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Lst>
  <p:sldSz cy="5668950" cx="10077450"/>
  <p:notesSz cx="7559675" cy="10691800"/>
  <p:embeddedFontLst>
    <p:embeddedFont>
      <p:font typeface="Century Schoolbook"/>
      <p:regular r:id="rId169"/>
      <p:bold r:id="rId170"/>
      <p:italic r:id="rId171"/>
      <p:boldItalic r:id="rId1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785">
          <p15:clr>
            <a:srgbClr val="9AA0A6"/>
          </p15:clr>
        </p15:guide>
        <p15:guide id="2" pos="3174">
          <p15:clr>
            <a:srgbClr val="9AA0A6"/>
          </p15:clr>
        </p15:guide>
        <p15:guide id="3" pos="327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4D1EE6-A782-4BB0-A92A-166804431B62}">
  <a:tblStyle styleId="{0D4D1EE6-A782-4BB0-A92A-166804431B62}" styleName="Table_0">
    <a:wholeTbl>
      <a:tcTxStyle b="off" i="off">
        <a:font>
          <a:latin typeface="Times New Roman"/>
          <a:ea typeface="Times New Roman"/>
          <a:cs typeface="Times New Roman"/>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3E1C773-CD8A-4DB8-9952-01DB8522797F}"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2F56B61-F103-4774-81D4-5503A3F76842}" styleName="Table_2">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rgbClr val="FFFFFF"/>
      </a:tcTxStyle>
      <a:tcStyle>
        <a:fill>
          <a:solidFill>
            <a:srgbClr val="4472C4"/>
          </a:solidFill>
        </a:fill>
      </a:tcStyle>
    </a:lastCol>
    <a:firstCol>
      <a:tcTxStyle b="on" i="off">
        <a:font>
          <a:latin typeface="Calibri"/>
          <a:ea typeface="Calibri"/>
          <a:cs typeface="Calibri"/>
        </a:font>
        <a:srgbClr val="FFFFFF"/>
      </a:tcTxStyle>
      <a:tcStyle>
        <a:fill>
          <a:solidFill>
            <a:srgbClr val="4472C4"/>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4472C4"/>
          </a:solidFill>
        </a:fill>
      </a:tcStyle>
    </a:lastRow>
    <a:seCell>
      <a:tcTxStyle/>
    </a:seCell>
    <a:swCell>
      <a:tcTxStyle/>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4472C4"/>
          </a:solidFill>
        </a:fill>
      </a:tcStyle>
    </a:firstRow>
    <a:neCell>
      <a:tcTxStyle/>
    </a:neCell>
    <a:nwCell>
      <a:tcTxStyle/>
    </a:nwCell>
  </a:tblStyle>
  <a:tblStyle styleId="{347ED3AD-8349-4528-B7E1-100C479FD321}" styleName="Table_3">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785" orient="horz"/>
        <p:guide pos="3174"/>
        <p:guide pos="327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font" Target="fonts/CenturySchoolbook-boldItalic.fntdata"/><Relationship Id="rId65" Type="http://schemas.openxmlformats.org/officeDocument/2006/relationships/slide" Target="slides/slide59.xml"/><Relationship Id="rId171" Type="http://schemas.openxmlformats.org/officeDocument/2006/relationships/font" Target="fonts/CenturySchoolbook-italic.fntdata"/><Relationship Id="rId68" Type="http://schemas.openxmlformats.org/officeDocument/2006/relationships/slide" Target="slides/slide62.xml"/><Relationship Id="rId170" Type="http://schemas.openxmlformats.org/officeDocument/2006/relationships/font" Target="fonts/CenturySchoolbook-bold.fntdata"/><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font" Target="fonts/CenturySchoolbook-regular.fntdata"/><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bit/s" TargetMode="External"/><Relationship Id="rId3" Type="http://schemas.openxmlformats.org/officeDocument/2006/relationships/hyperlink" Target="https://en.wikipedia.org/wiki/13-centimeter_band" TargetMode="Externa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206.15132.pdf"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04800" lvl="0" marL="457200" rtl="0" algn="l">
              <a:lnSpc>
                <a:spcPct val="115000"/>
              </a:lnSpc>
              <a:spcBef>
                <a:spcPts val="1900"/>
              </a:spcBef>
              <a:spcAft>
                <a:spcPts val="0"/>
              </a:spcAft>
              <a:buClr>
                <a:srgbClr val="333333"/>
              </a:buClr>
              <a:buSzPts val="1200"/>
              <a:buChar char="●"/>
            </a:pPr>
            <a:r>
              <a:rPr lang="en-US" sz="1200">
                <a:solidFill>
                  <a:srgbClr val="333333"/>
                </a:solidFill>
              </a:rPr>
              <a:t>Boris: part 1 and one example in part 2</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US" sz="1200">
                <a:solidFill>
                  <a:srgbClr val="333333"/>
                </a:solidFill>
              </a:rPr>
              <a:t>Szymon: example in part 1 and rest of part 2 and part 3</a:t>
            </a:r>
            <a:endParaRPr sz="1200">
              <a:solidFill>
                <a:srgbClr val="333333"/>
              </a:solidFill>
            </a:endParaRPr>
          </a:p>
          <a:p>
            <a:pPr indent="-317500" lvl="0" marL="457200" rtl="0" algn="l">
              <a:spcBef>
                <a:spcPts val="0"/>
              </a:spcBef>
              <a:spcAft>
                <a:spcPts val="0"/>
              </a:spcAft>
              <a:buClr>
                <a:srgbClr val="333333"/>
              </a:buClr>
              <a:buSzPts val="1400"/>
              <a:buFont typeface="Times New Roman"/>
              <a:buChar char="●"/>
            </a:pPr>
            <a:r>
              <a:rPr lang="en-US" sz="1400">
                <a:solidFill>
                  <a:schemeClr val="dk1"/>
                </a:solidFill>
                <a:latin typeface="Times New Roman"/>
                <a:ea typeface="Times New Roman"/>
                <a:cs typeface="Times New Roman"/>
                <a:sym typeface="Times New Roman"/>
              </a:rPr>
              <a:t>Target time: 90 minutes total</a:t>
            </a:r>
            <a:endParaRPr sz="14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Welcome. It’s a pleasure to give this tutorial in this meeting. Thanks for inviting us.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this talk, we aim to provide a brief and concise overview of standard ML techniques, as well as how they have been applied to Wi-Fi by the research community in the last years. We hope you will find it interesting.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77" name="Google Shape;77;p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ad6acc7aea_1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ad6acc7aea_1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DCF uses a single tx queue and ACKs. EDCA uses defines multiple tx queues for traffic prioritization.</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Additionally, four-way handshake can be used to </a:t>
            </a:r>
            <a:r>
              <a:rPr lang="en-US" sz="1200">
                <a:latin typeface="Calibri"/>
                <a:ea typeface="Calibri"/>
                <a:cs typeface="Calibri"/>
                <a:sym typeface="Calibri"/>
              </a:rPr>
              <a:t>preliminarily</a:t>
            </a:r>
            <a:r>
              <a:rPr lang="en-US" sz="1200">
                <a:latin typeface="Calibri"/>
                <a:ea typeface="Calibri"/>
                <a:cs typeface="Calibri"/>
                <a:sym typeface="Calibri"/>
              </a:rPr>
              <a:t> reserve the channel and only then transmit. This is to reduce the time of collisions.</a:t>
            </a:r>
            <a:endParaRPr sz="1200">
              <a:latin typeface="Calibri"/>
              <a:ea typeface="Calibri"/>
              <a:cs typeface="Calibri"/>
              <a:sym typeface="Calibri"/>
            </a:endParaRPr>
          </a:p>
        </p:txBody>
      </p:sp>
      <p:sp>
        <p:nvSpPr>
          <p:cNvPr id="161" name="Google Shape;161;g1ad6acc7aea_1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278d360f8ee_0_25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278d360f8ee_0_25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By default, AP selection in Wi-Fi is a decentralized process. Stations associate to the closest AP from the point of view of the received signal level. In scenarios with many STAs in the same area, this approach may overload few APs, while others remain idle.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To tackle this situation, in this particular case, we propose to deploy ML-enhanced agents in the stations able to find which is the best AP to associate. The goal of each agent is to find an AP able to satisfy station requirements.</a:t>
            </a:r>
            <a:endParaRPr sz="1400">
              <a:solidFill>
                <a:schemeClr val="dk1"/>
              </a:solidFill>
              <a:latin typeface="Times New Roman"/>
              <a:ea typeface="Times New Roman"/>
              <a:cs typeface="Times New Roman"/>
              <a:sym typeface="Times New Roman"/>
            </a:endParaRPr>
          </a:p>
        </p:txBody>
      </p:sp>
      <p:sp>
        <p:nvSpPr>
          <p:cNvPr id="1510" name="Google Shape;1510;g278d360f8ee_0_25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278d360f8ee_0_25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278d360f8ee_0_25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agent uses a simple Multi-Armed Bandit scheme, where the set of actions of each agent correspond to the set APs in sight (from it), and the reward is the ratio throughput/load.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 particular contribution of this work is the ‘stickiness’ concept, which aims to reduce the number of stations switching APs at the same time, thus reducing the network variability and so, make easy to learn.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main idea is to stick to the last ‘satisfactory’ AP even if currently it is offering a poor performance.</a:t>
            </a:r>
            <a:endParaRPr sz="1400">
              <a:solidFill>
                <a:schemeClr val="dk1"/>
              </a:solidFill>
              <a:latin typeface="Times New Roman"/>
              <a:ea typeface="Times New Roman"/>
              <a:cs typeface="Times New Roman"/>
              <a:sym typeface="Times New Roman"/>
            </a:endParaRPr>
          </a:p>
        </p:txBody>
      </p:sp>
      <p:sp>
        <p:nvSpPr>
          <p:cNvPr id="1519" name="Google Shape;1519;g278d360f8ee_0_25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278d360f8ee_0_26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278d360f8ee_0_26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scenarios where APs are deployed in a grid (i.e., an airport), with a proper channel allocation that minimizes interference, and the stations are distributed in ‘clusters’, we can see how the performance of all stations progressively improves with time, as they find good associations, and in few iterations most of the stations are satisfied.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Note this is a worst case scenario where all stations appear at the same time. It is likely that if stations appear progressively, given the already associated ones are satisfied, a solution for the new arriving ones will be found much faster. </a:t>
            </a:r>
            <a:endParaRPr sz="1400">
              <a:solidFill>
                <a:schemeClr val="dk1"/>
              </a:solidFill>
              <a:latin typeface="Times New Roman"/>
              <a:ea typeface="Times New Roman"/>
              <a:cs typeface="Times New Roman"/>
              <a:sym typeface="Times New Roman"/>
            </a:endParaRPr>
          </a:p>
        </p:txBody>
      </p:sp>
      <p:sp>
        <p:nvSpPr>
          <p:cNvPr id="1528" name="Google Shape;1528;g278d360f8ee_0_26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278d360f8ee_0_27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278d360f8ee_0_27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An important result from using this mechanism is that all stations benefit from having some stations implementing this ML mechanism , even if they are not ML-enhanced. Also, as more stations are enhanced with the ML mechanism, the results further improve, which is also a positive aspect of the proposed mechanism.</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Overall, it is an easy to implement solution, without any major update in 802.11 devices, fully decentralized, and able to work in any scenario.</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downside, however, is that it takes time to converge, and there is the AP switching overheads.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To implement it in practice, the throughput distribution in a temporal window is an important parameter to take into consideration, as depending on the application, the satisfaction definition could be more complex than just the ability to deliver a certain amount of traffic.</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This approach is compatible with the use of SL pre-trained models to select APs, or even with managed solutions that prevent stations to associate to APs that are already overloaded.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400" u="sng">
                <a:solidFill>
                  <a:schemeClr val="dk1"/>
                </a:solidFill>
                <a:latin typeface="Times New Roman"/>
                <a:ea typeface="Times New Roman"/>
                <a:cs typeface="Times New Roman"/>
                <a:sym typeface="Times New Roman"/>
              </a:rPr>
              <a:t>Notes</a:t>
            </a:r>
            <a:endParaRPr sz="1400" u="sng">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Indeed, this can work very well with MLSR.</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p:txBody>
      </p:sp>
      <p:sp>
        <p:nvSpPr>
          <p:cNvPr id="1541" name="Google Shape;1541;g278d360f8ee_0_27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278d360f8ee_0_28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278d360f8ee_0_28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To finish this example, a natural question is if a Load-aware AP selection mechanism could perform better. In this example, we test a very simple algorithm: when an station has to switch to another AP, it selects the less loaded AP in sight -we assume the station has such an information (to check in the paper).</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We can see that the heuristic algorithm improves the performance faster - in few iterations -  but the ML-enhanced one is able to find better solutions in terms of performance in the long-term.</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An obvious conclusion here is to combine both approaches could be positive.</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p:txBody>
      </p:sp>
      <p:sp>
        <p:nvSpPr>
          <p:cNvPr id="1550" name="Google Shape;1550;g278d360f8ee_0_28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287edd99076_1_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So, the first group of RL techniques are called Multi-armed bandits, and they model a sequential interaction between the agent and the environment.</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There are no states, only actions and rewards. So, the agent can explore: select a random action, or exploit, select the action that in the past gave us the highest reward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While there are no states, there is nothing that prevents adding extra info regarding the context, and identifying the context, we can apply different actions.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558" name="Google Shape;1558;g287edd99076_1_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27f9a0a0181_0_15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27f9a0a0181_0_15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69" name="Google Shape;1569;g27f9a0a0181_0_15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283171d7bb7_0_2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283171d7bb7_0_2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79" name="Google Shape;1579;g283171d7bb7_0_26: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2822d4dc510_1_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2822d4dc510_1_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89" name="Google Shape;1589;g2822d4dc510_1_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2822d4dc510_1_1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2822d4dc510_1_1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98" name="Google Shape;1598;g2822d4dc510_1_1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ad6acc7aea_1_9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ad6acc7aea_1_9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Why handling collisions is important?</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Time of other transmission is unknown, since there may be collisions or successful transmissions</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As a result, the exact time of deferral is unknown</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p:txBody>
      </p:sp>
      <p:sp>
        <p:nvSpPr>
          <p:cNvPr id="173" name="Google Shape;173;g1ad6acc7aea_1_9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278d360f8ee_0_43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Szymon</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To summarize, we see that mostly RL is used to address multiple features (...) and mostly targeting higher throughput.</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Based on the presented examples, we see that…</a:t>
            </a:r>
            <a:endParaRPr sz="1600">
              <a:solidFill>
                <a:schemeClr val="dk1"/>
              </a:solidFill>
              <a:latin typeface="Times New Roman"/>
              <a:ea typeface="Times New Roman"/>
              <a:cs typeface="Times New Roman"/>
              <a:sym typeface="Times New Roman"/>
            </a:endParaRPr>
          </a:p>
        </p:txBody>
      </p:sp>
      <p:sp>
        <p:nvSpPr>
          <p:cNvPr id="1606" name="Google Shape;1606;g278d360f8ee_0_43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286ab397237_0_8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Szymon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Once we have overview the main ML techniques, let’s move to another important concept: model training and deployment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p>
        </p:txBody>
      </p:sp>
      <p:sp>
        <p:nvSpPr>
          <p:cNvPr id="1613" name="Google Shape;1613;g286ab397237_0_8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p4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20" name="Google Shape;1620;p4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1e2830eafd6_0_10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1e2830eafd6_0_10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27" name="Google Shape;1627;g1e2830eafd6_0_10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25ba6dafad6_1_7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641" name="Google Shape;1641;g25ba6dafad6_1_7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241d2a35093_0_1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t/>
            </a:r>
            <a:endParaRPr sz="1400">
              <a:solidFill>
                <a:schemeClr val="dk1"/>
              </a:solidFill>
              <a:latin typeface="Times New Roman"/>
              <a:ea typeface="Times New Roman"/>
              <a:cs typeface="Times New Roman"/>
              <a:sym typeface="Times New Roman"/>
            </a:endParaRPr>
          </a:p>
        </p:txBody>
      </p:sp>
      <p:sp>
        <p:nvSpPr>
          <p:cNvPr id="1652" name="Google Shape;1652;g241d2a35093_0_1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241d2a35093_0_2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660" name="Google Shape;1660;g241d2a35093_0_2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25ba6dafad6_1_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668" name="Google Shape;1668;g25ba6dafad6_1_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25ba6dafad6_1_1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676" name="Google Shape;1676;g25ba6dafad6_1_1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25ba6dafad6_1_3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697" name="Google Shape;1697;g25ba6dafad6_1_3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86ab397237_0_1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86ab397237_0_1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The goal of this slide is to emphasize the coexistence between Wi-Fi networks, and potential starvation problems.</a:t>
            </a:r>
            <a:endParaRPr sz="1200">
              <a:latin typeface="Calibri"/>
              <a:ea typeface="Calibri"/>
              <a:cs typeface="Calibri"/>
              <a:sym typeface="Calibri"/>
            </a:endParaRPr>
          </a:p>
        </p:txBody>
      </p:sp>
      <p:sp>
        <p:nvSpPr>
          <p:cNvPr id="182" name="Google Shape;182;g286ab397237_0_1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25ba6dafad6_0_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t/>
            </a:r>
            <a:endParaRPr sz="1400">
              <a:solidFill>
                <a:schemeClr val="dk1"/>
              </a:solidFill>
              <a:latin typeface="Times New Roman"/>
              <a:ea typeface="Times New Roman"/>
              <a:cs typeface="Times New Roman"/>
              <a:sym typeface="Times New Roman"/>
            </a:endParaRPr>
          </a:p>
        </p:txBody>
      </p:sp>
      <p:sp>
        <p:nvSpPr>
          <p:cNvPr id="1710" name="Google Shape;1710;g25ba6dafad6_0_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25ba6dafad6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718" name="Google Shape;1718;g25ba6dafad6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285cffadfb1_2_1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285cffadfb1_2_1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30" name="Google Shape;1730;g285cffadfb1_2_1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241d2a35093_0_3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330200" lvl="0" marL="457200" rtl="0" algn="l">
              <a:spcBef>
                <a:spcPts val="0"/>
              </a:spcBef>
              <a:spcAft>
                <a:spcPts val="0"/>
              </a:spcAft>
              <a:buClr>
                <a:schemeClr val="dk1"/>
              </a:buClr>
              <a:buSzPts val="1600"/>
              <a:buFont typeface="Times New Roman"/>
              <a:buChar char="-"/>
            </a:pPr>
            <a:r>
              <a:t/>
            </a:r>
            <a:endParaRPr sz="1600">
              <a:solidFill>
                <a:schemeClr val="dk1"/>
              </a:solidFill>
              <a:latin typeface="Times New Roman"/>
              <a:ea typeface="Times New Roman"/>
              <a:cs typeface="Times New Roman"/>
              <a:sym typeface="Times New Roman"/>
            </a:endParaRPr>
          </a:p>
        </p:txBody>
      </p:sp>
      <p:sp>
        <p:nvSpPr>
          <p:cNvPr id="1744" name="Google Shape;1744;g241d2a35093_0_3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241d2a35093_0_3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1752" name="Google Shape;1752;g241d2a35093_0_3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241d2a35093_0_4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1760" name="Google Shape;1760;g241d2a35093_0_4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241d2a35093_0_5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1770" name="Google Shape;1770;g241d2a35093_0_5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g241d2a35093_0_6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1777" name="Google Shape;1777;g241d2a35093_0_6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241d2a35093_0_6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1785" name="Google Shape;1785;g241d2a35093_0_6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285cffadfb1_2_3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1792" name="Google Shape;1792;g285cffadfb1_2_3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85c3fb10d3_0_0:notes"/>
          <p:cNvSpPr/>
          <p:nvPr>
            <p:ph idx="2" type="sldImg"/>
          </p:nvPr>
        </p:nvSpPr>
        <p:spPr>
          <a:xfrm>
            <a:off x="449884" y="802970"/>
            <a:ext cx="6660000" cy="400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285c3fb10d3_0_0:notes"/>
          <p:cNvSpPr txBox="1"/>
          <p:nvPr>
            <p:ph idx="1" type="body"/>
          </p:nvPr>
        </p:nvSpPr>
        <p:spPr>
          <a:xfrm>
            <a:off x="755968" y="5078606"/>
            <a:ext cx="6047700" cy="4811400"/>
          </a:xfrm>
          <a:prstGeom prst="rect">
            <a:avLst/>
          </a:prstGeom>
          <a:noFill/>
          <a:ln>
            <a:noFill/>
          </a:ln>
        </p:spPr>
        <p:txBody>
          <a:bodyPr anchorCtr="0" anchor="t" bIns="51300" lIns="102625" spcFirstLastPara="1" rIns="102625" wrap="square" tIns="51300">
            <a:noAutofit/>
          </a:bodyPr>
          <a:lstStyle/>
          <a:p>
            <a:pPr indent="0" lvl="0" marL="0" rtl="0" algn="l">
              <a:spcBef>
                <a:spcPts val="0"/>
              </a:spcBef>
              <a:spcAft>
                <a:spcPts val="0"/>
              </a:spcAft>
              <a:buNone/>
            </a:pPr>
            <a:r>
              <a:rPr lang="en-US" sz="1000">
                <a:latin typeface="Calibri"/>
                <a:ea typeface="Calibri"/>
                <a:cs typeface="Calibri"/>
                <a:sym typeface="Calibri"/>
              </a:rPr>
              <a:t>Let’s have a look now on how Wi-Fi protocols have evolved in the time</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We start the Wi-Fi trip in 1997 with the definition of the original standard 802.11. Carrier sense multiple access with collision avoidance (CSMA/CA) was defined in this version of the standard.</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IEEE 802.11b in 1999, is an amendment to the initial specification that extends throughput up to 11 </a:t>
            </a:r>
            <a:r>
              <a:rPr lang="en-US" sz="1000" u="sng">
                <a:solidFill>
                  <a:schemeClr val="hlink"/>
                </a:solidFill>
                <a:latin typeface="Calibri"/>
                <a:ea typeface="Calibri"/>
                <a:cs typeface="Calibri"/>
                <a:sym typeface="Calibri"/>
                <a:hlinkClick r:id="rId2"/>
              </a:rPr>
              <a:t>Mbit/s</a:t>
            </a:r>
            <a:r>
              <a:rPr lang="en-US" sz="1000">
                <a:latin typeface="Calibri"/>
                <a:ea typeface="Calibri"/>
                <a:cs typeface="Calibri"/>
                <a:sym typeface="Calibri"/>
              </a:rPr>
              <a:t> using the same </a:t>
            </a:r>
            <a:r>
              <a:rPr lang="en-US" sz="1000" u="sng">
                <a:solidFill>
                  <a:schemeClr val="hlink"/>
                </a:solidFill>
                <a:latin typeface="Calibri"/>
                <a:ea typeface="Calibri"/>
                <a:cs typeface="Calibri"/>
                <a:sym typeface="Calibri"/>
                <a:hlinkClick r:id="rId3"/>
              </a:rPr>
              <a:t>2.4GHz band</a:t>
            </a:r>
            <a:r>
              <a:rPr lang="en-US" sz="1000">
                <a:latin typeface="Calibri"/>
                <a:ea typeface="Calibri"/>
                <a:cs typeface="Calibri"/>
                <a:sym typeface="Calibri"/>
              </a:rPr>
              <a:t>. </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Also in 1999, 802.11a was defined for operating in the 5 GHz band. In 2001, the FCC allowed the use of OFDM in the 2.4 GHz, which lead to the 802.11g amendment.</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Spatial multiplexing is the key throughput enhancing technology in 802.11n, up to 4 spatial streams can be multiplexed, but towards a single user only, as there is no multi-user MIMO yet. In addition, the channels also had a larger bandwidth (40 MHz formed by using two contiguous 20 MHz channels). </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802.11ac has introduced larger bandwidths (80 and 160 MHz) and channels could be non-contiguous.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In addition, it supports downlink MU-MIMO with up to 4 users.</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802.11ax provides an increased average throughput per user in high-density scenarios, such as train stations, airports and stadiums.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The standard is basically mainly finalized and among the main new features we can highlight the enabling of both UL and DL MU-MIMO with up to 8 users.</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Where we are now? The current standard under development is 802.11be and it will be the focus of this seminar. </a:t>
            </a:r>
            <a:endParaRPr sz="1000">
              <a:latin typeface="Calibri"/>
              <a:ea typeface="Calibri"/>
              <a:cs typeface="Calibri"/>
              <a:sym typeface="Calibri"/>
            </a:endParaRPr>
          </a:p>
        </p:txBody>
      </p:sp>
      <p:sp>
        <p:nvSpPr>
          <p:cNvPr id="224" name="Google Shape;224;g285c3fb10d3_0_0:notes"/>
          <p:cNvSpPr txBox="1"/>
          <p:nvPr>
            <p:ph idx="11" type="ftr"/>
          </p:nvPr>
        </p:nvSpPr>
        <p:spPr>
          <a:xfrm>
            <a:off x="0" y="10155354"/>
            <a:ext cx="3276000" cy="534600"/>
          </a:xfrm>
          <a:prstGeom prst="rect">
            <a:avLst/>
          </a:prstGeom>
          <a:noFill/>
          <a:ln>
            <a:noFill/>
          </a:ln>
        </p:spPr>
        <p:txBody>
          <a:bodyPr anchorCtr="0" anchor="b" bIns="51300" lIns="102625" spcFirstLastPara="1" rIns="102625" wrap="square" tIns="51300">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241d2a35093_0_8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1803" name="Google Shape;1803;g241d2a35093_0_8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241d2a35093_0_15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814" name="Google Shape;1814;g241d2a35093_0_15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15" name="Google Shape;1815;g241d2a35093_0_15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g1e2830eafd6_0_10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824" name="Google Shape;1824;g1e2830eafd6_0_10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25" name="Google Shape;1825;g1e2830eafd6_0_10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241d2a35093_0_16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241d2a35093_0_16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37" name="Google Shape;1837;g241d2a35093_0_16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241d2a35093_0_9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Szymon</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To summarize, we see that mostly RL is used to address multiple features (...) and mostly targeting higher throughput.</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Based on the presented examples, we see that…</a:t>
            </a:r>
            <a:endParaRPr sz="1600">
              <a:solidFill>
                <a:schemeClr val="dk1"/>
              </a:solidFill>
              <a:latin typeface="Times New Roman"/>
              <a:ea typeface="Times New Roman"/>
              <a:cs typeface="Times New Roman"/>
              <a:sym typeface="Times New Roman"/>
            </a:endParaRPr>
          </a:p>
        </p:txBody>
      </p:sp>
      <p:sp>
        <p:nvSpPr>
          <p:cNvPr id="1846" name="Google Shape;1846;g241d2a35093_0_9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1e34467cf60_0_1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Szymon</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To summarize, we see that mostly RL is used to address multiple features (...) and mostly targeting higher throughput.</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Based on the presented examples, we see that…</a:t>
            </a:r>
            <a:endParaRPr sz="1600">
              <a:solidFill>
                <a:schemeClr val="dk1"/>
              </a:solidFill>
              <a:latin typeface="Times New Roman"/>
              <a:ea typeface="Times New Roman"/>
              <a:cs typeface="Times New Roman"/>
              <a:sym typeface="Times New Roman"/>
            </a:endParaRPr>
          </a:p>
        </p:txBody>
      </p:sp>
      <p:sp>
        <p:nvSpPr>
          <p:cNvPr id="1856" name="Google Shape;1856;g1e34467cf60_0_1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g1e34467cf60_0_3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Szymon</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To summarize, we see that mostly RL is used to address multiple features (...) and mostly targeting higher throughput.</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Based on the presented examples, we see that…</a:t>
            </a:r>
            <a:endParaRPr sz="1600">
              <a:solidFill>
                <a:schemeClr val="dk1"/>
              </a:solidFill>
              <a:latin typeface="Times New Roman"/>
              <a:ea typeface="Times New Roman"/>
              <a:cs typeface="Times New Roman"/>
              <a:sym typeface="Times New Roman"/>
            </a:endParaRPr>
          </a:p>
        </p:txBody>
      </p:sp>
      <p:sp>
        <p:nvSpPr>
          <p:cNvPr id="1867" name="Google Shape;1867;g1e34467cf60_0_3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1e34467cf60_0_2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Szymon</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To summarize, we see that mostly RL is used to address multiple features (...) and mostly targeting higher throughput.</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Based on the presented examples, we see that…</a:t>
            </a:r>
            <a:endParaRPr sz="1600">
              <a:solidFill>
                <a:schemeClr val="dk1"/>
              </a:solidFill>
              <a:latin typeface="Times New Roman"/>
              <a:ea typeface="Times New Roman"/>
              <a:cs typeface="Times New Roman"/>
              <a:sym typeface="Times New Roman"/>
            </a:endParaRPr>
          </a:p>
        </p:txBody>
      </p:sp>
      <p:sp>
        <p:nvSpPr>
          <p:cNvPr id="1877" name="Google Shape;1877;g1e34467cf60_0_2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285cffadfb1_2_5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285cffadfb1_2_5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87" name="Google Shape;1887;g285cffadfb1_2_5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241d2a35093_0_17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241d2a35093_0_17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02" name="Google Shape;1902;g241d2a35093_0_17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ad6acc7aea_1_1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ad6acc7aea_1_1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US" sz="2000">
                <a:solidFill>
                  <a:schemeClr val="dk1"/>
                </a:solidFill>
                <a:latin typeface="Times New Roman"/>
                <a:ea typeface="Times New Roman"/>
                <a:cs typeface="Times New Roman"/>
                <a:sym typeface="Times New Roman"/>
              </a:rPr>
              <a:t>Here is a brief summary on Wi-Fi operation.</a:t>
            </a:r>
            <a:endParaRPr/>
          </a:p>
        </p:txBody>
      </p:sp>
      <p:sp>
        <p:nvSpPr>
          <p:cNvPr id="257" name="Google Shape;257;g1ad6acc7aea_1_1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241d2a35093_0_13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241d2a35093_0_13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12" name="Google Shape;1912;g241d2a35093_0_135: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g1e34467cf60_0_7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921" name="Google Shape;1921;g1e34467cf60_0_7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22" name="Google Shape;1922;g1e34467cf60_0_75: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1e34467cf60_0_8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1e34467cf60_0_8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33" name="Google Shape;1933;g1e34467cf60_0_8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0" name="Shape 1940"/>
        <p:cNvGrpSpPr/>
        <p:nvPr/>
      </p:nvGrpSpPr>
      <p:grpSpPr>
        <a:xfrm>
          <a:off x="0" y="0"/>
          <a:ext cx="0" cy="0"/>
          <a:chOff x="0" y="0"/>
          <a:chExt cx="0" cy="0"/>
        </a:xfrm>
      </p:grpSpPr>
      <p:sp>
        <p:nvSpPr>
          <p:cNvPr id="1941" name="Google Shape;1941;g1e34467cf60_0_12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942" name="Google Shape;1942;g1e34467cf60_0_12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43" name="Google Shape;1943;g1e34467cf60_0_12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1e34467cf60_0_14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1e34467cf60_0_14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The random guesser is a Gaussian distribution generated by the observed throughput values in the dataset. </a:t>
            </a:r>
            <a:r>
              <a:rPr lang="en-US"/>
              <a:t>In some experiments (e.g., E5, E6, E8, E13, E14, and E15), the random guesser performs better than some ML approaches since the combination of input features does not benefit from the learning process. In fact, the Gaussian assumption works well in some cases and it is widely adopted in many communications aspects. Moreover, the random guesser performs more or less the same, independent of the input features, while for some experiments, the ML approaches benefit from certain features (e.g., E1, E2). This random guesser includes some basic information and performs better than a best-effort approach. It serves as an upper bound to the ML approaches, as it shows if the ML model is actually learning. </a:t>
            </a:r>
            <a:endParaRPr/>
          </a:p>
        </p:txBody>
      </p:sp>
      <p:sp>
        <p:nvSpPr>
          <p:cNvPr id="1953" name="Google Shape;1953;g1e34467cf60_0_14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1e34467cf60_0_15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1e34467cf60_0_15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62" name="Google Shape;1962;g1e34467cf60_0_15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g1e34467cf60_0_5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970" name="Google Shape;1970;g1e34467cf60_0_5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71" name="Google Shape;1971;g1e34467cf60_0_5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1e34467cf60_0_10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1e34467cf60_0_10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82" name="Google Shape;1982;g1e34467cf60_0_10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241d2a35093_0_11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241d2a35093_0_11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93" name="Google Shape;1993;g241d2a35093_0_11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g241d2a35093_0_11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003" name="Google Shape;2003;g241d2a35093_0_11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04" name="Google Shape;2004;g241d2a35093_0_11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ad6acc7aea_1_1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ad6acc7aea_1_1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As we already noticed, only two lowest layers are specified in the IEEE 802.11 standard.</a:t>
            </a:r>
            <a:endParaRPr/>
          </a:p>
          <a:p>
            <a:pPr indent="0" lvl="0" marL="0" rtl="0" algn="l">
              <a:spcBef>
                <a:spcPts val="0"/>
              </a:spcBef>
              <a:spcAft>
                <a:spcPts val="0"/>
              </a:spcAft>
              <a:buNone/>
            </a:pPr>
            <a:r>
              <a:rPr lang="en-US"/>
              <a:t>Both data and management frames use CSMA/CA (i.e., distributed channel access) before they can be transmitted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9" name="Google Shape;269;g1ad6acc7aea_1_1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9" name="Shape 2009"/>
        <p:cNvGrpSpPr/>
        <p:nvPr/>
      </p:nvGrpSpPr>
      <p:grpSpPr>
        <a:xfrm>
          <a:off x="0" y="0"/>
          <a:ext cx="0" cy="0"/>
          <a:chOff x="0" y="0"/>
          <a:chExt cx="0" cy="0"/>
        </a:xfrm>
      </p:grpSpPr>
      <p:sp>
        <p:nvSpPr>
          <p:cNvPr id="2010" name="Google Shape;2010;g286ab397237_0_9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Szymon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Once we have overview the main ML techniques, let’s move to another important concept: model training and deployment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p>
        </p:txBody>
      </p:sp>
      <p:sp>
        <p:nvSpPr>
          <p:cNvPr id="2011" name="Google Shape;2011;g286ab397237_0_9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p5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279400" lvl="0" marL="457200" rtl="0" algn="l">
              <a:spcBef>
                <a:spcPts val="0"/>
              </a:spcBef>
              <a:spcAft>
                <a:spcPts val="0"/>
              </a:spcAft>
              <a:buSzPts val="800"/>
              <a:buFont typeface="Times New Roman"/>
              <a:buChar char="-"/>
            </a:pPr>
            <a:r>
              <a:rPr lang="en-US" sz="1400">
                <a:solidFill>
                  <a:schemeClr val="dk1"/>
                </a:solidFill>
                <a:latin typeface="Times New Roman"/>
                <a:ea typeface="Times New Roman"/>
                <a:cs typeface="Times New Roman"/>
                <a:sym typeface="Times New Roman"/>
              </a:rPr>
              <a:t>N</a:t>
            </a:r>
            <a:r>
              <a:rPr lang="en-US" sz="1200">
                <a:latin typeface="Times New Roman"/>
                <a:ea typeface="Times New Roman"/>
                <a:cs typeface="Times New Roman"/>
                <a:sym typeface="Times New Roman"/>
              </a:rPr>
              <a:t>ow move to Part 5.</a:t>
            </a:r>
            <a:endParaRPr sz="1200">
              <a:latin typeface="Times New Roman"/>
              <a:ea typeface="Times New Roman"/>
              <a:cs typeface="Times New Roman"/>
              <a:sym typeface="Times New Roman"/>
            </a:endParaRPr>
          </a:p>
        </p:txBody>
      </p:sp>
      <p:sp>
        <p:nvSpPr>
          <p:cNvPr id="2018" name="Google Shape;2018;p5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1af2b437a09_1_13:notes"/>
          <p:cNvSpPr/>
          <p:nvPr>
            <p:ph idx="2" type="sldImg"/>
          </p:nvPr>
        </p:nvSpPr>
        <p:spPr>
          <a:xfrm>
            <a:off x="420787" y="808378"/>
            <a:ext cx="6716400" cy="39942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
        <p:nvSpPr>
          <p:cNvPr id="2024" name="Google Shape;2024;g1af2b437a09_1_13:notes"/>
          <p:cNvSpPr txBox="1"/>
          <p:nvPr>
            <p:ph idx="1" type="body"/>
          </p:nvPr>
        </p:nvSpPr>
        <p:spPr>
          <a:xfrm>
            <a:off x="1007264" y="5078880"/>
            <a:ext cx="5543400" cy="4809900"/>
          </a:xfrm>
          <a:prstGeom prst="rect">
            <a:avLst/>
          </a:prstGeom>
          <a:noFill/>
          <a:ln>
            <a:noFill/>
          </a:ln>
        </p:spPr>
        <p:txBody>
          <a:bodyPr anchorCtr="0" anchor="t" bIns="51175" lIns="103975" spcFirstLastPara="1" rIns="103975" wrap="square" tIns="51175">
            <a:noAutofit/>
          </a:bodyPr>
          <a:lstStyle/>
          <a:p>
            <a:pPr indent="0" lvl="0" marL="0" rtl="0" algn="l">
              <a:lnSpc>
                <a:spcPct val="100000"/>
              </a:lnSpc>
              <a:spcBef>
                <a:spcPts val="0"/>
              </a:spcBef>
              <a:spcAft>
                <a:spcPts val="0"/>
              </a:spcAft>
              <a:buClr>
                <a:schemeClr val="dk1"/>
              </a:buClr>
              <a:buSzPts val="1200"/>
              <a:buFont typeface="Arial"/>
              <a:buNone/>
            </a:pPr>
            <a:r>
              <a:rPr lang="en-US" sz="1200">
                <a:solidFill>
                  <a:schemeClr val="dk1"/>
                </a:solidFill>
                <a:latin typeface="Calibri"/>
                <a:ea typeface="Calibri"/>
                <a:cs typeface="Calibri"/>
                <a:sym typeface="Calibri"/>
              </a:rPr>
              <a:t>Katarzyna</a:t>
            </a:r>
            <a:endParaRPr sz="1200">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US" sz="1200">
                <a:solidFill>
                  <a:schemeClr val="dk1"/>
                </a:solidFill>
                <a:latin typeface="Calibri"/>
                <a:ea typeface="Calibri"/>
                <a:cs typeface="Calibri"/>
                <a:sym typeface="Calibri"/>
              </a:rPr>
              <a:t>There have been many ML-based performance analyses, but </a:t>
            </a:r>
            <a:r>
              <a:rPr b="1" lang="en-US" sz="1200">
                <a:solidFill>
                  <a:schemeClr val="dk1"/>
                </a:solidFill>
                <a:latin typeface="Calibri"/>
                <a:ea typeface="Calibri"/>
                <a:cs typeface="Calibri"/>
                <a:sym typeface="Calibri"/>
              </a:rPr>
              <a:t>not every 802.11 feature has been covered</a:t>
            </a:r>
            <a:r>
              <a:rPr lang="en-US" sz="1200">
                <a:solidFill>
                  <a:schemeClr val="dk1"/>
                </a:solidFill>
                <a:latin typeface="Calibri"/>
                <a:ea typeface="Calibri"/>
                <a:cs typeface="Calibri"/>
                <a:sym typeface="Calibri"/>
              </a:rPr>
              <a:t>.</a:t>
            </a:r>
            <a:endParaRPr sz="1200">
              <a:latin typeface="Calibri"/>
              <a:ea typeface="Calibri"/>
              <a:cs typeface="Calibri"/>
              <a:sym typeface="Calibri"/>
            </a:endParaRPr>
          </a:p>
          <a:p>
            <a:pPr indent="-330200" lvl="0" marL="508000" rtl="0" algn="l">
              <a:lnSpc>
                <a:spcPct val="100000"/>
              </a:lnSpc>
              <a:spcBef>
                <a:spcPts val="0"/>
              </a:spcBef>
              <a:spcAft>
                <a:spcPts val="0"/>
              </a:spcAft>
              <a:buClr>
                <a:schemeClr val="dk1"/>
              </a:buClr>
              <a:buSzPts val="1200"/>
              <a:buFont typeface="Times New Roman"/>
              <a:buAutoNum type="arabicPeriod"/>
            </a:pPr>
            <a:r>
              <a:rPr lang="en-US" sz="1200">
                <a:solidFill>
                  <a:schemeClr val="dk1"/>
                </a:solidFill>
                <a:latin typeface="Calibri"/>
                <a:ea typeface="Calibri"/>
                <a:cs typeface="Calibri"/>
                <a:sym typeface="Calibri"/>
              </a:rPr>
              <a:t>The </a:t>
            </a:r>
            <a:r>
              <a:rPr b="1" lang="en-US" sz="1200">
                <a:solidFill>
                  <a:schemeClr val="dk1"/>
                </a:solidFill>
                <a:latin typeface="Calibri"/>
                <a:ea typeface="Calibri"/>
                <a:cs typeface="Calibri"/>
                <a:sym typeface="Calibri"/>
              </a:rPr>
              <a:t>research</a:t>
            </a:r>
            <a:r>
              <a:rPr lang="en-US" sz="1200">
                <a:solidFill>
                  <a:schemeClr val="dk1"/>
                </a:solidFill>
                <a:latin typeface="Calibri"/>
                <a:ea typeface="Calibri"/>
                <a:cs typeface="Calibri"/>
                <a:sym typeface="Calibri"/>
              </a:rPr>
              <a:t> community continuously </a:t>
            </a:r>
            <a:r>
              <a:rPr b="1" lang="en-US" sz="1200">
                <a:solidFill>
                  <a:schemeClr val="dk1"/>
                </a:solidFill>
                <a:latin typeface="Calibri"/>
                <a:ea typeface="Calibri"/>
                <a:cs typeface="Calibri"/>
                <a:sym typeface="Calibri"/>
              </a:rPr>
              <a:t>generates new ideas</a:t>
            </a:r>
            <a:r>
              <a:rPr lang="en-US" sz="1200">
                <a:solidFill>
                  <a:schemeClr val="dk1"/>
                </a:solidFill>
                <a:latin typeface="Calibri"/>
                <a:ea typeface="Calibri"/>
                <a:cs typeface="Calibri"/>
                <a:sym typeface="Calibri"/>
              </a:rPr>
              <a:t> for performance improvement, but </a:t>
            </a:r>
            <a:r>
              <a:rPr b="1" lang="en-US" sz="1200">
                <a:solidFill>
                  <a:schemeClr val="dk1"/>
                </a:solidFill>
                <a:latin typeface="Calibri"/>
                <a:ea typeface="Calibri"/>
                <a:cs typeface="Calibri"/>
                <a:sym typeface="Calibri"/>
              </a:rPr>
              <a:t>not all are 802.11-compatible</a:t>
            </a:r>
            <a:r>
              <a:rPr lang="en-US" sz="1200">
                <a:solidFill>
                  <a:schemeClr val="dk1"/>
                </a:solidFill>
                <a:latin typeface="Calibri"/>
                <a:ea typeface="Calibri"/>
                <a:cs typeface="Calibri"/>
                <a:sym typeface="Calibri"/>
              </a:rPr>
              <a:t>. </a:t>
            </a: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Extending new 802.11 features requires first their definition by the WG, so researchers are always a step behind. </a:t>
            </a: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So there are even fewer studies for upcoming features like MLO and multi-AP coordination.</a:t>
            </a:r>
            <a:endParaRPr sz="1200">
              <a:latin typeface="Calibri"/>
              <a:ea typeface="Calibri"/>
              <a:cs typeface="Calibri"/>
              <a:sym typeface="Calibri"/>
            </a:endParaRPr>
          </a:p>
          <a:p>
            <a:pPr indent="-330200" lvl="0" marL="508000" rtl="0" algn="l">
              <a:lnSpc>
                <a:spcPct val="100000"/>
              </a:lnSpc>
              <a:spcBef>
                <a:spcPts val="0"/>
              </a:spcBef>
              <a:spcAft>
                <a:spcPts val="0"/>
              </a:spcAft>
              <a:buClr>
                <a:schemeClr val="dk1"/>
              </a:buClr>
              <a:buSzPts val="1200"/>
              <a:buFont typeface="Times New Roman"/>
              <a:buAutoNum type="arabicPeriod"/>
            </a:pPr>
            <a:r>
              <a:rPr lang="en-US" sz="1200">
                <a:solidFill>
                  <a:schemeClr val="dk1"/>
                </a:solidFill>
                <a:latin typeface="Calibri"/>
                <a:ea typeface="Calibri"/>
                <a:cs typeface="Calibri"/>
                <a:sym typeface="Calibri"/>
              </a:rPr>
              <a:t>Also, researchers usually focus on </a:t>
            </a:r>
            <a:r>
              <a:rPr b="1" lang="en-US" sz="1200">
                <a:solidFill>
                  <a:schemeClr val="dk1"/>
                </a:solidFill>
                <a:latin typeface="Calibri"/>
                <a:ea typeface="Calibri"/>
                <a:cs typeface="Calibri"/>
                <a:sym typeface="Calibri"/>
              </a:rPr>
              <a:t>single-parameter optimization with ML</a:t>
            </a:r>
            <a:r>
              <a:rPr lang="en-US" sz="1200">
                <a:solidFill>
                  <a:schemeClr val="dk1"/>
                </a:solidFill>
                <a:latin typeface="Calibri"/>
                <a:ea typeface="Calibri"/>
                <a:cs typeface="Calibri"/>
                <a:sym typeface="Calibri"/>
              </a:rPr>
              <a:t>. We know that joint parameter optimization is necessary.</a:t>
            </a:r>
            <a:endParaRPr sz="1200">
              <a:latin typeface="Calibri"/>
              <a:ea typeface="Calibri"/>
              <a:cs typeface="Calibri"/>
              <a:sym typeface="Calibri"/>
            </a:endParaRPr>
          </a:p>
          <a:p>
            <a:pPr indent="-330200" lvl="0" marL="508000" rtl="0" algn="l">
              <a:lnSpc>
                <a:spcPct val="100000"/>
              </a:lnSpc>
              <a:spcBef>
                <a:spcPts val="0"/>
              </a:spcBef>
              <a:spcAft>
                <a:spcPts val="0"/>
              </a:spcAft>
              <a:buClr>
                <a:schemeClr val="dk1"/>
              </a:buClr>
              <a:buSzPts val="1200"/>
              <a:buFont typeface="Times New Roman"/>
              <a:buAutoNum type="arabicPeriod"/>
            </a:pPr>
            <a:r>
              <a:rPr lang="en-US" sz="1200">
                <a:solidFill>
                  <a:schemeClr val="dk1"/>
                </a:solidFill>
                <a:latin typeface="Calibri"/>
                <a:ea typeface="Calibri"/>
                <a:cs typeface="Calibri"/>
                <a:sym typeface="Calibri"/>
              </a:rPr>
              <a:t>Finally, the </a:t>
            </a:r>
            <a:r>
              <a:rPr b="1" lang="en-US" sz="1200">
                <a:solidFill>
                  <a:schemeClr val="dk1"/>
                </a:solidFill>
                <a:latin typeface="Calibri"/>
                <a:ea typeface="Calibri"/>
                <a:cs typeface="Calibri"/>
                <a:sym typeface="Calibri"/>
              </a:rPr>
              <a:t>new ML areas</a:t>
            </a:r>
            <a:r>
              <a:rPr lang="en-US" sz="1200">
                <a:solidFill>
                  <a:schemeClr val="dk1"/>
                </a:solidFill>
                <a:latin typeface="Calibri"/>
                <a:ea typeface="Calibri"/>
                <a:cs typeface="Calibri"/>
                <a:sym typeface="Calibri"/>
              </a:rPr>
              <a:t> of distributed / transfer / hierarchical learning </a:t>
            </a:r>
            <a:r>
              <a:rPr b="1" lang="en-US" sz="1200">
                <a:solidFill>
                  <a:schemeClr val="dk1"/>
                </a:solidFill>
                <a:latin typeface="Calibri"/>
                <a:ea typeface="Calibri"/>
                <a:cs typeface="Calibri"/>
                <a:sym typeface="Calibri"/>
              </a:rPr>
              <a:t>open new possibilities</a:t>
            </a:r>
            <a:r>
              <a:rPr lang="en-US" sz="1200">
                <a:solidFill>
                  <a:schemeClr val="dk1"/>
                </a:solidFill>
                <a:latin typeface="Calibri"/>
                <a:ea typeface="Calibri"/>
                <a:cs typeface="Calibri"/>
                <a:sym typeface="Calibri"/>
              </a:rPr>
              <a:t>.</a:t>
            </a:r>
            <a:endParaRPr sz="1200">
              <a:latin typeface="Calibri"/>
              <a:ea typeface="Calibri"/>
              <a:cs typeface="Calibri"/>
              <a:sym typeface="Calibri"/>
            </a:endParaRPr>
          </a:p>
          <a:p>
            <a:pPr indent="0" lvl="0" marL="0" rtl="0" algn="l">
              <a:lnSpc>
                <a:spcPct val="100000"/>
              </a:lnSpc>
              <a:spcBef>
                <a:spcPts val="400"/>
              </a:spcBef>
              <a:spcAft>
                <a:spcPts val="0"/>
              </a:spcAft>
              <a:buSzPts val="1600"/>
              <a:buNone/>
            </a:pPr>
            <a:r>
              <a:t/>
            </a:r>
            <a:endParaRPr sz="1200">
              <a:latin typeface="Calibri"/>
              <a:ea typeface="Calibri"/>
              <a:cs typeface="Calibri"/>
              <a:sym typeface="Calibri"/>
            </a:endParaRPr>
          </a:p>
        </p:txBody>
      </p:sp>
      <p:sp>
        <p:nvSpPr>
          <p:cNvPr id="2025" name="Google Shape;2025;g1af2b437a09_1_13:notes"/>
          <p:cNvSpPr txBox="1"/>
          <p:nvPr>
            <p:ph idx="3" type="hdr"/>
          </p:nvPr>
        </p:nvSpPr>
        <p:spPr>
          <a:xfrm>
            <a:off x="6149159" y="111564"/>
            <a:ext cx="697500" cy="243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600"/>
              <a:buNone/>
            </a:pPr>
            <a:r>
              <a:rPr lang="en-US"/>
              <a:t>doc.: IEEE 802.11-22/1784r0 </a:t>
            </a:r>
            <a:endParaRPr/>
          </a:p>
        </p:txBody>
      </p:sp>
      <p:sp>
        <p:nvSpPr>
          <p:cNvPr id="2026" name="Google Shape;2026;g1af2b437a09_1_13:notes"/>
          <p:cNvSpPr txBox="1"/>
          <p:nvPr>
            <p:ph idx="10" type="dt"/>
          </p:nvPr>
        </p:nvSpPr>
        <p:spPr>
          <a:xfrm>
            <a:off x="713046" y="111564"/>
            <a:ext cx="900000" cy="243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rPr lang="en-US"/>
              <a:t>November 2022</a:t>
            </a:r>
            <a:endParaRPr/>
          </a:p>
        </p:txBody>
      </p:sp>
      <p:sp>
        <p:nvSpPr>
          <p:cNvPr id="2027" name="Google Shape;2027;g1af2b437a09_1_13:notes"/>
          <p:cNvSpPr txBox="1"/>
          <p:nvPr>
            <p:ph idx="11" type="ftr"/>
          </p:nvPr>
        </p:nvSpPr>
        <p:spPr>
          <a:xfrm>
            <a:off x="5841096" y="10351623"/>
            <a:ext cx="1005300" cy="2085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Boris Bellalta (UPF Barcelona), Szymon Szott (AGH University)</a:t>
            </a:r>
            <a:endParaRPr/>
          </a:p>
        </p:txBody>
      </p:sp>
      <p:sp>
        <p:nvSpPr>
          <p:cNvPr id="2028" name="Google Shape;2028;g1af2b437a09_1_13:notes"/>
          <p:cNvSpPr txBox="1"/>
          <p:nvPr>
            <p:ph idx="12" type="sldNum"/>
          </p:nvPr>
        </p:nvSpPr>
        <p:spPr>
          <a:xfrm>
            <a:off x="3513310" y="10351623"/>
            <a:ext cx="557400" cy="418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Page </a:t>
            </a: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3" name="Shape 2033"/>
        <p:cNvGrpSpPr/>
        <p:nvPr/>
      </p:nvGrpSpPr>
      <p:grpSpPr>
        <a:xfrm>
          <a:off x="0" y="0"/>
          <a:ext cx="0" cy="0"/>
          <a:chOff x="0" y="0"/>
          <a:chExt cx="0" cy="0"/>
        </a:xfrm>
      </p:grpSpPr>
      <p:sp>
        <p:nvSpPr>
          <p:cNvPr id="2034" name="Google Shape;2034;g1af2b437a09_1_38:notes"/>
          <p:cNvSpPr/>
          <p:nvPr>
            <p:ph idx="2" type="sldImg"/>
          </p:nvPr>
        </p:nvSpPr>
        <p:spPr>
          <a:xfrm>
            <a:off x="420787" y="808378"/>
            <a:ext cx="6716400" cy="39942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
        <p:nvSpPr>
          <p:cNvPr id="2035" name="Google Shape;2035;g1af2b437a09_1_38:notes"/>
          <p:cNvSpPr txBox="1"/>
          <p:nvPr>
            <p:ph idx="1" type="body"/>
          </p:nvPr>
        </p:nvSpPr>
        <p:spPr>
          <a:xfrm>
            <a:off x="1007264" y="5078880"/>
            <a:ext cx="5543400" cy="4809900"/>
          </a:xfrm>
          <a:prstGeom prst="rect">
            <a:avLst/>
          </a:prstGeom>
          <a:noFill/>
          <a:ln>
            <a:noFill/>
          </a:ln>
        </p:spPr>
        <p:txBody>
          <a:bodyPr anchorCtr="0" anchor="t" bIns="51175" lIns="103975" spcFirstLastPara="1" rIns="103975" wrap="square" tIns="51175">
            <a:noAutofit/>
          </a:bodyPr>
          <a:lstStyle/>
          <a:p>
            <a:pPr indent="0" lvl="0" marL="0" rtl="0" algn="l">
              <a:lnSpc>
                <a:spcPct val="100000"/>
              </a:lnSpc>
              <a:spcBef>
                <a:spcPts val="400"/>
              </a:spcBef>
              <a:spcAft>
                <a:spcPts val="0"/>
              </a:spcAft>
              <a:buSzPts val="1600"/>
              <a:buNone/>
            </a:pPr>
            <a:r>
              <a:rPr lang="en-US" sz="1200">
                <a:latin typeface="Calibri"/>
                <a:ea typeface="Calibri"/>
                <a:cs typeface="Calibri"/>
                <a:sym typeface="Calibri"/>
              </a:rPr>
              <a:t>Standardized datasets + standardized means for sharing datasets (GANs for boosting privacy while preserving the properties of real datasets + blockchain for exchanging data securely and preserving privacy plus native incentives/monetization)</a:t>
            </a:r>
            <a:endParaRPr sz="1200">
              <a:latin typeface="Calibri"/>
              <a:ea typeface="Calibri"/>
              <a:cs typeface="Calibri"/>
              <a:sym typeface="Calibri"/>
            </a:endParaRPr>
          </a:p>
        </p:txBody>
      </p:sp>
      <p:sp>
        <p:nvSpPr>
          <p:cNvPr id="2036" name="Google Shape;2036;g1af2b437a09_1_38:notes"/>
          <p:cNvSpPr txBox="1"/>
          <p:nvPr>
            <p:ph idx="3" type="hdr"/>
          </p:nvPr>
        </p:nvSpPr>
        <p:spPr>
          <a:xfrm>
            <a:off x="6149159" y="111564"/>
            <a:ext cx="697500" cy="243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600"/>
              <a:buNone/>
            </a:pPr>
            <a:r>
              <a:rPr lang="en-US"/>
              <a:t>doc.: IEEE 802.11-22/1784r0 </a:t>
            </a:r>
            <a:endParaRPr/>
          </a:p>
        </p:txBody>
      </p:sp>
      <p:sp>
        <p:nvSpPr>
          <p:cNvPr id="2037" name="Google Shape;2037;g1af2b437a09_1_38:notes"/>
          <p:cNvSpPr txBox="1"/>
          <p:nvPr>
            <p:ph idx="10" type="dt"/>
          </p:nvPr>
        </p:nvSpPr>
        <p:spPr>
          <a:xfrm>
            <a:off x="713046" y="111564"/>
            <a:ext cx="900000" cy="243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rPr lang="en-US"/>
              <a:t>November 2022</a:t>
            </a:r>
            <a:endParaRPr/>
          </a:p>
        </p:txBody>
      </p:sp>
      <p:sp>
        <p:nvSpPr>
          <p:cNvPr id="2038" name="Google Shape;2038;g1af2b437a09_1_38:notes"/>
          <p:cNvSpPr txBox="1"/>
          <p:nvPr>
            <p:ph idx="11" type="ftr"/>
          </p:nvPr>
        </p:nvSpPr>
        <p:spPr>
          <a:xfrm>
            <a:off x="5841096" y="10351623"/>
            <a:ext cx="1005300" cy="2085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Boris Bellalta (UPF Barcelona), Szymon Szott (AGH University)</a:t>
            </a:r>
            <a:endParaRPr/>
          </a:p>
        </p:txBody>
      </p:sp>
      <p:sp>
        <p:nvSpPr>
          <p:cNvPr id="2039" name="Google Shape;2039;g1af2b437a09_1_38:notes"/>
          <p:cNvSpPr txBox="1"/>
          <p:nvPr>
            <p:ph idx="12" type="sldNum"/>
          </p:nvPr>
        </p:nvSpPr>
        <p:spPr>
          <a:xfrm>
            <a:off x="3513310" y="10351623"/>
            <a:ext cx="557400" cy="418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Page </a:t>
            </a: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7" name="Shape 2047"/>
        <p:cNvGrpSpPr/>
        <p:nvPr/>
      </p:nvGrpSpPr>
      <p:grpSpPr>
        <a:xfrm>
          <a:off x="0" y="0"/>
          <a:ext cx="0" cy="0"/>
          <a:chOff x="0" y="0"/>
          <a:chExt cx="0" cy="0"/>
        </a:xfrm>
      </p:grpSpPr>
      <p:sp>
        <p:nvSpPr>
          <p:cNvPr id="2048" name="Google Shape;2048;g145530d404c_0_6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049" name="Google Shape;2049;g145530d404c_0_6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Katarzyna</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To support the new research required, we need better tools. Tools that both support new Wi-Fi features and have good integration with existing ML libraries.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ns-3 provide a full-stack implementation. 802.11 WG contributions usually present simulation results from single-feature simulators.</a:t>
            </a:r>
            <a:endParaRPr sz="1200">
              <a:solidFill>
                <a:schemeClr val="dk1"/>
              </a:solidFill>
              <a:latin typeface="Calibri"/>
              <a:ea typeface="Calibri"/>
              <a:cs typeface="Calibri"/>
              <a:sym typeface="Calibri"/>
            </a:endParaRPr>
          </a:p>
        </p:txBody>
      </p:sp>
      <p:sp>
        <p:nvSpPr>
          <p:cNvPr id="2050" name="Google Shape;2050;g145530d404c_0_6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7" name="Shape 2057"/>
        <p:cNvGrpSpPr/>
        <p:nvPr/>
      </p:nvGrpSpPr>
      <p:grpSpPr>
        <a:xfrm>
          <a:off x="0" y="0"/>
          <a:ext cx="0" cy="0"/>
          <a:chOff x="0" y="0"/>
          <a:chExt cx="0" cy="0"/>
        </a:xfrm>
      </p:grpSpPr>
      <p:sp>
        <p:nvSpPr>
          <p:cNvPr id="2058" name="Google Shape;2058;g1af2b437a09_1_50:notes"/>
          <p:cNvSpPr/>
          <p:nvPr>
            <p:ph idx="2" type="sldImg"/>
          </p:nvPr>
        </p:nvSpPr>
        <p:spPr>
          <a:xfrm>
            <a:off x="420787" y="808378"/>
            <a:ext cx="6716400" cy="39942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
        <p:nvSpPr>
          <p:cNvPr id="2059" name="Google Shape;2059;g1af2b437a09_1_50:notes"/>
          <p:cNvSpPr txBox="1"/>
          <p:nvPr>
            <p:ph idx="1" type="body"/>
          </p:nvPr>
        </p:nvSpPr>
        <p:spPr>
          <a:xfrm>
            <a:off x="1007264" y="5078880"/>
            <a:ext cx="5543400" cy="4809900"/>
          </a:xfrm>
          <a:prstGeom prst="rect">
            <a:avLst/>
          </a:prstGeom>
          <a:noFill/>
          <a:ln>
            <a:noFill/>
          </a:ln>
        </p:spPr>
        <p:txBody>
          <a:bodyPr anchorCtr="0" anchor="t" bIns="51175" lIns="103975" spcFirstLastPara="1" rIns="103975" wrap="square" tIns="51175">
            <a:noAutofit/>
          </a:bodyPr>
          <a:lstStyle/>
          <a:p>
            <a:pPr indent="0" lvl="0" marL="0" rtl="0" algn="l">
              <a:spcBef>
                <a:spcPts val="0"/>
              </a:spcBef>
              <a:spcAft>
                <a:spcPts val="0"/>
              </a:spcAft>
              <a:buClr>
                <a:schemeClr val="dk1"/>
              </a:buClr>
              <a:buSzPts val="1200"/>
              <a:buFont typeface="Arial"/>
              <a:buNone/>
            </a:pPr>
            <a:r>
              <a:rPr lang="en-US" sz="1200">
                <a:solidFill>
                  <a:schemeClr val="dk1"/>
                </a:solidFill>
                <a:latin typeface="Calibri"/>
                <a:ea typeface="Calibri"/>
                <a:cs typeface="Calibri"/>
                <a:sym typeface="Calibri"/>
              </a:rPr>
              <a:t>Katarzyna</a:t>
            </a:r>
            <a:endParaRPr sz="1200">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Arial"/>
              <a:buNone/>
            </a:pPr>
            <a:r>
              <a:rPr lang="en-US" sz="1200">
                <a:solidFill>
                  <a:schemeClr val="dk1"/>
                </a:solidFill>
                <a:latin typeface="Calibri"/>
                <a:ea typeface="Calibri"/>
                <a:cs typeface="Calibri"/>
                <a:sym typeface="Calibri"/>
              </a:rPr>
              <a:t>Researchers use many simplifying assumptions in their work, which is usually at low TRLs (technology readiness levels). For example, …</a:t>
            </a:r>
            <a:endParaRPr sz="1200">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Arial"/>
              <a:buNone/>
            </a:pPr>
            <a:r>
              <a:rPr lang="en-US" sz="1200">
                <a:solidFill>
                  <a:schemeClr val="dk1"/>
                </a:solidFill>
                <a:latin typeface="Calibri"/>
                <a:ea typeface="Calibri"/>
                <a:cs typeface="Calibri"/>
                <a:sym typeface="Calibri"/>
              </a:rPr>
              <a:t>Obviously, there is more work required to move from experimental proof of concept to having an actual system proven in an operational environment.</a:t>
            </a:r>
            <a:endParaRPr sz="1200">
              <a:latin typeface="Calibri"/>
              <a:ea typeface="Calibri"/>
              <a:cs typeface="Calibri"/>
              <a:sym typeface="Calibri"/>
            </a:endParaRPr>
          </a:p>
          <a:p>
            <a:pPr indent="0" lvl="0" marL="0" rtl="0" algn="l">
              <a:lnSpc>
                <a:spcPct val="100000"/>
              </a:lnSpc>
              <a:spcBef>
                <a:spcPts val="400"/>
              </a:spcBef>
              <a:spcAft>
                <a:spcPts val="0"/>
              </a:spcAft>
              <a:buSzPts val="1600"/>
              <a:buNone/>
            </a:pPr>
            <a:r>
              <a:t/>
            </a:r>
            <a:endParaRPr sz="1200">
              <a:latin typeface="Calibri"/>
              <a:ea typeface="Calibri"/>
              <a:cs typeface="Calibri"/>
              <a:sym typeface="Calibri"/>
            </a:endParaRPr>
          </a:p>
        </p:txBody>
      </p:sp>
      <p:sp>
        <p:nvSpPr>
          <p:cNvPr id="2060" name="Google Shape;2060;g1af2b437a09_1_50:notes"/>
          <p:cNvSpPr txBox="1"/>
          <p:nvPr>
            <p:ph idx="3" type="hdr"/>
          </p:nvPr>
        </p:nvSpPr>
        <p:spPr>
          <a:xfrm>
            <a:off x="6149159" y="111564"/>
            <a:ext cx="697500" cy="243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600"/>
              <a:buNone/>
            </a:pPr>
            <a:r>
              <a:rPr lang="en-US"/>
              <a:t>doc.: IEEE 802.11-22/1784r0 </a:t>
            </a:r>
            <a:endParaRPr/>
          </a:p>
        </p:txBody>
      </p:sp>
      <p:sp>
        <p:nvSpPr>
          <p:cNvPr id="2061" name="Google Shape;2061;g1af2b437a09_1_50:notes"/>
          <p:cNvSpPr txBox="1"/>
          <p:nvPr>
            <p:ph idx="10" type="dt"/>
          </p:nvPr>
        </p:nvSpPr>
        <p:spPr>
          <a:xfrm>
            <a:off x="713046" y="111564"/>
            <a:ext cx="900000" cy="243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rPr lang="en-US"/>
              <a:t>November 2022</a:t>
            </a:r>
            <a:endParaRPr/>
          </a:p>
        </p:txBody>
      </p:sp>
      <p:sp>
        <p:nvSpPr>
          <p:cNvPr id="2062" name="Google Shape;2062;g1af2b437a09_1_50:notes"/>
          <p:cNvSpPr txBox="1"/>
          <p:nvPr>
            <p:ph idx="11" type="ftr"/>
          </p:nvPr>
        </p:nvSpPr>
        <p:spPr>
          <a:xfrm>
            <a:off x="5841096" y="10351623"/>
            <a:ext cx="1005300" cy="2085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Boris Bellalta (UPF Barcelona), Szymon Szott (AGH University)</a:t>
            </a:r>
            <a:endParaRPr/>
          </a:p>
        </p:txBody>
      </p:sp>
      <p:sp>
        <p:nvSpPr>
          <p:cNvPr id="2063" name="Google Shape;2063;g1af2b437a09_1_50:notes"/>
          <p:cNvSpPr txBox="1"/>
          <p:nvPr>
            <p:ph idx="12" type="sldNum"/>
          </p:nvPr>
        </p:nvSpPr>
        <p:spPr>
          <a:xfrm>
            <a:off x="3513310" y="10351623"/>
            <a:ext cx="557400" cy="418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Page </a:t>
            </a: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g1af2b437a09_1_62:notes"/>
          <p:cNvSpPr/>
          <p:nvPr>
            <p:ph idx="2" type="sldImg"/>
          </p:nvPr>
        </p:nvSpPr>
        <p:spPr>
          <a:xfrm>
            <a:off x="420787" y="808378"/>
            <a:ext cx="6716400" cy="39942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
        <p:nvSpPr>
          <p:cNvPr id="2072" name="Google Shape;2072;g1af2b437a09_1_62:notes"/>
          <p:cNvSpPr txBox="1"/>
          <p:nvPr>
            <p:ph idx="1" type="body"/>
          </p:nvPr>
        </p:nvSpPr>
        <p:spPr>
          <a:xfrm>
            <a:off x="1007264" y="5078880"/>
            <a:ext cx="5543400" cy="4809900"/>
          </a:xfrm>
          <a:prstGeom prst="rect">
            <a:avLst/>
          </a:prstGeom>
          <a:noFill/>
          <a:ln>
            <a:noFill/>
          </a:ln>
        </p:spPr>
        <p:txBody>
          <a:bodyPr anchorCtr="0" anchor="t" bIns="51175" lIns="103975" spcFirstLastPara="1" rIns="103975" wrap="square" tIns="51175">
            <a:noAutofit/>
          </a:bodyPr>
          <a:lstStyle/>
          <a:p>
            <a:pPr indent="0" lvl="0" marL="0" rtl="0" algn="l">
              <a:spcBef>
                <a:spcPts val="0"/>
              </a:spcBef>
              <a:spcAft>
                <a:spcPts val="0"/>
              </a:spcAft>
              <a:buClr>
                <a:schemeClr val="dk1"/>
              </a:buClr>
              <a:buSzPts val="1200"/>
              <a:buFont typeface="Arial"/>
              <a:buNone/>
            </a:pPr>
            <a:r>
              <a:rPr lang="en-US" sz="1200">
                <a:solidFill>
                  <a:schemeClr val="dk1"/>
                </a:solidFill>
                <a:latin typeface="Calibri"/>
                <a:ea typeface="Calibri"/>
                <a:cs typeface="Calibri"/>
                <a:sym typeface="Calibri"/>
              </a:rPr>
              <a:t>Katarzyna</a:t>
            </a:r>
            <a:endParaRPr sz="1200">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Arial"/>
              <a:buNone/>
            </a:pPr>
            <a:r>
              <a:rPr lang="en-US" sz="1200">
                <a:solidFill>
                  <a:schemeClr val="dk1"/>
                </a:solidFill>
                <a:latin typeface="Calibri"/>
                <a:ea typeface="Calibri"/>
                <a:cs typeface="Calibri"/>
                <a:sym typeface="Calibri"/>
              </a:rPr>
              <a:t>What are the performance gains in practice?</a:t>
            </a:r>
            <a:endParaRPr sz="1200">
              <a:latin typeface="Calibri"/>
              <a:ea typeface="Calibri"/>
              <a:cs typeface="Calibri"/>
              <a:sym typeface="Calibri"/>
            </a:endParaRPr>
          </a:p>
          <a:p>
            <a:pPr indent="0" lvl="0" marL="0" rtl="0" algn="l">
              <a:lnSpc>
                <a:spcPct val="100000"/>
              </a:lnSpc>
              <a:spcBef>
                <a:spcPts val="400"/>
              </a:spcBef>
              <a:spcAft>
                <a:spcPts val="0"/>
              </a:spcAft>
              <a:buSzPts val="1600"/>
              <a:buNone/>
            </a:pPr>
            <a:r>
              <a:t/>
            </a:r>
            <a:endParaRPr sz="1200">
              <a:latin typeface="Calibri"/>
              <a:ea typeface="Calibri"/>
              <a:cs typeface="Calibri"/>
              <a:sym typeface="Calibri"/>
            </a:endParaRPr>
          </a:p>
        </p:txBody>
      </p:sp>
      <p:sp>
        <p:nvSpPr>
          <p:cNvPr id="2073" name="Google Shape;2073;g1af2b437a09_1_62:notes"/>
          <p:cNvSpPr txBox="1"/>
          <p:nvPr>
            <p:ph idx="3" type="hdr"/>
          </p:nvPr>
        </p:nvSpPr>
        <p:spPr>
          <a:xfrm>
            <a:off x="6149159" y="111564"/>
            <a:ext cx="697500" cy="243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600"/>
              <a:buNone/>
            </a:pPr>
            <a:r>
              <a:rPr lang="en-US"/>
              <a:t>doc.: IEEE 802.11-22/1784r0 </a:t>
            </a:r>
            <a:endParaRPr/>
          </a:p>
        </p:txBody>
      </p:sp>
      <p:sp>
        <p:nvSpPr>
          <p:cNvPr id="2074" name="Google Shape;2074;g1af2b437a09_1_62:notes"/>
          <p:cNvSpPr txBox="1"/>
          <p:nvPr>
            <p:ph idx="10" type="dt"/>
          </p:nvPr>
        </p:nvSpPr>
        <p:spPr>
          <a:xfrm>
            <a:off x="713046" y="111564"/>
            <a:ext cx="900000" cy="243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rPr lang="en-US"/>
              <a:t>November 2022</a:t>
            </a:r>
            <a:endParaRPr/>
          </a:p>
        </p:txBody>
      </p:sp>
      <p:sp>
        <p:nvSpPr>
          <p:cNvPr id="2075" name="Google Shape;2075;g1af2b437a09_1_62:notes"/>
          <p:cNvSpPr txBox="1"/>
          <p:nvPr>
            <p:ph idx="11" type="ftr"/>
          </p:nvPr>
        </p:nvSpPr>
        <p:spPr>
          <a:xfrm>
            <a:off x="5841096" y="10351623"/>
            <a:ext cx="1005300" cy="2085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Boris Bellalta (UPF Barcelona), Szymon Szott (AGH University)</a:t>
            </a:r>
            <a:endParaRPr/>
          </a:p>
        </p:txBody>
      </p:sp>
      <p:sp>
        <p:nvSpPr>
          <p:cNvPr id="2076" name="Google Shape;2076;g1af2b437a09_1_62:notes"/>
          <p:cNvSpPr txBox="1"/>
          <p:nvPr>
            <p:ph idx="12" type="sldNum"/>
          </p:nvPr>
        </p:nvSpPr>
        <p:spPr>
          <a:xfrm>
            <a:off x="3513310" y="10351623"/>
            <a:ext cx="557400" cy="418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Page </a:t>
            </a:r>
            <a:fld id="{00000000-1234-1234-1234-123412341234}" type="slidenum">
              <a:rPr lang="en-US"/>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27bf0abcc26_0_1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27bf0abcc26_0_1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ML is constantly evolving…</a:t>
            </a:r>
            <a:endParaRPr sz="1200">
              <a:latin typeface="Calibri"/>
              <a:ea typeface="Calibri"/>
              <a:cs typeface="Calibri"/>
              <a:sym typeface="Calibri"/>
            </a:endParaRPr>
          </a:p>
        </p:txBody>
      </p:sp>
      <p:sp>
        <p:nvSpPr>
          <p:cNvPr id="2084" name="Google Shape;2084;g27bf0abcc26_0_1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9" name="Shape 2089"/>
        <p:cNvGrpSpPr/>
        <p:nvPr/>
      </p:nvGrpSpPr>
      <p:grpSpPr>
        <a:xfrm>
          <a:off x="0" y="0"/>
          <a:ext cx="0" cy="0"/>
          <a:chOff x="0" y="0"/>
          <a:chExt cx="0" cy="0"/>
        </a:xfrm>
      </p:grpSpPr>
      <p:sp>
        <p:nvSpPr>
          <p:cNvPr id="2090" name="Google Shape;2090;g27bf0abcc26_0_2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091" name="Google Shape;2091;g27bf0abcc26_0_2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Collaborative multi-agent LLMs - the authors avoid cloud LLMs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huge</a:t>
            </a:r>
            <a:r>
              <a:rPr lang="en-US" sz="1200">
                <a:latin typeface="Calibri"/>
                <a:ea typeface="Calibri"/>
                <a:cs typeface="Calibri"/>
                <a:sym typeface="Calibri"/>
              </a:rPr>
              <a:t> parameter sizes: </a:t>
            </a:r>
            <a:r>
              <a:rPr lang="en-US" sz="1200">
                <a:solidFill>
                  <a:schemeClr val="dk1"/>
                </a:solidFill>
                <a:latin typeface="Calibri"/>
                <a:ea typeface="Calibri"/>
                <a:cs typeface="Calibri"/>
                <a:sym typeface="Calibri"/>
              </a:rPr>
              <a:t>”long inference time when solving </a:t>
            </a:r>
            <a:r>
              <a:rPr b="1" lang="en-US" sz="1200">
                <a:solidFill>
                  <a:schemeClr val="dk1"/>
                </a:solidFill>
                <a:latin typeface="Calibri"/>
                <a:ea typeface="Calibri"/>
                <a:cs typeface="Calibri"/>
                <a:sym typeface="Calibri"/>
              </a:rPr>
              <a:t>sophisticated tasks</a:t>
            </a:r>
            <a:r>
              <a:rPr lang="en-US" sz="1200">
                <a:solidFill>
                  <a:schemeClr val="dk1"/>
                </a:solidFill>
                <a:latin typeface="Calibri"/>
                <a:ea typeface="Calibri"/>
                <a:cs typeface="Calibri"/>
                <a:sym typeface="Calibri"/>
              </a:rPr>
              <a:t> (planning and reasoning), which significantly increases the communication latency”, “updating or knowledge synchronization from central LLMs to on-device LLMs could be energy-consuming through conventional techniques, such as federated learning.”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 Open AI’s ChatGPT-4 has recently been equipped with a number of plugins, allowing an autonomous agent to execute the commands generated by GPT and produce outputs in natural languages. Inspired by this, intent driven networking can utilize LLMs to break down higher-level intents, (e.g.,</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reducing the network energy consumption by 5%) into a sequence of lower level tasks (e.g., tuning transmit power, channel measurement, etc.), and instruct related executors to take actions (i.e. gNB).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Additional info: </a:t>
            </a:r>
            <a:r>
              <a:rPr lang="en-US" sz="1200">
                <a:latin typeface="Calibri"/>
                <a:ea typeface="Calibri"/>
                <a:cs typeface="Calibri"/>
                <a:sym typeface="Calibri"/>
              </a:rPr>
              <a:t>By working closely with, and helping to fund, Anthropic, SK Telecom is aiming to help develop a large language model (LLM) that is optimised for telecom operators seeking to gain operational and competitive advantage from GenAI capabilities.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Now SK Telecom is keen to build on Anthropic’s expertise to build a telco-focused multilingual LLM that supports interactions in Korean, English, German, Japanese, Arabic and Spanish.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According to the South Korean telco, Anthropic will use its telecom sector expertise to “fine-tune Claude to telco use cases, including industry specific customer service, marketing, sales, and interactive consumer applications. </a:t>
            </a:r>
            <a:endParaRPr sz="1200">
              <a:latin typeface="Calibri"/>
              <a:ea typeface="Calibri"/>
              <a:cs typeface="Calibri"/>
              <a:sym typeface="Calibri"/>
            </a:endParaRPr>
          </a:p>
        </p:txBody>
      </p:sp>
      <p:sp>
        <p:nvSpPr>
          <p:cNvPr id="2092" name="Google Shape;2092;g27bf0abcc26_0_2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7" name="Shape 2097"/>
        <p:cNvGrpSpPr/>
        <p:nvPr/>
      </p:nvGrpSpPr>
      <p:grpSpPr>
        <a:xfrm>
          <a:off x="0" y="0"/>
          <a:ext cx="0" cy="0"/>
          <a:chOff x="0" y="0"/>
          <a:chExt cx="0" cy="0"/>
        </a:xfrm>
      </p:grpSpPr>
      <p:sp>
        <p:nvSpPr>
          <p:cNvPr id="2098" name="Google Shape;2098;g1e813869f79_0_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099" name="Google Shape;2099;g1e813869f79_0_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Boris comment: is the channel gain vector constant during all the rounds, or changes at every round? I guess it should be constant. I just ask it because we could reproduce similar assumptions for our SR scenario... and got an LLM paper in a similar way. And use GPT... too, or a similar tool. How the input data is provided to GPT? A vector with labels?</a:t>
            </a:r>
            <a:endParaRPr sz="1200">
              <a:latin typeface="Calibri"/>
              <a:ea typeface="Calibri"/>
              <a:cs typeface="Calibri"/>
              <a:sym typeface="Calibri"/>
            </a:endParaRPr>
          </a:p>
        </p:txBody>
      </p:sp>
      <p:sp>
        <p:nvSpPr>
          <p:cNvPr id="2100" name="Google Shape;2100;g1e813869f79_0_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ad6acc7aea_1_10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ad6acc7aea_1_10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7" name="Google Shape;277;g1ad6acc7aea_1_10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8" name="Shape 2108"/>
        <p:cNvGrpSpPr/>
        <p:nvPr/>
      </p:nvGrpSpPr>
      <p:grpSpPr>
        <a:xfrm>
          <a:off x="0" y="0"/>
          <a:ext cx="0" cy="0"/>
          <a:chOff x="0" y="0"/>
          <a:chExt cx="0" cy="0"/>
        </a:xfrm>
      </p:grpSpPr>
      <p:sp>
        <p:nvSpPr>
          <p:cNvPr id="2109" name="Google Shape;2109;gfdf148de65_0_7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Katarzyna</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To summarize our tutorial, here is what we’ve covered and what we think are the main messages.</a:t>
            </a:r>
            <a:endParaRPr sz="1200">
              <a:solidFill>
                <a:schemeClr val="dk1"/>
              </a:solidFill>
              <a:latin typeface="Calibri"/>
              <a:ea typeface="Calibri"/>
              <a:cs typeface="Calibri"/>
              <a:sym typeface="Calibri"/>
            </a:endParaRPr>
          </a:p>
        </p:txBody>
      </p:sp>
      <p:sp>
        <p:nvSpPr>
          <p:cNvPr id="2110" name="Google Shape;2110;gfdf148de65_0_7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5" name="Shape 2115"/>
        <p:cNvGrpSpPr/>
        <p:nvPr/>
      </p:nvGrpSpPr>
      <p:grpSpPr>
        <a:xfrm>
          <a:off x="0" y="0"/>
          <a:ext cx="0" cy="0"/>
          <a:chOff x="0" y="0"/>
          <a:chExt cx="0" cy="0"/>
        </a:xfrm>
      </p:grpSpPr>
      <p:sp>
        <p:nvSpPr>
          <p:cNvPr id="2116" name="Google Shape;2116;g27f9a0a0181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117" name="Google Shape;2117;g27f9a0a0181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W</a:t>
            </a:r>
            <a:r>
              <a:rPr lang="en-US" sz="1200">
                <a:latin typeface="Calibri"/>
                <a:ea typeface="Calibri"/>
                <a:cs typeface="Calibri"/>
                <a:sym typeface="Calibri"/>
              </a:rPr>
              <a:t>e received funding for a new scientific project in the Chist-ERA call.</a:t>
            </a:r>
            <a:endParaRPr sz="1200">
              <a:latin typeface="Calibri"/>
              <a:ea typeface="Calibri"/>
              <a:cs typeface="Calibri"/>
              <a:sym typeface="Calibri"/>
            </a:endParaRPr>
          </a:p>
        </p:txBody>
      </p:sp>
      <p:sp>
        <p:nvSpPr>
          <p:cNvPr id="2118" name="Google Shape;2118;g27f9a0a0181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p6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26" name="Google Shape;2126;p6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ad6acc7aea_1_11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ad6acc7aea_1_11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Degrees of freedom are constantly increasing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TWT - target wake-up time</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buffer status report (BSR)</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bandwidth query report (BQR)</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SR - spatial reuse</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300">
              <a:solidFill>
                <a:schemeClr val="dk1"/>
              </a:solidFill>
              <a:latin typeface="Times New Roman"/>
              <a:ea typeface="Times New Roman"/>
              <a:cs typeface="Times New Roman"/>
              <a:sym typeface="Times New Roman"/>
            </a:endParaRPr>
          </a:p>
        </p:txBody>
      </p:sp>
      <p:sp>
        <p:nvSpPr>
          <p:cNvPr id="285" name="Google Shape;285;g1ad6acc7aea_1_11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ad6acc7aea_1_35:notes"/>
          <p:cNvSpPr/>
          <p:nvPr>
            <p:ph idx="2" type="sldImg"/>
          </p:nvPr>
        </p:nvSpPr>
        <p:spPr>
          <a:xfrm>
            <a:off x="420787" y="808378"/>
            <a:ext cx="6716400" cy="39942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
        <p:nvSpPr>
          <p:cNvPr id="292" name="Google Shape;292;g1ad6acc7aea_1_35:notes"/>
          <p:cNvSpPr txBox="1"/>
          <p:nvPr>
            <p:ph idx="1" type="body"/>
          </p:nvPr>
        </p:nvSpPr>
        <p:spPr>
          <a:xfrm>
            <a:off x="1007264" y="5078880"/>
            <a:ext cx="5543400" cy="4809900"/>
          </a:xfrm>
          <a:prstGeom prst="rect">
            <a:avLst/>
          </a:prstGeom>
          <a:noFill/>
          <a:ln>
            <a:noFill/>
          </a:ln>
        </p:spPr>
        <p:txBody>
          <a:bodyPr anchorCtr="0" anchor="t" bIns="51175" lIns="103975" spcFirstLastPara="1" rIns="103975" wrap="square" tIns="51175">
            <a:noAutofit/>
          </a:bodyPr>
          <a:lstStyle/>
          <a:p>
            <a:pPr indent="0" lvl="0" marL="0" rtl="0" algn="l">
              <a:lnSpc>
                <a:spcPct val="100000"/>
              </a:lnSpc>
              <a:spcBef>
                <a:spcPts val="0"/>
              </a:spcBef>
              <a:spcAft>
                <a:spcPts val="0"/>
              </a:spcAft>
              <a:buSzPts val="1600"/>
              <a:buNone/>
            </a:pPr>
            <a:r>
              <a:rPr lang="en-US" sz="1200">
                <a:solidFill>
                  <a:schemeClr val="dk1"/>
                </a:solidFill>
                <a:latin typeface="Calibri"/>
                <a:ea typeface="Calibri"/>
                <a:cs typeface="Calibri"/>
                <a:sym typeface="Calibri"/>
              </a:rPr>
              <a:t>Katarzyna</a:t>
            </a:r>
            <a:endParaRPr sz="1200">
              <a:latin typeface="Calibri"/>
              <a:ea typeface="Calibri"/>
              <a:cs typeface="Calibri"/>
              <a:sym typeface="Calibri"/>
            </a:endParaRPr>
          </a:p>
          <a:p>
            <a:pPr indent="-330200" lvl="0" marL="508000" rtl="0" algn="l">
              <a:lnSpc>
                <a:spcPct val="100000"/>
              </a:lnSpc>
              <a:spcBef>
                <a:spcPts val="0"/>
              </a:spcBef>
              <a:spcAft>
                <a:spcPts val="0"/>
              </a:spcAft>
              <a:buClr>
                <a:schemeClr val="dk1"/>
              </a:buClr>
              <a:buSzPts val="1200"/>
              <a:buFont typeface="Times New Roman"/>
              <a:buChar char="-"/>
            </a:pPr>
            <a:r>
              <a:rPr lang="en-US" sz="1200">
                <a:solidFill>
                  <a:schemeClr val="dk1"/>
                </a:solidFill>
                <a:latin typeface="Calibri"/>
                <a:ea typeface="Calibri"/>
                <a:cs typeface="Calibri"/>
                <a:sym typeface="Calibri"/>
              </a:rPr>
              <a:t>We are all aware of the current challenges of 802.11 networks.</a:t>
            </a:r>
            <a:endParaRPr sz="1200">
              <a:solidFill>
                <a:schemeClr val="dk1"/>
              </a:solidFill>
              <a:latin typeface="Calibri"/>
              <a:ea typeface="Calibri"/>
              <a:cs typeface="Calibri"/>
              <a:sym typeface="Calibri"/>
            </a:endParaRPr>
          </a:p>
          <a:p>
            <a:pPr indent="-330200" lvl="0" marL="508000" rtl="0" algn="l">
              <a:lnSpc>
                <a:spcPct val="10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First, we have the increasing complexity with a plethora of parameters to play with</a:t>
            </a:r>
            <a:endParaRPr sz="1200">
              <a:solidFill>
                <a:schemeClr val="dk1"/>
              </a:solidFill>
              <a:latin typeface="Calibri"/>
              <a:ea typeface="Calibri"/>
              <a:cs typeface="Calibri"/>
              <a:sym typeface="Calibri"/>
            </a:endParaRPr>
          </a:p>
          <a:p>
            <a:pPr indent="-330200" lvl="0" marL="508000" rtl="0" algn="l">
              <a:lnSpc>
                <a:spcPct val="10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Next, we have new requirements from emerging applications…</a:t>
            </a:r>
            <a:endParaRPr sz="1200">
              <a:solidFill>
                <a:schemeClr val="dk1"/>
              </a:solidFill>
              <a:latin typeface="Calibri"/>
              <a:ea typeface="Calibri"/>
              <a:cs typeface="Calibri"/>
              <a:sym typeface="Calibri"/>
            </a:endParaRPr>
          </a:p>
          <a:p>
            <a:pPr indent="-330200" lvl="0" marL="508000" rtl="0" algn="l">
              <a:lnSpc>
                <a:spcPct val="10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Finally, there is the inherent uncertainty of the wireless channel…</a:t>
            </a:r>
            <a:endParaRPr sz="1200">
              <a:solidFill>
                <a:schemeClr val="dk1"/>
              </a:solidFill>
              <a:latin typeface="Calibri"/>
              <a:ea typeface="Calibri"/>
              <a:cs typeface="Calibri"/>
              <a:sym typeface="Calibri"/>
            </a:endParaRPr>
          </a:p>
        </p:txBody>
      </p:sp>
      <p:sp>
        <p:nvSpPr>
          <p:cNvPr id="293" name="Google Shape;293;g1ad6acc7aea_1_35:notes"/>
          <p:cNvSpPr txBox="1"/>
          <p:nvPr>
            <p:ph idx="3" type="hdr"/>
          </p:nvPr>
        </p:nvSpPr>
        <p:spPr>
          <a:xfrm>
            <a:off x="6149159" y="111564"/>
            <a:ext cx="697500" cy="243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600"/>
              <a:buNone/>
            </a:pPr>
            <a:r>
              <a:rPr lang="en-US"/>
              <a:t>doc.: IEEE 802.11-22/1784r0 </a:t>
            </a:r>
            <a:endParaRPr/>
          </a:p>
        </p:txBody>
      </p:sp>
      <p:sp>
        <p:nvSpPr>
          <p:cNvPr id="294" name="Google Shape;294;g1ad6acc7aea_1_35:notes"/>
          <p:cNvSpPr txBox="1"/>
          <p:nvPr>
            <p:ph idx="10" type="dt"/>
          </p:nvPr>
        </p:nvSpPr>
        <p:spPr>
          <a:xfrm>
            <a:off x="713046" y="111564"/>
            <a:ext cx="900000" cy="243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rPr lang="en-US"/>
              <a:t>November 2022</a:t>
            </a:r>
            <a:endParaRPr/>
          </a:p>
        </p:txBody>
      </p:sp>
      <p:sp>
        <p:nvSpPr>
          <p:cNvPr id="295" name="Google Shape;295;g1ad6acc7aea_1_35:notes"/>
          <p:cNvSpPr txBox="1"/>
          <p:nvPr>
            <p:ph idx="11" type="ftr"/>
          </p:nvPr>
        </p:nvSpPr>
        <p:spPr>
          <a:xfrm>
            <a:off x="5841096" y="10351623"/>
            <a:ext cx="1005300" cy="2085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Boris Bellalta (UPF Barcelona), Szymon Szott (AGH University)</a:t>
            </a:r>
            <a:endParaRPr/>
          </a:p>
        </p:txBody>
      </p:sp>
      <p:sp>
        <p:nvSpPr>
          <p:cNvPr id="296" name="Google Shape;296;g1ad6acc7aea_1_35:notes"/>
          <p:cNvSpPr txBox="1"/>
          <p:nvPr>
            <p:ph idx="12" type="sldNum"/>
          </p:nvPr>
        </p:nvSpPr>
        <p:spPr>
          <a:xfrm>
            <a:off x="3513310" y="10351623"/>
            <a:ext cx="557400" cy="418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Page </a:t>
            </a: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fdf148de65_0_3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fdf148de65_0_3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Katarzyna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An additional challenge is that the use cases for Wi-Fi are going beyond simple Internet access.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Recent years have seen an increase in teleconferences, remote work, and collaborative environments.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Entertainment applications, (Cloud) Gaming, VR/AR / Metaverse, are on the rise.</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Also, 802.11 is appearing in industrial deployments.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These use cases have stringent requirements: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b="1" lang="en-US" sz="1200">
                <a:solidFill>
                  <a:schemeClr val="dk1"/>
                </a:solidFill>
                <a:latin typeface="Calibri"/>
                <a:ea typeface="Calibri"/>
                <a:cs typeface="Calibri"/>
                <a:sym typeface="Calibri"/>
              </a:rPr>
              <a:t>To fulfil these requirements, we can ask performance related questions, which ML may help answer.</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For example in case of the extended reality</a:t>
            </a:r>
            <a:endParaRPr sz="12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200">
                <a:solidFill>
                  <a:schemeClr val="dk1"/>
                </a:solidFill>
                <a:highlight>
                  <a:srgbClr val="FFFF00"/>
                </a:highlight>
                <a:latin typeface="Calibri"/>
                <a:ea typeface="Calibri"/>
                <a:cs typeface="Calibri"/>
                <a:sym typeface="Calibri"/>
              </a:rPr>
              <a:t>XR streaming</a:t>
            </a:r>
            <a:r>
              <a:rPr lang="en-US" sz="1200">
                <a:solidFill>
                  <a:schemeClr val="dk1"/>
                </a:solidFill>
                <a:highlight>
                  <a:srgbClr val="FFFF00"/>
                </a:highlight>
                <a:latin typeface="Calibri"/>
                <a:ea typeface="Calibri"/>
                <a:cs typeface="Calibri"/>
                <a:sym typeface="Calibri"/>
              </a:rPr>
              <a:t>: we can ask ML to adjust the video ‘rate’ to the highest value that does not cause congestion in the network</a:t>
            </a:r>
            <a:endParaRPr sz="1200">
              <a:highlight>
                <a:srgbClr val="FFFF00"/>
              </a:highlight>
              <a:latin typeface="Calibri"/>
              <a:ea typeface="Calibri"/>
              <a:cs typeface="Calibri"/>
              <a:sym typeface="Calibri"/>
            </a:endParaRPr>
          </a:p>
        </p:txBody>
      </p:sp>
      <p:sp>
        <p:nvSpPr>
          <p:cNvPr id="307" name="Google Shape;307;gfdf148de65_0_3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4a83a5b02c_1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292100" lvl="0" marL="457200" rtl="0" algn="l">
              <a:spcBef>
                <a:spcPts val="0"/>
              </a:spcBef>
              <a:spcAft>
                <a:spcPts val="0"/>
              </a:spcAft>
              <a:buSzPts val="1000"/>
              <a:buFont typeface="Times New Roman"/>
              <a:buChar char="-"/>
            </a:pPr>
            <a:r>
              <a:rPr lang="en-US" sz="1400">
                <a:latin typeface="Times New Roman"/>
                <a:ea typeface="Times New Roman"/>
                <a:cs typeface="Times New Roman"/>
                <a:sym typeface="Times New Roman"/>
              </a:rPr>
              <a:t>I’m a full professor at UPF, where I head the wireless networking group. Our work focuses on wireless networks operating in unlicensed bands, and so in Wi-Fi as the most successful Internet access technology working there. </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I became interested in ML techniques to see if using them we could improve Wi-Fi performance. My personal interests are mainly on low complexity Reinforcement Learning agents to deal with coexistence problems in dense Wi-Fi networks.</a:t>
            </a:r>
            <a:endParaRPr sz="1400">
              <a:latin typeface="Times New Roman"/>
              <a:ea typeface="Times New Roman"/>
              <a:cs typeface="Times New Roman"/>
              <a:sym typeface="Times New Roman"/>
            </a:endParaRPr>
          </a:p>
        </p:txBody>
      </p:sp>
      <p:sp>
        <p:nvSpPr>
          <p:cNvPr id="86" name="Google Shape;86;g24a83a5b02c_1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ad6acc7aea_2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ad6acc7aea_2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It can be helpful </a:t>
            </a:r>
            <a:r>
              <a:rPr lang="en-US" sz="1200">
                <a:latin typeface="Calibri"/>
                <a:ea typeface="Calibri"/>
                <a:cs typeface="Calibri"/>
                <a:sym typeface="Calibri"/>
              </a:rPr>
              <a:t>when we need to adapt…</a:t>
            </a:r>
            <a:endParaRPr sz="1200">
              <a:latin typeface="Calibri"/>
              <a:ea typeface="Calibri"/>
              <a:cs typeface="Calibri"/>
              <a:sym typeface="Calibri"/>
            </a:endParaRPr>
          </a:p>
        </p:txBody>
      </p:sp>
      <p:sp>
        <p:nvSpPr>
          <p:cNvPr id="318" name="Google Shape;318;g1ad6acc7aea_2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ad6acc7aea_1_12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ad6acc7aea_1_12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We should be </a:t>
            </a:r>
            <a:r>
              <a:rPr lang="en-US" sz="1200" u="sng">
                <a:latin typeface="Calibri"/>
                <a:ea typeface="Calibri"/>
                <a:cs typeface="Calibri"/>
                <a:sym typeface="Calibri"/>
              </a:rPr>
              <a:t>extremely careful</a:t>
            </a:r>
            <a:r>
              <a:rPr lang="en-US" sz="1200">
                <a:latin typeface="Calibri"/>
                <a:ea typeface="Calibri"/>
                <a:cs typeface="Calibri"/>
                <a:sym typeface="Calibri"/>
              </a:rPr>
              <a:t> when training the ML model. Both not enough data and too much information may produce wrong results.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p:txBody>
      </p:sp>
      <p:sp>
        <p:nvSpPr>
          <p:cNvPr id="327" name="Google Shape;327;g1ad6acc7aea_1_12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ad6acc7aea_2_18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ad6acc7aea_2_18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Katarzyna</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Based on our survey, we’ve extracted the following table which briefly describes 802.11 performance areas, ML goals, ML methods used and how the improvement is measured.</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For example…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SILOED</a:t>
            </a:r>
            <a:endParaRPr sz="1200">
              <a:solidFill>
                <a:schemeClr val="dk1"/>
              </a:solidFill>
              <a:latin typeface="Calibri"/>
              <a:ea typeface="Calibri"/>
              <a:cs typeface="Calibri"/>
              <a:sym typeface="Calibri"/>
            </a:endParaRPr>
          </a:p>
        </p:txBody>
      </p:sp>
      <p:sp>
        <p:nvSpPr>
          <p:cNvPr id="345" name="Google Shape;345;g1ad6acc7aea_2_18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ad6acc7aea_2_17:notes"/>
          <p:cNvSpPr/>
          <p:nvPr>
            <p:ph idx="2" type="sldImg"/>
          </p:nvPr>
        </p:nvSpPr>
        <p:spPr>
          <a:xfrm>
            <a:off x="420787" y="808378"/>
            <a:ext cx="6716400" cy="39942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
        <p:nvSpPr>
          <p:cNvPr id="355" name="Google Shape;355;g1ad6acc7aea_2_17:notes"/>
          <p:cNvSpPr txBox="1"/>
          <p:nvPr>
            <p:ph idx="1" type="body"/>
          </p:nvPr>
        </p:nvSpPr>
        <p:spPr>
          <a:xfrm>
            <a:off x="1007264" y="5078880"/>
            <a:ext cx="5543400" cy="4809900"/>
          </a:xfrm>
          <a:prstGeom prst="rect">
            <a:avLst/>
          </a:prstGeom>
          <a:noFill/>
          <a:ln>
            <a:noFill/>
          </a:ln>
        </p:spPr>
        <p:txBody>
          <a:bodyPr anchorCtr="0" anchor="t" bIns="51175" lIns="103975" spcFirstLastPara="1" rIns="103975" wrap="square" tIns="51175">
            <a:noAutofit/>
          </a:bodyPr>
          <a:lstStyle/>
          <a:p>
            <a:pPr indent="0" lvl="0" marL="0" rtl="0" algn="l">
              <a:lnSpc>
                <a:spcPct val="100000"/>
              </a:lnSpc>
              <a:spcBef>
                <a:spcPts val="0"/>
              </a:spcBef>
              <a:spcAft>
                <a:spcPts val="0"/>
              </a:spcAft>
              <a:buClr>
                <a:schemeClr val="dk1"/>
              </a:buClr>
              <a:buSzPts val="1200"/>
              <a:buFont typeface="Arial"/>
              <a:buNone/>
            </a:pPr>
            <a:r>
              <a:rPr lang="en-US" sz="1200">
                <a:solidFill>
                  <a:schemeClr val="dk1"/>
                </a:solidFill>
                <a:latin typeface="Calibri"/>
                <a:ea typeface="Calibri"/>
                <a:cs typeface="Calibri"/>
                <a:sym typeface="Calibri"/>
              </a:rPr>
              <a:t>Katarzyna</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b="1" lang="en-US" sz="1200">
                <a:solidFill>
                  <a:schemeClr val="dk1"/>
                </a:solidFill>
                <a:latin typeface="Calibri"/>
                <a:ea typeface="Calibri"/>
                <a:cs typeface="Calibri"/>
                <a:sym typeface="Calibri"/>
              </a:rPr>
              <a:t>Before providing more details on SL, UL and RL,</a:t>
            </a:r>
            <a:r>
              <a:rPr lang="en-US" sz="1200">
                <a:solidFill>
                  <a:schemeClr val="dk1"/>
                </a:solidFill>
                <a:latin typeface="Calibri"/>
                <a:ea typeface="Calibri"/>
                <a:cs typeface="Calibri"/>
                <a:sym typeface="Calibri"/>
              </a:rPr>
              <a:t> let’s check which of them are mostly used in the state of the art related to ML in 802.11</a:t>
            </a:r>
            <a:endParaRPr sz="1200">
              <a:solidFill>
                <a:schemeClr val="dk1"/>
              </a:solidFill>
              <a:latin typeface="Calibri"/>
              <a:ea typeface="Calibri"/>
              <a:cs typeface="Calibri"/>
              <a:sym typeface="Calibri"/>
            </a:endParaRPr>
          </a:p>
          <a:p>
            <a:pPr indent="-76200" lvl="0" marL="0" rtl="0" algn="l">
              <a:lnSpc>
                <a:spcPct val="9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SL and RL are frequently used, while UL is less popular </a:t>
            </a:r>
            <a:endParaRPr sz="1200">
              <a:solidFill>
                <a:schemeClr val="dk1"/>
              </a:solidFill>
              <a:latin typeface="Calibri"/>
              <a:ea typeface="Calibri"/>
              <a:cs typeface="Calibri"/>
              <a:sym typeface="Calibri"/>
            </a:endParaRPr>
          </a:p>
          <a:p>
            <a:pPr indent="-76200" lvl="0" marL="0" rtl="0" algn="l">
              <a:lnSpc>
                <a:spcPct val="9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Popular ML mechanisms: Q-learning, multi-armed bandit, neural networks (ANN, DNN, and CNN). They are usually implemented to optimize a constrained set of 802.11 parameters. </a:t>
            </a:r>
            <a:endParaRPr sz="1200">
              <a:solidFill>
                <a:schemeClr val="dk1"/>
              </a:solidFill>
              <a:latin typeface="Calibri"/>
              <a:ea typeface="Calibri"/>
              <a:cs typeface="Calibri"/>
              <a:sym typeface="Calibri"/>
            </a:endParaRPr>
          </a:p>
          <a:p>
            <a:pPr indent="-76200" lvl="0" marL="0" rtl="0" algn="l">
              <a:lnSpc>
                <a:spcPct val="9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With the increase in available computing power, DL methods are gaining in popularity</a:t>
            </a:r>
            <a:endParaRPr sz="1200">
              <a:solidFill>
                <a:schemeClr val="dk1"/>
              </a:solidFill>
              <a:latin typeface="Calibri"/>
              <a:ea typeface="Calibri"/>
              <a:cs typeface="Calibri"/>
              <a:sym typeface="Calibri"/>
            </a:endParaRPr>
          </a:p>
          <a:p>
            <a:pPr indent="-76200" lvl="0" marL="0" rtl="0" algn="l">
              <a:lnSpc>
                <a:spcPct val="9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Federated learning and transfer learning are a recent introduction in the IEEE 802.11 domain</a:t>
            </a:r>
            <a:endParaRPr sz="1200">
              <a:latin typeface="Calibri"/>
              <a:ea typeface="Calibri"/>
              <a:cs typeface="Calibri"/>
              <a:sym typeface="Calibri"/>
            </a:endParaRPr>
          </a:p>
        </p:txBody>
      </p:sp>
      <p:sp>
        <p:nvSpPr>
          <p:cNvPr id="356" name="Google Shape;356;g1ad6acc7aea_2_17:notes"/>
          <p:cNvSpPr txBox="1"/>
          <p:nvPr>
            <p:ph idx="3" type="hdr"/>
          </p:nvPr>
        </p:nvSpPr>
        <p:spPr>
          <a:xfrm>
            <a:off x="6149159" y="111564"/>
            <a:ext cx="697500" cy="243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600"/>
              <a:buNone/>
            </a:pPr>
            <a:r>
              <a:rPr lang="en-US"/>
              <a:t>doc.: IEEE 802.11-22/1784r0 </a:t>
            </a:r>
            <a:endParaRPr/>
          </a:p>
        </p:txBody>
      </p:sp>
      <p:sp>
        <p:nvSpPr>
          <p:cNvPr id="357" name="Google Shape;357;g1ad6acc7aea_2_17:notes"/>
          <p:cNvSpPr txBox="1"/>
          <p:nvPr>
            <p:ph idx="10" type="dt"/>
          </p:nvPr>
        </p:nvSpPr>
        <p:spPr>
          <a:xfrm>
            <a:off x="713046" y="111564"/>
            <a:ext cx="900000" cy="243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rPr lang="en-US"/>
              <a:t>November 2022</a:t>
            </a:r>
            <a:endParaRPr/>
          </a:p>
        </p:txBody>
      </p:sp>
      <p:sp>
        <p:nvSpPr>
          <p:cNvPr id="358" name="Google Shape;358;g1ad6acc7aea_2_17:notes"/>
          <p:cNvSpPr txBox="1"/>
          <p:nvPr>
            <p:ph idx="11" type="ftr"/>
          </p:nvPr>
        </p:nvSpPr>
        <p:spPr>
          <a:xfrm>
            <a:off x="5841096" y="10351623"/>
            <a:ext cx="1005300" cy="2085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Boris Bellalta (UPF Barcelona), Szymon Szott (AGH University)</a:t>
            </a:r>
            <a:endParaRPr/>
          </a:p>
        </p:txBody>
      </p:sp>
      <p:sp>
        <p:nvSpPr>
          <p:cNvPr id="359" name="Google Shape;359;g1ad6acc7aea_2_17:notes"/>
          <p:cNvSpPr txBox="1"/>
          <p:nvPr>
            <p:ph idx="12" type="sldNum"/>
          </p:nvPr>
        </p:nvSpPr>
        <p:spPr>
          <a:xfrm>
            <a:off x="3513310" y="10351623"/>
            <a:ext cx="557400" cy="418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Page </a:t>
            </a: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ad6acc7aea_2_17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ad6acc7aea_2_17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Katarzyna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goals of applying ML to improve 802.11 performance can be multiple.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most common goal that we’ve observed is improving raw performance, i.e., focusing on a single metric.</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Other goals could be to…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Researchers aren’t usually focused on achieving any specific targets, just getting closer to optimal performance.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304800" lvl="0" marL="457200" rtl="0" algn="l">
              <a:spcBef>
                <a:spcPts val="0"/>
              </a:spcBef>
              <a:spcAft>
                <a:spcPts val="1000"/>
              </a:spcAft>
              <a:buClr>
                <a:schemeClr val="dk1"/>
              </a:buClr>
              <a:buSzPts val="1200"/>
              <a:buFont typeface="Calibri"/>
              <a:buChar char="●"/>
            </a:pPr>
            <a:r>
              <a:rPr lang="en-US" sz="1200">
                <a:solidFill>
                  <a:schemeClr val="dk1"/>
                </a:solidFill>
                <a:latin typeface="Calibri"/>
                <a:ea typeface="Calibri"/>
                <a:cs typeface="Calibri"/>
                <a:sym typeface="Calibri"/>
              </a:rPr>
              <a:t>Any initial target? 4x gains? 10%? Only qualitative?</a:t>
            </a:r>
            <a:endParaRPr sz="1200">
              <a:solidFill>
                <a:schemeClr val="dk1"/>
              </a:solidFill>
              <a:latin typeface="Calibri"/>
              <a:ea typeface="Calibri"/>
              <a:cs typeface="Calibri"/>
              <a:sym typeface="Calibri"/>
            </a:endParaRPr>
          </a:p>
        </p:txBody>
      </p:sp>
      <p:sp>
        <p:nvSpPr>
          <p:cNvPr id="369" name="Google Shape;369;g1ad6acc7aea_2_175: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78d360f8ee_0_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78d360f8ee_0_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7" name="Google Shape;377;g278d360f8ee_0_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ad6acc7aea_2_15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ad6acc7aea_2_15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9" name="Google Shape;389;g1ad6acc7aea_2_15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5404d6dc09_2_1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5404d6dc09_2_1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7" name="Google Shape;397;g25404d6dc09_2_1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7436c51ae5_0_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7436c51ae5_0_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Currently there is a discussion about studying AIML as part of future 802.11 amendments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SzPts val="1200"/>
              <a:buFont typeface="Calibri"/>
              <a:buAutoNum type="arabicPeriod"/>
            </a:pPr>
            <a:r>
              <a:rPr lang="en-US" sz="1200">
                <a:latin typeface="Calibri"/>
                <a:ea typeface="Calibri"/>
                <a:cs typeface="Calibri"/>
                <a:sym typeface="Calibri"/>
              </a:rPr>
              <a:t>If stations are assumed to be nearby (e.g., stadium scenario), the nearby STA’s CSI has similar path loss/channel. </a:t>
            </a:r>
            <a:br>
              <a:rPr lang="en-US" sz="1200">
                <a:latin typeface="Calibri"/>
                <a:ea typeface="Calibri"/>
                <a:cs typeface="Calibri"/>
                <a:sym typeface="Calibri"/>
              </a:rPr>
            </a:br>
            <a:r>
              <a:rPr lang="en-US" sz="1200">
                <a:latin typeface="Calibri"/>
                <a:ea typeface="Calibri"/>
                <a:cs typeface="Calibri"/>
                <a:sym typeface="Calibri"/>
              </a:rPr>
              <a:t>anges: https://www.oreilly.com/library/view/80211ac-a-survival/9781449357702/ch04.html</a:t>
            </a:r>
            <a:endParaRPr sz="1200">
              <a:latin typeface="Calibri"/>
              <a:ea typeface="Calibri"/>
              <a:cs typeface="Calibri"/>
              <a:sym typeface="Calibri"/>
            </a:endParaRPr>
          </a:p>
        </p:txBody>
      </p:sp>
      <p:sp>
        <p:nvSpPr>
          <p:cNvPr id="405" name="Google Shape;405;g27436c51ae5_0_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7aa0370998_1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7aa0370998_1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u="sng">
                <a:solidFill>
                  <a:schemeClr val="hlink"/>
                </a:solidFill>
                <a:latin typeface="Calibri"/>
                <a:ea typeface="Calibri"/>
                <a:cs typeface="Calibri"/>
                <a:sym typeface="Calibri"/>
                <a:hlinkClick r:id="rId2"/>
              </a:rPr>
              <a:t>https://arxiv.org/pdf/2206.15132.pdf</a:t>
            </a:r>
            <a:endParaRPr sz="1200">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Once the BS is installed, the environment around the BS remains stable for a long time. Given that </a:t>
            </a:r>
            <a:r>
              <a:rPr b="1" lang="en-US" sz="1200">
                <a:solidFill>
                  <a:schemeClr val="dk1"/>
                </a:solidFill>
                <a:latin typeface="Calibri"/>
                <a:ea typeface="Calibri"/>
                <a:cs typeface="Calibri"/>
                <a:sym typeface="Calibri"/>
              </a:rPr>
              <a:t>wireless channels greatly depend on the propagation environment</a:t>
            </a:r>
            <a:r>
              <a:rPr lang="en-US" sz="1200">
                <a:solidFill>
                  <a:schemeClr val="dk1"/>
                </a:solidFill>
                <a:latin typeface="Calibri"/>
                <a:ea typeface="Calibri"/>
                <a:cs typeface="Calibri"/>
                <a:sym typeface="Calibri"/>
              </a:rPr>
              <a:t>, the channel shows certain characteristics that can be regarded as environmental knowledge. </a:t>
            </a:r>
            <a:r>
              <a:rPr b="1" lang="en-US" sz="1200">
                <a:solidFill>
                  <a:schemeClr val="dk1"/>
                </a:solidFill>
                <a:latin typeface="Calibri"/>
                <a:ea typeface="Calibri"/>
                <a:cs typeface="Calibri"/>
                <a:sym typeface="Calibri"/>
              </a:rPr>
              <a:t>AI is a good tool that extracts and utilizes environmental knowledge to help CSI feedback via end-to-end learning. </a:t>
            </a:r>
            <a:endParaRPr sz="1200">
              <a:latin typeface="Calibri"/>
              <a:ea typeface="Calibri"/>
              <a:cs typeface="Calibri"/>
              <a:sym typeface="Calibri"/>
            </a:endParaRPr>
          </a:p>
          <a:p>
            <a:pPr indent="-304800" lvl="0" marL="457200" rtl="0" algn="l">
              <a:spcBef>
                <a:spcPts val="0"/>
              </a:spcBef>
              <a:spcAft>
                <a:spcPts val="0"/>
              </a:spcAft>
              <a:buSzPts val="1200"/>
              <a:buAutoNum type="alphaLcParenR"/>
            </a:pPr>
            <a:r>
              <a:rPr lang="en-US" sz="1200">
                <a:latin typeface="Calibri"/>
                <a:ea typeface="Calibri"/>
                <a:cs typeface="Calibri"/>
                <a:sym typeface="Calibri"/>
              </a:rPr>
              <a:t>Specifically, the UE first performs singular value decomposition on the</a:t>
            </a:r>
            <a:r>
              <a:rPr b="1" lang="en-US" sz="1200">
                <a:latin typeface="Calibri"/>
                <a:ea typeface="Calibri"/>
                <a:cs typeface="Calibri"/>
                <a:sym typeface="Calibri"/>
              </a:rPr>
              <a:t> downlink CSI (H)</a:t>
            </a:r>
            <a:r>
              <a:rPr lang="en-US" sz="1200">
                <a:latin typeface="Calibri"/>
                <a:ea typeface="Calibri"/>
                <a:cs typeface="Calibri"/>
                <a:sym typeface="Calibri"/>
              </a:rPr>
              <a:t> to produce the eigenvectors, that is, the </a:t>
            </a:r>
            <a:r>
              <a:rPr b="1" lang="en-US" sz="1200">
                <a:latin typeface="Calibri"/>
                <a:ea typeface="Calibri"/>
                <a:cs typeface="Calibri"/>
                <a:sym typeface="Calibri"/>
              </a:rPr>
              <a:t>precoding matrix </a:t>
            </a:r>
            <a:r>
              <a:rPr lang="en-US" sz="1200">
                <a:latin typeface="Calibri"/>
                <a:ea typeface="Calibri"/>
                <a:cs typeface="Calibri"/>
                <a:sym typeface="Calibri"/>
              </a:rPr>
              <a:t>(V). The UE searches the nearest codeword in a predefined codebook, which is shared by the UE and the BS. </a:t>
            </a:r>
            <a:r>
              <a:rPr b="1" lang="en-US" sz="1200">
                <a:highlight>
                  <a:srgbClr val="00FF00"/>
                </a:highlight>
                <a:latin typeface="Calibri"/>
                <a:ea typeface="Calibri"/>
                <a:cs typeface="Calibri"/>
                <a:sym typeface="Calibri"/>
              </a:rPr>
              <a:t>The UE feedbacks the precoding matrix V with the codeword shared by the BS</a:t>
            </a:r>
            <a:r>
              <a:rPr lang="en-US" sz="1200">
                <a:highlight>
                  <a:srgbClr val="00FF00"/>
                </a:highlight>
                <a:latin typeface="Calibri"/>
                <a:ea typeface="Calibri"/>
                <a:cs typeface="Calibri"/>
                <a:sym typeface="Calibri"/>
              </a:rPr>
              <a:t>.</a:t>
            </a:r>
            <a:r>
              <a:rPr lang="en-US" sz="1200">
                <a:latin typeface="Calibri"/>
                <a:ea typeface="Calibri"/>
                <a:cs typeface="Calibri"/>
                <a:sym typeface="Calibri"/>
              </a:rPr>
              <a:t> </a:t>
            </a:r>
            <a:r>
              <a:rPr b="1" lang="en-US" sz="1200">
                <a:latin typeface="Calibri"/>
                <a:ea typeface="Calibri"/>
                <a:cs typeface="Calibri"/>
                <a:sym typeface="Calibri"/>
              </a:rPr>
              <a:t>Upon receiving the index of the selected precoding codeword, </a:t>
            </a:r>
            <a:r>
              <a:rPr lang="en-US" sz="1200">
                <a:latin typeface="Calibri"/>
                <a:ea typeface="Calibri"/>
                <a:cs typeface="Calibri"/>
                <a:sym typeface="Calibri"/>
              </a:rPr>
              <a:t>the </a:t>
            </a:r>
            <a:r>
              <a:rPr lang="en-US" sz="1200">
                <a:highlight>
                  <a:srgbClr val="FF0000"/>
                </a:highlight>
                <a:latin typeface="Calibri"/>
                <a:ea typeface="Calibri"/>
                <a:cs typeface="Calibri"/>
                <a:sym typeface="Calibri"/>
              </a:rPr>
              <a:t>precoding matrix indicator</a:t>
            </a:r>
            <a:r>
              <a:rPr b="1" lang="en-US" sz="1200">
                <a:highlight>
                  <a:srgbClr val="FF0000"/>
                </a:highlight>
                <a:latin typeface="Calibri"/>
                <a:ea typeface="Calibri"/>
                <a:cs typeface="Calibri"/>
                <a:sym typeface="Calibri"/>
              </a:rPr>
              <a:t> (PMI)</a:t>
            </a:r>
            <a:r>
              <a:rPr b="1" lang="en-US" sz="1200">
                <a:latin typeface="Calibri"/>
                <a:ea typeface="Calibri"/>
                <a:cs typeface="Calibri"/>
                <a:sym typeface="Calibri"/>
              </a:rPr>
              <a:t>, the BS selects the corresponding codeword through the shared codebook</a:t>
            </a:r>
            <a:r>
              <a:rPr lang="en-US" sz="1200">
                <a:latin typeface="Calibri"/>
                <a:ea typeface="Calibri"/>
                <a:cs typeface="Calibri"/>
                <a:sym typeface="Calibri"/>
              </a:rPr>
              <a:t>. Then, the pretrained </a:t>
            </a:r>
            <a:r>
              <a:rPr lang="en-US" sz="1200">
                <a:highlight>
                  <a:srgbClr val="FFFF00"/>
                </a:highlight>
                <a:latin typeface="Calibri"/>
                <a:ea typeface="Calibri"/>
                <a:cs typeface="Calibri"/>
                <a:sym typeface="Calibri"/>
              </a:rPr>
              <a:t>NN refines the obtained codeword</a:t>
            </a:r>
            <a:r>
              <a:rPr lang="en-US" sz="1200">
                <a:latin typeface="Calibri"/>
                <a:ea typeface="Calibri"/>
                <a:cs typeface="Calibri"/>
                <a:sym typeface="Calibri"/>
              </a:rPr>
              <a:t>.</a:t>
            </a:r>
            <a:r>
              <a:rPr lang="en-US" sz="1200">
                <a:highlight>
                  <a:srgbClr val="FFFF00"/>
                </a:highlight>
                <a:latin typeface="Calibri"/>
                <a:ea typeface="Calibri"/>
                <a:cs typeface="Calibri"/>
                <a:sym typeface="Calibri"/>
              </a:rPr>
              <a:t>The accuracy of the refined precoding matrix is improved with the help of environmental knowledge.</a:t>
            </a:r>
            <a:r>
              <a:rPr lang="en-US" sz="1200">
                <a:latin typeface="Calibri"/>
                <a:ea typeface="Calibri"/>
                <a:cs typeface="Calibri"/>
                <a:sym typeface="Calibri"/>
              </a:rPr>
              <a:t> </a:t>
            </a:r>
            <a:r>
              <a:rPr lang="en-US" sz="1200">
                <a:highlight>
                  <a:srgbClr val="FFFF00"/>
                </a:highlight>
                <a:latin typeface="Calibri"/>
                <a:ea typeface="Calibri"/>
                <a:cs typeface="Calibri"/>
                <a:sym typeface="Calibri"/>
              </a:rPr>
              <a:t>The training and inference operations of NNs are conducted at the BS without the participation of the UE. </a:t>
            </a:r>
            <a:r>
              <a:rPr b="1" lang="en-US" sz="1200">
                <a:latin typeface="Calibri"/>
                <a:ea typeface="Calibri"/>
                <a:cs typeface="Calibri"/>
                <a:sym typeface="Calibri"/>
              </a:rPr>
              <a:t>In the training phase, the input and output of the NN are the selected channel codeword (ˆv) and the perfect precoding matrix (v), respectively</a:t>
            </a:r>
            <a:r>
              <a:rPr lang="en-US" sz="1200">
                <a:latin typeface="Calibri"/>
                <a:ea typeface="Calibri"/>
                <a:cs typeface="Calibri"/>
                <a:sym typeface="Calibri"/>
              </a:rPr>
              <a:t>.</a:t>
            </a:r>
            <a:r>
              <a:rPr lang="en-US" sz="1200">
                <a:solidFill>
                  <a:schemeClr val="dk2"/>
                </a:solidFill>
                <a:latin typeface="Calibri"/>
                <a:ea typeface="Calibri"/>
                <a:cs typeface="Calibri"/>
                <a:sym typeface="Calibri"/>
              </a:rPr>
              <a:t> In addition, the NN module can be also added at the UE to increase the speed of finding the codewords.</a:t>
            </a:r>
            <a:endParaRPr sz="1200">
              <a:solidFill>
                <a:schemeClr val="dk2"/>
              </a:solidFill>
              <a:latin typeface="Calibri"/>
              <a:ea typeface="Calibri"/>
              <a:cs typeface="Calibri"/>
              <a:sym typeface="Calibri"/>
            </a:endParaRPr>
          </a:p>
          <a:p>
            <a:pPr indent="-304800" lvl="0" marL="457200" rtl="0" algn="l">
              <a:spcBef>
                <a:spcPts val="0"/>
              </a:spcBef>
              <a:spcAft>
                <a:spcPts val="0"/>
              </a:spcAft>
              <a:buSzPts val="1200"/>
              <a:buAutoNum type="alphaLcParenR"/>
            </a:pPr>
            <a:r>
              <a:rPr b="1" lang="en-US" sz="1200">
                <a:highlight>
                  <a:srgbClr val="FFFF00"/>
                </a:highlight>
                <a:latin typeface="Calibri"/>
                <a:ea typeface="Calibri"/>
                <a:cs typeface="Calibri"/>
                <a:sym typeface="Calibri"/>
              </a:rPr>
              <a:t>Inspired by autoencoder-based image compression</a:t>
            </a:r>
            <a:r>
              <a:rPr b="1" lang="en-US" sz="1200">
                <a:latin typeface="Calibri"/>
                <a:ea typeface="Calibri"/>
                <a:cs typeface="Calibri"/>
                <a:sym typeface="Calibri"/>
              </a:rPr>
              <a:t>, an NN-based encoder is adopted at the UE to</a:t>
            </a:r>
            <a:r>
              <a:rPr b="1" lang="en-US" sz="1200">
                <a:highlight>
                  <a:srgbClr val="00FF00"/>
                </a:highlight>
                <a:latin typeface="Calibri"/>
                <a:ea typeface="Calibri"/>
                <a:cs typeface="Calibri"/>
                <a:sym typeface="Calibri"/>
              </a:rPr>
              <a:t> compress and quantize the generated precoding matrix (v)</a:t>
            </a:r>
            <a:r>
              <a:rPr b="1" lang="en-US" sz="1200">
                <a:latin typeface="Calibri"/>
                <a:ea typeface="Calibri"/>
                <a:cs typeface="Calibri"/>
                <a:sym typeface="Calibri"/>
              </a:rPr>
              <a:t>. We can regard the generated bitstream in this framework as the PMI in the existing codebook-based feedback strategy.</a:t>
            </a:r>
            <a:r>
              <a:rPr lang="en-US" sz="1200">
                <a:latin typeface="Calibri"/>
                <a:ea typeface="Calibri"/>
                <a:cs typeface="Calibri"/>
                <a:sym typeface="Calibri"/>
              </a:rPr>
              <a:t> After obtaining the feedback bitstream, the NN-based decoder reconstructs the original precoding matrix.</a:t>
            </a:r>
            <a:endParaRPr sz="1200">
              <a:latin typeface="Calibri"/>
              <a:ea typeface="Calibri"/>
              <a:cs typeface="Calibri"/>
              <a:sym typeface="Calibri"/>
            </a:endParaRPr>
          </a:p>
          <a:p>
            <a:pPr indent="-304800" lvl="0" marL="457200" rtl="0" algn="l">
              <a:spcBef>
                <a:spcPts val="0"/>
              </a:spcBef>
              <a:spcAft>
                <a:spcPts val="0"/>
              </a:spcAft>
              <a:buSzPts val="1200"/>
              <a:buAutoNum type="alphaLcParenR"/>
            </a:pPr>
            <a:r>
              <a:rPr lang="en-US" sz="1200">
                <a:latin typeface="Calibri"/>
                <a:ea typeface="Calibri"/>
                <a:cs typeface="Calibri"/>
                <a:sym typeface="Calibri"/>
              </a:rPr>
              <a:t>In contrast with the above-mentioned frameworks, </a:t>
            </a:r>
            <a:r>
              <a:rPr b="1" lang="en-US" sz="1200">
                <a:latin typeface="Calibri"/>
                <a:ea typeface="Calibri"/>
                <a:cs typeface="Calibri"/>
                <a:sym typeface="Calibri"/>
              </a:rPr>
              <a:t>this t</a:t>
            </a:r>
            <a:r>
              <a:rPr b="1" lang="en-US" sz="1200">
                <a:highlight>
                  <a:srgbClr val="00FF00"/>
                </a:highlight>
                <a:latin typeface="Calibri"/>
                <a:ea typeface="Calibri"/>
                <a:cs typeface="Calibri"/>
                <a:sym typeface="Calibri"/>
              </a:rPr>
              <a:t>hird framework feedbacks the entire downlink CSI (H) to the BS via an NN-based encoder</a:t>
            </a:r>
            <a:r>
              <a:rPr b="1" lang="en-US" sz="1200">
                <a:latin typeface="Calibri"/>
                <a:ea typeface="Calibri"/>
                <a:cs typeface="Calibri"/>
                <a:sym typeface="Calibri"/>
              </a:rPr>
              <a:t>. </a:t>
            </a:r>
            <a:r>
              <a:rPr lang="en-US" sz="1200">
                <a:latin typeface="Calibri"/>
                <a:ea typeface="Calibri"/>
                <a:cs typeface="Calibri"/>
                <a:sym typeface="Calibri"/>
              </a:rPr>
              <a:t>Then, the decoder at the BS reconstructs the original CSI on the basis of the received bitstream.</a:t>
            </a:r>
            <a:r>
              <a:rPr lang="en-US" sz="1200">
                <a:highlight>
                  <a:srgbClr val="FFFF00"/>
                </a:highlight>
                <a:latin typeface="Calibri"/>
                <a:ea typeface="Calibri"/>
                <a:cs typeface="Calibri"/>
                <a:sym typeface="Calibri"/>
              </a:rPr>
              <a:t> Given that all information of the downlink CSI is fed back, the feedback overhead of this framework is larger than that of the second framework. This framework is the most widely studied in academia.</a:t>
            </a:r>
            <a:endParaRPr sz="1200">
              <a:highlight>
                <a:srgbClr val="FFFF00"/>
              </a:highlight>
              <a:latin typeface="Calibri"/>
              <a:ea typeface="Calibri"/>
              <a:cs typeface="Calibri"/>
              <a:sym typeface="Calibri"/>
            </a:endParaRPr>
          </a:p>
          <a:p>
            <a:pPr indent="0" lvl="0" marL="0" rtl="0" algn="l">
              <a:spcBef>
                <a:spcPts val="0"/>
              </a:spcBef>
              <a:spcAft>
                <a:spcPts val="0"/>
              </a:spcAft>
              <a:buNone/>
            </a:pPr>
            <a:r>
              <a:t/>
            </a:r>
            <a:endParaRPr b="1"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https://www.cablefree.net/wirelesstechnology/802-11ac/</a:t>
            </a:r>
            <a:endParaRPr sz="1200">
              <a:latin typeface="Calibri"/>
              <a:ea typeface="Calibri"/>
              <a:cs typeface="Calibri"/>
              <a:sym typeface="Calibri"/>
            </a:endParaRPr>
          </a:p>
        </p:txBody>
      </p:sp>
      <p:sp>
        <p:nvSpPr>
          <p:cNvPr id="413" name="Google Shape;413;g27aa0370998_1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4a05d93b8b_2_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95" name="Google Shape;95;g24a05d93b8b_2_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Szymon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I’m an associate professor at AGH University in Kraków, Poland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I’m mostly interested in channel access methods for improving Wi-Fi performance and I believe ML methods can provide clever means in certain cases.</a:t>
            </a:r>
            <a:endParaRPr sz="1400">
              <a:solidFill>
                <a:schemeClr val="dk1"/>
              </a:solidFill>
              <a:latin typeface="Times New Roman"/>
              <a:ea typeface="Times New Roman"/>
              <a:cs typeface="Times New Roman"/>
              <a:sym typeface="Times New Roman"/>
            </a:endParaRPr>
          </a:p>
        </p:txBody>
      </p:sp>
      <p:sp>
        <p:nvSpPr>
          <p:cNvPr id="96" name="Google Shape;96;g24a05d93b8b_2_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7aa0370998_1_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7aa0370998_1_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just">
              <a:lnSpc>
                <a:spcPct val="115000"/>
              </a:lnSpc>
              <a:spcBef>
                <a:spcPts val="1200"/>
              </a:spcBef>
              <a:spcAft>
                <a:spcPts val="0"/>
              </a:spcAft>
              <a:buNone/>
            </a:pPr>
            <a:r>
              <a:rPr lang="en-US" sz="1200">
                <a:solidFill>
                  <a:schemeClr val="dk1"/>
                </a:solidFill>
                <a:latin typeface="Calibri"/>
                <a:ea typeface="Calibri"/>
                <a:cs typeface="Calibri"/>
                <a:sym typeface="Calibri"/>
              </a:rPr>
              <a:t>Figure 2 presents an example message exchange for an AIML-enhanced multi-AP coordinated transmission. (This is an illustrative example only, the exact exchange of MAPC messages will be determined by UHR.) The MAPC exchange is triggered by a </a:t>
            </a:r>
            <a:r>
              <a:rPr i="1" lang="en-US" sz="1200">
                <a:solidFill>
                  <a:schemeClr val="dk1"/>
                </a:solidFill>
                <a:latin typeface="Calibri"/>
                <a:ea typeface="Calibri"/>
                <a:cs typeface="Calibri"/>
                <a:sym typeface="Calibri"/>
              </a:rPr>
              <a:t>sharing AP</a:t>
            </a:r>
            <a:r>
              <a:rPr lang="en-US" sz="1200">
                <a:solidFill>
                  <a:schemeClr val="dk1"/>
                </a:solidFill>
                <a:latin typeface="Calibri"/>
                <a:ea typeface="Calibri"/>
                <a:cs typeface="Calibri"/>
                <a:sym typeface="Calibri"/>
              </a:rPr>
              <a:t> (AP 1) with an MAPC-RTS/MAPC-CTS exchange between all APs involved in the upcoming coordinated transmission.  </a:t>
            </a:r>
            <a:endParaRPr sz="1200">
              <a:solidFill>
                <a:schemeClr val="dk1"/>
              </a:solidFill>
              <a:latin typeface="Calibri"/>
              <a:ea typeface="Calibri"/>
              <a:cs typeface="Calibri"/>
              <a:sym typeface="Calibri"/>
            </a:endParaRPr>
          </a:p>
          <a:p>
            <a:pPr indent="0" lvl="0" marL="0" rtl="0" algn="just">
              <a:lnSpc>
                <a:spcPct val="115000"/>
              </a:lnSpc>
              <a:spcBef>
                <a:spcPts val="1200"/>
              </a:spcBef>
              <a:spcAft>
                <a:spcPts val="0"/>
              </a:spcAft>
              <a:buNone/>
            </a:pPr>
            <a:r>
              <a:rPr lang="en-US" sz="1200">
                <a:solidFill>
                  <a:schemeClr val="dk1"/>
                </a:solidFill>
                <a:latin typeface="Calibri"/>
                <a:ea typeface="Calibri"/>
                <a:cs typeface="Calibri"/>
                <a:sym typeface="Calibri"/>
              </a:rPr>
              <a:t>Then, in an initial phase —indicated by (1) in Figure 2— each AP collects information from its associated stations. Note that this data collection and report phase may not be required if AIML can predict measurement reports, or in the case that some measurements are quasi-static. Moreover, principal component analysis (PCA) can be used to reduce the amount of data to exchange (i.e., exchanging only a fraction of the total data, and reconstructing the missing data at the destination). However, since the reconstructed data may incur information loss, the accuracy-overhead trade-off needs to be considered. </a:t>
            </a:r>
            <a:endParaRPr sz="1200">
              <a:solidFill>
                <a:schemeClr val="dk1"/>
              </a:solidFill>
              <a:latin typeface="Calibri"/>
              <a:ea typeface="Calibri"/>
              <a:cs typeface="Calibri"/>
              <a:sym typeface="Calibri"/>
            </a:endParaRPr>
          </a:p>
          <a:p>
            <a:pPr indent="0" lvl="0" marL="0" rtl="0" algn="just">
              <a:lnSpc>
                <a:spcPct val="115000"/>
              </a:lnSpc>
              <a:spcBef>
                <a:spcPts val="1200"/>
              </a:spcBef>
              <a:spcAft>
                <a:spcPts val="1200"/>
              </a:spcAft>
              <a:buNone/>
            </a:pPr>
            <a:r>
              <a:rPr lang="en-US" sz="1200">
                <a:solidFill>
                  <a:schemeClr val="dk1"/>
                </a:solidFill>
                <a:latin typeface="Calibri"/>
                <a:ea typeface="Calibri"/>
                <a:cs typeface="Calibri"/>
                <a:sym typeface="Calibri"/>
              </a:rPr>
              <a:t>In the second phase —indicated by (2) in Figure 2— these reports are communicated to the sharing AP which uses AIML to select and configure the MAPC transmission strategy to be used in the final phase of transmission. It is expected that the pre-trained AIML model provides either a near-instantaneous response for immediately scheduling the coordinated transmission or schedules coordinated transmissions in the near future.</a:t>
            </a:r>
            <a:endParaRPr sz="1200">
              <a:latin typeface="Calibri"/>
              <a:ea typeface="Calibri"/>
              <a:cs typeface="Calibri"/>
              <a:sym typeface="Calibri"/>
            </a:endParaRPr>
          </a:p>
        </p:txBody>
      </p:sp>
      <p:sp>
        <p:nvSpPr>
          <p:cNvPr id="423" name="Google Shape;423;g27aa0370998_1_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86ab397237_0_7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Szymon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Once we have overview the main ML techniques, let’s move to another important concept: model training and deployment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p>
        </p:txBody>
      </p:sp>
      <p:sp>
        <p:nvSpPr>
          <p:cNvPr id="431" name="Google Shape;431;g286ab397237_0_7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400">
                <a:latin typeface="Times New Roman"/>
                <a:ea typeface="Times New Roman"/>
                <a:cs typeface="Times New Roman"/>
                <a:sym typeface="Times New Roman"/>
              </a:rPr>
              <a:t>I</a:t>
            </a:r>
            <a:r>
              <a:rPr lang="en-US" sz="1400">
                <a:latin typeface="Times New Roman"/>
                <a:ea typeface="Times New Roman"/>
                <a:cs typeface="Times New Roman"/>
                <a:sym typeface="Times New Roman"/>
              </a:rPr>
              <a:t>n this part, we will focus on how ML techniques can help us build models from data. All the content here is introductory, but we think it solves a fundamental question: how ML techniques could be used to improve Wi-Fi performance. </a:t>
            </a:r>
            <a:endParaRPr sz="1400">
              <a:latin typeface="Times New Roman"/>
              <a:ea typeface="Times New Roman"/>
              <a:cs typeface="Times New Roman"/>
              <a:sym typeface="Times New Roman"/>
            </a:endParaRPr>
          </a:p>
        </p:txBody>
      </p:sp>
      <p:sp>
        <p:nvSpPr>
          <p:cNvPr id="438" name="Google Shape;438;p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292100" lvl="0" marL="457200" rtl="0" algn="l">
              <a:spcBef>
                <a:spcPts val="0"/>
              </a:spcBef>
              <a:spcAft>
                <a:spcPts val="0"/>
              </a:spcAft>
              <a:buSzPts val="1000"/>
              <a:buFont typeface="Times New Roman"/>
              <a:buChar char="-"/>
            </a:pPr>
            <a:r>
              <a:rPr lang="en-US" sz="1400">
                <a:latin typeface="Times New Roman"/>
                <a:ea typeface="Times New Roman"/>
                <a:cs typeface="Times New Roman"/>
                <a:sym typeface="Times New Roman"/>
              </a:rPr>
              <a:t>Generally, there is some confusion between AI and ML concepts.</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By AI, we refer to the complete cognitive cycle that includes collecting data (sensing), interpreting it (analysis), to act accordingly (acting), and to be able to rate the obtained result (assessment).</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Then, in such a cognitive cycle, ML techniques are responsible to extract the ‘knowledge’ from the data, or in other words, to learn.</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What is learning? Understanding the relationship between a set of inputs and a given output. If given some inputs we can predict the output, it is because we know what will happen, so we have that knowledge. </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An interesting aspect of ML techniques is that they are relatively general, and so they are useful to learn multiple types of functions.</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Also, an interesting property of these algorithms is that their ‘bounds’ are known, i.e., how much time the will need to find/learn the best solution.</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Deep learning is currently a hot topic. In many cases it is introduced as something else than ML, which is not correct. In ‘standard’ ML the inputs, called features, are in general provided. However, in many problems, to select which are the features to use is indeed the big problem. Deep learning solves that by implicitly choosing which are the good features to use.</a:t>
            </a:r>
            <a:endParaRPr sz="1400">
              <a:latin typeface="Times New Roman"/>
              <a:ea typeface="Times New Roman"/>
              <a:cs typeface="Times New Roman"/>
              <a:sym typeface="Times New Roman"/>
            </a:endParaRPr>
          </a:p>
        </p:txBody>
      </p:sp>
      <p:sp>
        <p:nvSpPr>
          <p:cNvPr id="444" name="Google Shape;444;p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292100" lvl="0" marL="457200" rtl="0" algn="l">
              <a:spcBef>
                <a:spcPts val="0"/>
              </a:spcBef>
              <a:spcAft>
                <a:spcPts val="0"/>
              </a:spcAft>
              <a:buSzPts val="1000"/>
              <a:buFont typeface="Times New Roman"/>
              <a:buChar char="-"/>
            </a:pPr>
            <a:r>
              <a:rPr lang="en-US" sz="1400">
                <a:latin typeface="Times New Roman"/>
                <a:ea typeface="Times New Roman"/>
                <a:cs typeface="Times New Roman"/>
                <a:sym typeface="Times New Roman"/>
              </a:rPr>
              <a:t>Summarizing, ML techniques enable to build complex models from data by learning that function that maps input parameters (features) to outputs (labels).</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For example, we can have a model that given some measurements and targets, tells us the best MCS to use. </a:t>
            </a:r>
            <a:endParaRPr sz="1400">
              <a:latin typeface="Times New Roman"/>
              <a:ea typeface="Times New Roman"/>
              <a:cs typeface="Times New Roman"/>
              <a:sym typeface="Times New Roman"/>
            </a:endParaRPr>
          </a:p>
        </p:txBody>
      </p:sp>
      <p:sp>
        <p:nvSpPr>
          <p:cNvPr id="457" name="Google Shape;457;p1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1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292100" lvl="0" marL="457200" rtl="0" algn="l">
              <a:spcBef>
                <a:spcPts val="0"/>
              </a:spcBef>
              <a:spcAft>
                <a:spcPts val="0"/>
              </a:spcAft>
              <a:buSzPts val="1000"/>
              <a:buFont typeface="Times New Roman"/>
              <a:buChar char="-"/>
            </a:pPr>
            <a:r>
              <a:rPr lang="en-US" sz="1400">
                <a:latin typeface="Times New Roman"/>
                <a:ea typeface="Times New Roman"/>
                <a:cs typeface="Times New Roman"/>
                <a:sym typeface="Times New Roman"/>
              </a:rPr>
              <a:t>Great, we have a model! Then, the natural question is: what can we do with a model?</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In general a model could be used for prediction (think of weather forecast models). Predicting what will happen given a certain ‘configuration’ can help us decide if that is good or not, or by iteratively applying that model, find the best one. </a:t>
            </a:r>
            <a:endParaRPr sz="1400">
              <a:latin typeface="Times New Roman"/>
              <a:ea typeface="Times New Roman"/>
              <a:cs typeface="Times New Roman"/>
              <a:sym typeface="Times New Roman"/>
            </a:endParaRPr>
          </a:p>
        </p:txBody>
      </p:sp>
      <p:sp>
        <p:nvSpPr>
          <p:cNvPr id="475" name="Google Shape;475;p1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1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292100" lvl="0" marL="457200" rtl="0" algn="l">
              <a:spcBef>
                <a:spcPts val="0"/>
              </a:spcBef>
              <a:spcAft>
                <a:spcPts val="0"/>
              </a:spcAft>
              <a:buSzPts val="1000"/>
              <a:buFont typeface="Times New Roman"/>
              <a:buChar char="-"/>
            </a:pPr>
            <a:r>
              <a:rPr lang="en-US" sz="1400">
                <a:latin typeface="Times New Roman"/>
                <a:ea typeface="Times New Roman"/>
                <a:cs typeface="Times New Roman"/>
                <a:sym typeface="Times New Roman"/>
              </a:rPr>
              <a:t>Another example is to have a model that based on some data gathered from different APs (that can be present in their beacons) predicts which is the best AP to associate.</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sz="1400">
              <a:latin typeface="Times New Roman"/>
              <a:ea typeface="Times New Roman"/>
              <a:cs typeface="Times New Roman"/>
              <a:sym typeface="Times New Roman"/>
            </a:endParaRPr>
          </a:p>
        </p:txBody>
      </p:sp>
      <p:sp>
        <p:nvSpPr>
          <p:cNvPr id="483" name="Google Shape;483;p1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1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Re-cap: we know that models can be useful, and we know that they can be built from data using ML techniques.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general, by building the model, since they are based on general ‘functions’ we will refer to training them.</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We can train ML models off-line (the dataset contains all data) and on-line (the data-set is created in real-time).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This ‘training’ is basically done by iteratively minimizing the error between a prediction and the real value.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And here, it comes a first important concept: we have to trade-off the accuracy of a model vs its applicability in different situations, which can be solved by considering a large and heterogeneous and diverse training dataset.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400">
                <a:solidFill>
                  <a:schemeClr val="dk1"/>
                </a:solidFill>
                <a:latin typeface="Times New Roman"/>
                <a:ea typeface="Times New Roman"/>
                <a:cs typeface="Times New Roman"/>
                <a:sym typeface="Times New Roman"/>
              </a:rPr>
              <a:t>Tips to solve overfitting: https://towardsdatascience.com/8-simple-techniques-to-prevent-overfitting-4d443da2ef7d</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503" name="Google Shape;503;p1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1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There are three big families of ML models based on the purpose of those models [</a:t>
            </a:r>
            <a:r>
              <a:rPr lang="en-US" sz="1400">
                <a:solidFill>
                  <a:schemeClr val="dk1"/>
                </a:solidFill>
                <a:highlight>
                  <a:srgbClr val="FFFF00"/>
                </a:highlight>
                <a:latin typeface="Times New Roman"/>
                <a:ea typeface="Times New Roman"/>
                <a:cs typeface="Times New Roman"/>
                <a:sym typeface="Times New Roman"/>
              </a:rPr>
              <a:t>Don’t waste time here explaining them]</a:t>
            </a:r>
            <a:endParaRPr sz="1400">
              <a:solidFill>
                <a:schemeClr val="dk1"/>
              </a:solidFill>
              <a:highlight>
                <a:srgbClr val="FFFF00"/>
              </a:highlight>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Supervised Learning models: we have a data set with all features and outputs (labels), so we simply focus on learning the f(.) that maps inputs and outputs</a:t>
            </a:r>
            <a:endParaRPr sz="1400">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Unsupervised Learning models: in this case we don’t have the outputs, so we can only target the properties of the input parameters. For instance, we can rate how similar are two input feature vectors.</a:t>
            </a:r>
            <a:endParaRPr sz="1400">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Reinforcement Learning models: the available data is the information about how we interact with the environment, for instance, the system configuration. The aim is to learn which are the best actions to minimize the error, or alternatively, maximize the reward we obtain.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All three types of models can be trained in a central device with all data, or using decentralized / distributed approaches. There could be also a single player (the centralized case, and multiple players. We will focus on this later on.</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512" name="Google Shape;512;p1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1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So, let’s start with SL. As we have said before, the goal is to learn f(.) from training data that contains the input (features) and output (labels).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Therefore, we need a consolidated dataset, with a size proportional to the number of inputs and range of outputs.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There are multiple techniques in SL, from simple regressions to neural networks.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As said before, main uses are for prediction or classification, which is more or less the same. For example, the case introduced before, regarding AP association.</a:t>
            </a:r>
            <a:endParaRPr sz="1400">
              <a:solidFill>
                <a:schemeClr val="dk1"/>
              </a:solidFill>
              <a:latin typeface="Times New Roman"/>
              <a:ea typeface="Times New Roman"/>
              <a:cs typeface="Times New Roman"/>
              <a:sym typeface="Times New Roman"/>
            </a:endParaRPr>
          </a:p>
        </p:txBody>
      </p:sp>
      <p:sp>
        <p:nvSpPr>
          <p:cNvPr id="521" name="Google Shape;521;p1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e2830eafd6_0_2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400">
                <a:latin typeface="Times New Roman"/>
                <a:ea typeface="Times New Roman"/>
                <a:cs typeface="Times New Roman"/>
                <a:sym typeface="Times New Roman"/>
              </a:rPr>
              <a:t>Katarzyna</a:t>
            </a:r>
            <a:endParaRPr sz="1400">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I’m an associate professor at AGH University in Kraków, Poland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My major interests are…</a:t>
            </a:r>
            <a:endParaRPr sz="1400">
              <a:solidFill>
                <a:schemeClr val="dk1"/>
              </a:solidFill>
              <a:latin typeface="Times New Roman"/>
              <a:ea typeface="Times New Roman"/>
              <a:cs typeface="Times New Roman"/>
              <a:sym typeface="Times New Roman"/>
            </a:endParaRPr>
          </a:p>
        </p:txBody>
      </p:sp>
      <p:sp>
        <p:nvSpPr>
          <p:cNvPr id="106" name="Google Shape;106;g1e2830eafd6_0_2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7d645aaf2e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7d645aaf2e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Let’s show you another example. In this case, we have a single BSS that consists of one AP and several STAs deployed over a certain area.</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Running multiple scenarios, where the DL and UL load changes, the size of the area, the CW used, the channel width, etc. we obtain different packet error prob, throughput, packet delay, etc.</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So, the question now is if we can create a model able to predict the outputs given a new scenario, without running the simulation.</a:t>
            </a:r>
            <a:endParaRPr sz="1400">
              <a:solidFill>
                <a:schemeClr val="dk1"/>
              </a:solidFill>
              <a:latin typeface="Times New Roman"/>
              <a:ea typeface="Times New Roman"/>
              <a:cs typeface="Times New Roman"/>
              <a:sym typeface="Times New Roman"/>
            </a:endParaRPr>
          </a:p>
        </p:txBody>
      </p:sp>
      <p:sp>
        <p:nvSpPr>
          <p:cNvPr id="532" name="Google Shape;532;g27d645aaf2e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1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An alternative is to use a Neural Network, where we can plug all input parameters, and get the throughput prediction. In this case, it is a simple NN with a single hidden layer, and 10 neurons.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As we can see, given an input of CWmin as 1294, the response is reasonably accurate.</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543" name="Google Shape;543;p1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4078269df7_0_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Since now we have a model able to predict the throughput, for a given scenario we can update the CW value, and see what is the the optimal value.</a:t>
            </a:r>
            <a:endParaRPr sz="1400">
              <a:solidFill>
                <a:schemeClr val="dk1"/>
              </a:solidFill>
              <a:latin typeface="Times New Roman"/>
              <a:ea typeface="Times New Roman"/>
              <a:cs typeface="Times New Roman"/>
              <a:sym typeface="Times New Roman"/>
            </a:endParaRPr>
          </a:p>
        </p:txBody>
      </p:sp>
      <p:sp>
        <p:nvSpPr>
          <p:cNvPr id="607" name="Google Shape;607;g14078269df7_0_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af2b437a09_2_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af2b437a09_2_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0" name="Google Shape;670;g1af2b437a09_2_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42295da1d5_0_4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42295da1d5_0_4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Let’s skip this slide in this talk, but keep it for the future</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680" name="Google Shape;680;g142295da1d5_0_4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b5fbd26444_0_11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b5fbd26444_0_11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90" name="Google Shape;690;g1b5fbd26444_0_11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7e98926620_0_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7e98926620_0_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Modern machine learning had tremendous successes in various tasks but it is not always the best tool for the job.</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There are use cases where classical statistical methods are still preferred due to their simplicity, efficiency and explainability.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Examples of such could be classic filters such as the Kalman filter.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The recent development of automatic differentiation in ML libraries allows the integration of classical methods and parts of larger ML solutions or the use of ML blocks inside the classic algorithm (trainable particle filters, neural networks layers solving the optimization problem etc.).</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In our solution, FTMRate combines parts of supervised learning for channel model, stochastic differential equations and Kalman filter in as a single solution that is accurate yet lightweight enough for an embedded device.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
        <p:nvSpPr>
          <p:cNvPr id="708" name="Google Shape;708;g27e98926620_0_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7e98926620_0_1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7e98926620_0_1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a:solidFill>
                  <a:schemeClr val="dk1"/>
                </a:solidFill>
              </a:rPr>
              <a:t>MCS inference is made in two steps:</a:t>
            </a:r>
            <a:endParaRPr>
              <a:solidFill>
                <a:schemeClr val="dk1"/>
              </a:solidFill>
            </a:endParaRPr>
          </a:p>
          <a:p>
            <a:pPr indent="0" lvl="0" marL="0" rtl="0" algn="l">
              <a:lnSpc>
                <a:spcPct val="115000"/>
              </a:lnSpc>
              <a:spcBef>
                <a:spcPts val="0"/>
              </a:spcBef>
              <a:spcAft>
                <a:spcPts val="0"/>
              </a:spcAft>
              <a:buNone/>
            </a:pPr>
            <a:r>
              <a:rPr lang="en-US">
                <a:solidFill>
                  <a:schemeClr val="dk1"/>
                </a:solidFill>
              </a:rPr>
              <a:t>1.Given distance distribution -&gt; SNR distribution (with channel model)</a:t>
            </a:r>
            <a:endParaRPr>
              <a:solidFill>
                <a:schemeClr val="dk1"/>
              </a:solidFill>
            </a:endParaRPr>
          </a:p>
          <a:p>
            <a:pPr indent="0" lvl="0" marL="0" rtl="0" algn="l">
              <a:lnSpc>
                <a:spcPct val="115000"/>
              </a:lnSpc>
              <a:spcBef>
                <a:spcPts val="0"/>
              </a:spcBef>
              <a:spcAft>
                <a:spcPts val="0"/>
              </a:spcAft>
              <a:buNone/>
            </a:pPr>
            <a:r>
              <a:rPr lang="en-US">
                <a:solidFill>
                  <a:schemeClr val="dk1"/>
                </a:solidFill>
              </a:rPr>
              <a:t>2.Having SNR distribution -&gt; expected data rate for each MCS (multiply theoretical data rate by success probability distribution given SNR)</a:t>
            </a:r>
            <a:endParaRPr/>
          </a:p>
        </p:txBody>
      </p:sp>
      <p:sp>
        <p:nvSpPr>
          <p:cNvPr id="719" name="Google Shape;719;g27e98926620_0_1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2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 second family of ML techniques are called unsupervised learning. The goal now is to find patterns or similarities in a dataset when only the features are available.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main use is to cluster data in similar groups. Given a dataset, determine how many groups can be created with the data input, and associate some ‘differentiating’ properties to each group.</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 possible example, following the AP association example, is to gather data from multiple APs in sight, and group them to find similar APs. In this case, if we want to check different APs, we can do that only selecting one ‘example’ from each group, as all from the same group should offer a similar performance.</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728" name="Google Shape;728;p2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ad6acc7aea_2_16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1ad6acc7aea_2_16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This is indeed the first use-case of the AI/ML TIG</a:t>
            </a:r>
            <a:endParaRPr/>
          </a:p>
        </p:txBody>
      </p:sp>
      <p:sp>
        <p:nvSpPr>
          <p:cNvPr id="738" name="Google Shape;738;g1ad6acc7aea_2_16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e2830eafd6_0_1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292100" lvl="0" marL="457200" rtl="0" algn="l">
              <a:spcBef>
                <a:spcPts val="0"/>
              </a:spcBef>
              <a:spcAft>
                <a:spcPts val="0"/>
              </a:spcAft>
              <a:buSzPts val="1000"/>
              <a:buFont typeface="Times New Roman"/>
              <a:buChar char="-"/>
            </a:pPr>
            <a:r>
              <a:rPr lang="en-US" sz="1400">
                <a:latin typeface="Times New Roman"/>
                <a:ea typeface="Times New Roman"/>
                <a:cs typeface="Times New Roman"/>
                <a:sym typeface="Times New Roman"/>
              </a:rPr>
              <a:t>I’m a full professor at UPF, where I head the wireless networking group. Our work focuses on wireless networks operating in unlicensed bands, and so in Wi-Fi as the most successful Internet access technology working there. </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I became interested in ML techniques to see if using them we could improve Wi-Fi performance. My personal interests are mainly on low complexity Reinforcement Learning agents to deal with coexistence problems in dense Wi-Fi networks.</a:t>
            </a:r>
            <a:endParaRPr sz="1400">
              <a:latin typeface="Times New Roman"/>
              <a:ea typeface="Times New Roman"/>
              <a:cs typeface="Times New Roman"/>
              <a:sym typeface="Times New Roman"/>
            </a:endParaRPr>
          </a:p>
        </p:txBody>
      </p:sp>
      <p:sp>
        <p:nvSpPr>
          <p:cNvPr id="115" name="Google Shape;115;g1e2830eafd6_0_1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2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last family of ML techniques may look quite different from supervised and unsupervised.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idea here is to learn in a real-time way, and from the experience gathered by the agent. At the beginning there is no data-set. Also, instead of features and labels, we have actions, states and rewards.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goal is to maximize the reward, in the short, long term, or both.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terms of techniques, we have MABs, Q-learning, and Deep Q-learning. We will see them in more detail later.</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Regarding its use, well, basically to adapt to a particular environment by finding the best configuration there.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Some examples present in the literature are AP selection, channel selection, tx power and CCA configuration, etc. In all of them, the agent starts without any information about the environment, and builds it by interacting with the environment.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747" name="Google Shape;747;p2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2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RL we have an agent that interacts with the env.</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An important thing to keep in mind: the ML algorithms is who tells the agent how to interact with the environment.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755" name="Google Shape;755;p2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2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Before explaining in more detail the different RL techniques, it would be natural if we wonder why an ML algorithm and not just a protocol to interact with the environment.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Both options have pros and cons. The protocol is efficient, but it only acts as it has been programed. The RL agent is ‘smart enough’ to try to learn the best strategy to maximize the reward. Of course, the prize to pay is time to learn, and higher computation complexity.</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the following example, our protocol can decide that if we are in state B and something happens, we must move to C or to A. Using RL, the agent may learn that in state B, either you stay, or move to D.</a:t>
            </a:r>
            <a:endParaRPr sz="1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764" name="Google Shape;764;p2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b49a738a90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b49a738a90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97" name="Google Shape;797;g1b49a738a90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83171d7bb7_0_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283171d7bb7_0_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07" name="Google Shape;807;g283171d7bb7_0_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2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Explaining RL requires to understand what are the actions, the rewards and the states. Let’s consider an example: a robot that moves in a map, and has to finish the ‘End’.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map can be divided in different positions / areas, and each position is an ‘state’. The robot can move through different states in the map.</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actions are then the movements that can do the robot: up, down, left, right.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Since the goal is to find the ‘End’ position, the reward received by the robot could be how close is to the end.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Note that every time the robot moves, the state changes, and from different states, and not all states have the same good actions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While in the case of the map is easy to define states, as the robot changes its position, it is not the same in Wi-Fi. What is an state in Wi-Fi? The channel? Well, choosing a certain channel could be the action too, so in many cases states and actions are exactly the same.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Another thing to take into account is that Wi-Fi networks are not static, and so depending on what we use to decide the reward, it can change from time to time. So we will need to be learning all the time. It would be the same as in the robot case, the two orange walls in the map change from time to time, we will need to learn other paths.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817" name="Google Shape;817;p2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b898338c25_0_10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b898338c25_0_10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28" name="Google Shape;828;g1b898338c25_0_10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b298ac08f8_0_1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b298ac08f8_0_1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37" name="Google Shape;837;g1b298ac08f8_0_1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af2b437a09_2_1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af2b437a09_2_1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62" name="Google Shape;862;g1af2b437a09_2_1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af2b437a09_2_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1af2b437a09_2_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70" name="Google Shape;870;g1af2b437a09_2_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fdf148de65_0_5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fdf148de65_0_5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Szymon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This tutorial originates from a survey we published in IEEE COMST together with our colleagues who we would like to acknowledge.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We looked through over 250 papers on improving Wi-Fi performance alone. This has given us some insights we would like to share with you today.</a:t>
            </a:r>
            <a:endParaRPr sz="1400">
              <a:solidFill>
                <a:schemeClr val="dk1"/>
              </a:solidFill>
              <a:latin typeface="Times New Roman"/>
              <a:ea typeface="Times New Roman"/>
              <a:cs typeface="Times New Roman"/>
              <a:sym typeface="Times New Roman"/>
            </a:endParaRPr>
          </a:p>
        </p:txBody>
      </p:sp>
      <p:sp>
        <p:nvSpPr>
          <p:cNvPr id="125" name="Google Shape;125;gfdf148de65_0_5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2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Likely, the most representative RL technique is QL. In this case, we define states, and so different actions can be taken in different states.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 key aspect of QL is the way that rewards re computed. In this case, since we have states, we can take also into account what will happen after moving to a new state, and take that into account now, to make current decision. i.e., I put in the equation future rewards if I take now this action.</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878" name="Google Shape;878;p2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2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Here we have an example of QL with only 2 channels.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this case, the channel could busy or empty. The state are defined as the channel used, and if the channel is busy or idle. Then, the agent has to decide to switch or to remain, and depending on the channel occupancy the prob. of those actions will be different.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896" name="Google Shape;896;p2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3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this example, while channel 1 remains idle or busy for ‘long’ periods of time, channel 2 is mostly empty, but switches often to busy for very small periods of time.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What is learning the agent? Well as we can see in the yellow area, it prefers to stick to channel 2 even if channel 1 in that window would be better. Why? It has learn that even if channel 2 is busy right now, it will become idle soon. Instead, if it switches to channel 1, and it is busy, it will have to switch to channel 2 again.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400">
                <a:solidFill>
                  <a:schemeClr val="dk1"/>
                </a:solidFill>
                <a:latin typeface="Times New Roman"/>
                <a:ea typeface="Times New Roman"/>
                <a:cs typeface="Times New Roman"/>
                <a:sym typeface="Times New Roman"/>
              </a:rPr>
              <a:t>a) The agent is happy on channel 1 as it is empty; b) the agent explores both channels, as channel 1 becomes busy; c) the agent prefers channel 2, as it learns that even if it changes often to busy, it goes back to idle fast.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926" name="Google Shape;926;p3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3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Q-table can become large if there are many states.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If we replace the table with a DNN, we get DQL (usually referred to as DQN).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We can now predict the reward, even for unseen states.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downside is the additional computational power.</a:t>
            </a:r>
            <a:endParaRPr sz="1400">
              <a:solidFill>
                <a:schemeClr val="dk1"/>
              </a:solidFill>
              <a:latin typeface="Times New Roman"/>
              <a:ea typeface="Times New Roman"/>
              <a:cs typeface="Times New Roman"/>
              <a:sym typeface="Times New Roman"/>
            </a:endParaRPr>
          </a:p>
        </p:txBody>
      </p:sp>
      <p:sp>
        <p:nvSpPr>
          <p:cNvPr id="946" name="Google Shape;946;p3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3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proposed solution for selecting optimum CW values comprises the following RL elements.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Central agent which sets CW values for all stations (broadcast in beacons).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action is a parameter in the CW equation.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AP is in a position to monitor network throughput.</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collision probability observations must be done at stations and sent to the AP.</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We also address the exploitation vs exploration tradeoff.</a:t>
            </a:r>
            <a:endParaRPr sz="1400">
              <a:solidFill>
                <a:schemeClr val="dk1"/>
              </a:solidFill>
              <a:latin typeface="Times New Roman"/>
              <a:ea typeface="Times New Roman"/>
              <a:cs typeface="Times New Roman"/>
              <a:sym typeface="Times New Roman"/>
            </a:endParaRPr>
          </a:p>
        </p:txBody>
      </p:sp>
      <p:sp>
        <p:nvSpPr>
          <p:cNvPr id="1001" name="Google Shape;1001;p3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4078269df7_1_1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Results are shown for DQN and another Q-learning method (DDPG, Deep Deterministic Policy Gradient).</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chart on the left shows how the RL agent performs in consecutive training rounds for a static scenario.</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select CW converges for more rounds and more experiment repetitions (small CIs).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chart on the right shows how much we can improve over 802.11 if we optimize CW.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look-up table approach represents the upper bound, which both ML methods are able to reach.</a:t>
            </a:r>
            <a:endParaRPr sz="1400">
              <a:solidFill>
                <a:schemeClr val="dk1"/>
              </a:solidFill>
              <a:latin typeface="Times New Roman"/>
              <a:ea typeface="Times New Roman"/>
              <a:cs typeface="Times New Roman"/>
              <a:sym typeface="Times New Roman"/>
            </a:endParaRPr>
          </a:p>
        </p:txBody>
      </p:sp>
      <p:sp>
        <p:nvSpPr>
          <p:cNvPr id="1013" name="Google Shape;1013;g14078269df7_1_1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1b298ac08f8_0_8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1b298ac08f8_0_8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25" name="Google Shape;1025;g1b298ac08f8_0_8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b298ac08f8_0_22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1b298ac08f8_0_22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85" name="Google Shape;1085;g1b298ac08f8_0_22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3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Szymon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An emerging approach that could be suitable for Wi-Fi is Federated Learning. In Federated Learning, the different agents exchange their models or related parameters.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It can be implemented either in a centralized or distributed way.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Once the ‘global’ model is deployed, it is re-trained ‘locally’ using the data available at each device, and the resulting model is shared again.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To support FL in Wi-Fi, we will need a framework to exchange the model parameters similar as it is done with the beamforming and buffer reports. In case the APs are the devices equipped with an agent, we may consider to add these features as part of a Multi-AP Coordination framework.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Algorithm 1 is from Wilhelmi, Francesc, Jernej Hribar, Selim F. Yilmaz, Emre Ozfatura, Kerem Ozfatura, Ozlem Yildiz, Deniz Gündüz et al. "Federated Spatial Reuse Optimization in Next-Generation Decentralized IEEE 802.11 WLANs." arXiv preprint arXiv:2203.10472 (2022).</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096" name="Google Shape;1096;p3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1ad6acc7aea_2_19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1ad6acc7aea_2_19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09" name="Google Shape;1109;g1ad6acc7aea_2_19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78d360f8ee_0_2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p>
        </p:txBody>
      </p:sp>
      <p:sp>
        <p:nvSpPr>
          <p:cNvPr id="137" name="Google Shape;137;g278d360f8ee_0_2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3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Szymon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To summarize this first part, we have defined…</a:t>
            </a:r>
            <a:endParaRPr sz="1400">
              <a:solidFill>
                <a:schemeClr val="dk1"/>
              </a:solidFill>
              <a:latin typeface="Times New Roman"/>
              <a:ea typeface="Times New Roman"/>
              <a:cs typeface="Times New Roman"/>
              <a:sym typeface="Times New Roman"/>
            </a:endParaRPr>
          </a:p>
        </p:txBody>
      </p:sp>
      <p:sp>
        <p:nvSpPr>
          <p:cNvPr id="1118" name="Google Shape;1118;p3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86ab397237_0_7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Szymon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Once we have overview the main ML techniques, let’s move to another important concept: model training and deployment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p>
        </p:txBody>
      </p:sp>
      <p:sp>
        <p:nvSpPr>
          <p:cNvPr id="1127" name="Google Shape;1127;g286ab397237_0_7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278d360f8ee_0_23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4" name="Google Shape;1134;g278d360f8ee_0_23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822d4dc510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2822d4dc510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41" name="Google Shape;1141;g2822d4dc510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822d4dc510_0_3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822d4dc510_0_3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61" name="Google Shape;1161;g2822d4dc510_0_3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278d360f8ee_0_44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So, the first group of RL techniques are called Multi-armed bandits, and they model a sequential interaction between the agent and the environment.</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There are no states, only actions and rewards. So, the agent can explore: select a random action, or exploit, select the action that in the past gave us the highest reward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While there are no states, there is nothing that prevents adding extra info regarding the context, and identifying the context, we can apply different actions.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193" name="Google Shape;1193;g278d360f8ee_0_44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e86e25eb36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1e86e25eb36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11" name="Google Shape;1211;g1e86e25eb36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2822d4dc510_0_7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2822d4dc510_0_7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19" name="Google Shape;1219;g2822d4dc510_0_7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2822d4dc510_0_9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2822d4dc510_0_9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39" name="Google Shape;1239;g2822d4dc510_0_96: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2847388b45c_2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2847388b45c_2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61" name="Google Shape;1261;g2847388b45c_2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af2b437a09_2_5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Katarzyna</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US" sz="1400">
                <a:latin typeface="Times New Roman"/>
                <a:ea typeface="Times New Roman"/>
                <a:cs typeface="Times New Roman"/>
                <a:sym typeface="Times New Roman"/>
              </a:rPr>
              <a:t>In the first part, we will focus on how ML techniques can help us to build models from Wi-Fi data. </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Disclaimer</a:t>
            </a:r>
            <a:r>
              <a:rPr lang="en-US" sz="1400">
                <a:latin typeface="Times New Roman"/>
                <a:ea typeface="Times New Roman"/>
                <a:cs typeface="Times New Roman"/>
                <a:sym typeface="Times New Roman"/>
              </a:rPr>
              <a:t>: Since we do not have much time (only 3 hours) we will not explain different ML techniques in details but rather focus on the </a:t>
            </a:r>
            <a:r>
              <a:rPr lang="en-US" sz="1400">
                <a:latin typeface="Times New Roman"/>
                <a:ea typeface="Times New Roman"/>
                <a:cs typeface="Times New Roman"/>
                <a:sym typeface="Times New Roman"/>
              </a:rPr>
              <a:t>existing</a:t>
            </a:r>
            <a:r>
              <a:rPr lang="en-US" sz="1400">
                <a:latin typeface="Times New Roman"/>
                <a:ea typeface="Times New Roman"/>
                <a:cs typeface="Times New Roman"/>
                <a:sym typeface="Times New Roman"/>
              </a:rPr>
              <a:t> links between the ML and Wi-Fi domains</a:t>
            </a:r>
            <a:endParaRPr sz="14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US" sz="1400">
                <a:latin typeface="Times New Roman"/>
                <a:ea typeface="Times New Roman"/>
                <a:cs typeface="Times New Roman"/>
                <a:sym typeface="Times New Roman"/>
              </a:rPr>
              <a:t>All content will be introductory, but we think it solves a fundamental question: how ML techniques could be used to improve Wi-Fi performance. </a:t>
            </a:r>
            <a:endParaRPr sz="1400">
              <a:latin typeface="Times New Roman"/>
              <a:ea typeface="Times New Roman"/>
              <a:cs typeface="Times New Roman"/>
              <a:sym typeface="Times New Roman"/>
            </a:endParaRPr>
          </a:p>
        </p:txBody>
      </p:sp>
      <p:sp>
        <p:nvSpPr>
          <p:cNvPr id="144" name="Google Shape;144;g1af2b437a09_2_5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28202323e9c_0_5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So, the first group of RL techniques are called Multi-armed bandits, and they model a sequential interaction between the agent and the environment.</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There are no states, only actions and rewards. So, the agent can explore: select a random action, or exploit, select the action that in the past gave us the highest reward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While there are no states, there is nothing that prevents adding extra info regarding the context, and identifying the context, we can apply different actions.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276" name="Google Shape;1276;g28202323e9c_0_5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278d360f8ee_0_45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this example, our AP has to find the best suitable channel.</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the following example, the highest long term reward will be given by Channel 2, even if channel 3 can give higher instantaneous values. So our agent has to learn that.</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286" name="Google Shape;1286;g278d360f8ee_0_45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2823b503c45_0_3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2823b503c45_0_3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15" name="Google Shape;1315;g2823b503c45_0_3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281ab49d409_0_9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281ab49d409_0_9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5" name="Google Shape;1325;g281ab49d409_0_95: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278d360f8ee_0_47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It then starts exploring different channels, until it learns than channel 2 is the one that gives higher rewards.</a:t>
            </a:r>
            <a:endParaRPr sz="1400">
              <a:solidFill>
                <a:schemeClr val="dk1"/>
              </a:solidFill>
              <a:latin typeface="Times New Roman"/>
              <a:ea typeface="Times New Roman"/>
              <a:cs typeface="Times New Roman"/>
              <a:sym typeface="Times New Roman"/>
            </a:endParaRPr>
          </a:p>
        </p:txBody>
      </p:sp>
      <p:sp>
        <p:nvSpPr>
          <p:cNvPr id="1333" name="Google Shape;1333;g278d360f8ee_0_47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283a117d38d_0_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It then starts exploring different channels, until it learns than channel 2 is the one that gives higher rewards.</a:t>
            </a:r>
            <a:endParaRPr sz="1400">
              <a:solidFill>
                <a:schemeClr val="dk1"/>
              </a:solidFill>
              <a:latin typeface="Times New Roman"/>
              <a:ea typeface="Times New Roman"/>
              <a:cs typeface="Times New Roman"/>
              <a:sym typeface="Times New Roman"/>
            </a:endParaRPr>
          </a:p>
        </p:txBody>
      </p:sp>
      <p:sp>
        <p:nvSpPr>
          <p:cNvPr id="1342" name="Google Shape;1342;g283a117d38d_0_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278d360f8ee_0_50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278d360f8ee_0_50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52" name="Google Shape;1352;g278d360f8ee_0_506: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281ab49d409_0_12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281ab49d409_0_12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63" name="Google Shape;1363;g281ab49d409_0_12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2823b503c45_0_4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2823b503c45_0_4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74" name="Google Shape;1374;g2823b503c45_0_4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1e81283dd2c_3_21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1e81283dd2c_3_21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88" name="Google Shape;1388;g1e81283dd2c_3_21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5404d6dc09_2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5404d6dc09_2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Katarzyna</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IEEE 802.11 defines…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Times New Roman"/>
              <a:buChar char="-"/>
            </a:pPr>
            <a:r>
              <a:rPr lang="en-US" sz="1200">
                <a:solidFill>
                  <a:schemeClr val="dk1"/>
                </a:solidFill>
                <a:latin typeface="Calibri"/>
                <a:ea typeface="Calibri"/>
                <a:cs typeface="Calibri"/>
                <a:sym typeface="Calibri"/>
              </a:rPr>
              <a:t>We all love the advantages of 802.11 technology: free operation in </a:t>
            </a:r>
            <a:r>
              <a:rPr b="1" lang="en-US" sz="1200">
                <a:solidFill>
                  <a:schemeClr val="dk1"/>
                </a:solidFill>
                <a:latin typeface="Calibri"/>
                <a:ea typeface="Calibri"/>
                <a:cs typeface="Calibri"/>
                <a:sym typeface="Calibri"/>
              </a:rPr>
              <a:t>unlicensed </a:t>
            </a:r>
            <a:r>
              <a:rPr lang="en-US" sz="1200">
                <a:solidFill>
                  <a:schemeClr val="dk1"/>
                </a:solidFill>
                <a:latin typeface="Calibri"/>
                <a:ea typeface="Calibri"/>
                <a:cs typeface="Calibri"/>
                <a:sym typeface="Calibri"/>
              </a:rPr>
              <a:t>bands, ability to </a:t>
            </a:r>
            <a:r>
              <a:rPr b="1" lang="en-US" sz="1200">
                <a:solidFill>
                  <a:schemeClr val="dk1"/>
                </a:solidFill>
                <a:latin typeface="Calibri"/>
                <a:ea typeface="Calibri"/>
                <a:cs typeface="Calibri"/>
                <a:sym typeface="Calibri"/>
              </a:rPr>
              <a:t>coexist </a:t>
            </a:r>
            <a:r>
              <a:rPr lang="en-US" sz="1200">
                <a:solidFill>
                  <a:schemeClr val="dk1"/>
                </a:solidFill>
                <a:latin typeface="Calibri"/>
                <a:ea typeface="Calibri"/>
                <a:cs typeface="Calibri"/>
                <a:sym typeface="Calibri"/>
              </a:rPr>
              <a:t>with other technologies, and its </a:t>
            </a:r>
            <a:r>
              <a:rPr b="1" lang="en-US" sz="1200">
                <a:solidFill>
                  <a:schemeClr val="dk1"/>
                </a:solidFill>
                <a:latin typeface="Calibri"/>
                <a:ea typeface="Calibri"/>
                <a:cs typeface="Calibri"/>
                <a:sym typeface="Calibri"/>
              </a:rPr>
              <a:t>adaptability </a:t>
            </a:r>
            <a:r>
              <a:rPr lang="en-US" sz="1200">
                <a:solidFill>
                  <a:schemeClr val="dk1"/>
                </a:solidFill>
                <a:latin typeface="Calibri"/>
                <a:ea typeface="Calibri"/>
                <a:cs typeface="Calibri"/>
                <a:sym typeface="Calibri"/>
              </a:rPr>
              <a:t>to a wide variety of scenarios.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Times New Roman"/>
              <a:buChar char="-"/>
            </a:pPr>
            <a:r>
              <a:rPr b="1" lang="en-US" sz="1200">
                <a:solidFill>
                  <a:schemeClr val="dk1"/>
                </a:solidFill>
                <a:latin typeface="Calibri"/>
                <a:ea typeface="Calibri"/>
                <a:cs typeface="Calibri"/>
                <a:sym typeface="Calibri"/>
              </a:rPr>
              <a:t>However, there are some disadvantages related to uncertainty</a:t>
            </a:r>
            <a:r>
              <a:rPr lang="en-US" sz="1200">
                <a:solidFill>
                  <a:schemeClr val="dk1"/>
                </a:solidFill>
                <a:latin typeface="Calibri"/>
                <a:ea typeface="Calibri"/>
                <a:cs typeface="Calibri"/>
                <a:sym typeface="Calibri"/>
              </a:rPr>
              <a:t>: from the wireless nature of the channel to the non-exclusive communication.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p:txBody>
      </p:sp>
      <p:sp>
        <p:nvSpPr>
          <p:cNvPr id="151" name="Google Shape;151;g25404d6dc09_2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1e81283dd2c_3_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1e81283dd2c_3_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06" name="Google Shape;1406;g1e81283dd2c_3_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1e81283dd2c_3_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1e81283dd2c_3_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 relatively similar problem as the previous one is Channel Selection: Each BSS decides which channel to use (width, and primary position). Moreover, in this work, we aim to learn a ‘good’ channel allocation as fast as possible, since network conditions may change.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To do this study, we use a (reasonably) realistic simulator that implements DCF, supports dynamic bandwidth access, and accurate PHY and channel models. For example, the simulator captures the effect on different channel widths on the coverage area of each BSS, with larger channel widths allowing for shorter coverage areas.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We start considering a toy scenario with 4 APs and 4 STAs, placed at well known positions, so studying it will help to understand the obtained results.</a:t>
            </a:r>
            <a:endParaRPr sz="1400">
              <a:solidFill>
                <a:schemeClr val="dk1"/>
              </a:solidFill>
              <a:latin typeface="Times New Roman"/>
              <a:ea typeface="Times New Roman"/>
              <a:cs typeface="Times New Roman"/>
              <a:sym typeface="Times New Roman"/>
            </a:endParaRPr>
          </a:p>
        </p:txBody>
      </p:sp>
      <p:sp>
        <p:nvSpPr>
          <p:cNvPr id="1416" name="Google Shape;1416;g1e81283dd2c_3_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1e81283dd2c_3_1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1e81283dd2c_3_1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Since we target a fast channel allocation, we resort again on MABs, where the available actions correspond to the available number of channels (</a:t>
            </a:r>
            <a:r>
              <a:rPr lang="en-US" sz="1400">
                <a:solidFill>
                  <a:srgbClr val="C9211E"/>
                </a:solidFill>
                <a:latin typeface="Times New Roman"/>
                <a:ea typeface="Times New Roman"/>
                <a:cs typeface="Times New Roman"/>
                <a:sym typeface="Times New Roman"/>
              </a:rPr>
              <a:t>12 actions</a:t>
            </a:r>
            <a:r>
              <a:rPr lang="en-US"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Rewards are computed using an average window of 5 seconds, but channel switching times - which should be of few msecs- are not considered. We tested different durations, and 5 seconds was enough to get a stationary throughput value.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As in the previous example, an easy to implement mechanism on top of current 802.11.</a:t>
            </a:r>
            <a:endParaRPr sz="1400">
              <a:solidFill>
                <a:schemeClr val="dk1"/>
              </a:solidFill>
              <a:latin typeface="Times New Roman"/>
              <a:ea typeface="Times New Roman"/>
              <a:cs typeface="Times New Roman"/>
              <a:sym typeface="Times New Roman"/>
            </a:endParaRPr>
          </a:p>
        </p:txBody>
      </p:sp>
      <p:sp>
        <p:nvSpPr>
          <p:cNvPr id="1426" name="Google Shape;1426;g1e81283dd2c_3_1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1e81283dd2c_3_20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1e81283dd2c_3_20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Since we target a fast channel allocation, we resort again on MABs, where the available actions correspond to the available number of channels (</a:t>
            </a:r>
            <a:r>
              <a:rPr lang="en-US" sz="1400">
                <a:solidFill>
                  <a:srgbClr val="C9211E"/>
                </a:solidFill>
                <a:latin typeface="Times New Roman"/>
                <a:ea typeface="Times New Roman"/>
                <a:cs typeface="Times New Roman"/>
                <a:sym typeface="Times New Roman"/>
              </a:rPr>
              <a:t>12 actions</a:t>
            </a:r>
            <a:r>
              <a:rPr lang="en-US"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Rewards are computed using an average window of 5 seconds, but channel switching times - which should be of few msecs- are not considered. We tested different durations, and 5 seconds was enough to get a stationary throughput value.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As in the previous example, an easy to implement mechanism on top of current 802.11.</a:t>
            </a:r>
            <a:endParaRPr sz="1400">
              <a:solidFill>
                <a:schemeClr val="dk1"/>
              </a:solidFill>
              <a:latin typeface="Times New Roman"/>
              <a:ea typeface="Times New Roman"/>
              <a:cs typeface="Times New Roman"/>
              <a:sym typeface="Times New Roman"/>
            </a:endParaRPr>
          </a:p>
        </p:txBody>
      </p:sp>
      <p:sp>
        <p:nvSpPr>
          <p:cNvPr id="1437" name="Google Shape;1437;g1e81283dd2c_3_20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1e81283dd2c_3_3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1e81283dd2c_3_3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We test different MABs algorithms, showing that the simplest ones are the most effective. Indeed, they are the only ones able to converge to a solution, which is not the same in all cases.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best performing one is exploration first. It is extremely simple: it first checks all options, selects the best one, and only changes if the reward of the selected option goes below another one, even if the reward from the others is ‘outdated’.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So, here the message is to be cautious on what we want to do with ML, as in many cases simple solutions that extend rule-based protocols to give them some ‘adaptability’ may be enough.</a:t>
            </a:r>
            <a:endParaRPr sz="1400">
              <a:solidFill>
                <a:schemeClr val="dk1"/>
              </a:solidFill>
              <a:latin typeface="Times New Roman"/>
              <a:ea typeface="Times New Roman"/>
              <a:cs typeface="Times New Roman"/>
              <a:sym typeface="Times New Roman"/>
            </a:endParaRPr>
          </a:p>
        </p:txBody>
      </p:sp>
      <p:sp>
        <p:nvSpPr>
          <p:cNvPr id="1446" name="Google Shape;1446;g1e81283dd2c_3_3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1e81283dd2c_3_4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1e81283dd2c_3_4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57" name="Google Shape;1457;g1e81283dd2c_3_4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1e81283dd2c_3_9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1e81283dd2c_3_9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To conclude this example, we validate the performance of the MABs algorithm in high-density scenarios.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We now consider ‘random scenarios’, deploying 6, 10 and 16 BSSs in a 20x20 m^2 area, considering only exp-first and epsilon greedy MABs.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Results confirm that both schemes are able to learn in high-density deployments, showing that epsilon greedy is able to provide better results in the short term, but in the long term, exp-first is the one that obtains the higher performance.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general, these results call into question whether the use of complex RL algorithms actually helps the quest and derive that stateless algorithms, especially in the form of lightweight MABs, are an efficient solution for rapid adaptation avoiding extensive or meaningless states.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466" name="Google Shape;1466;g1e81283dd2c_3_95: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1e81283dd2c_3_10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1e81283dd2c_3_10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76" name="Google Shape;1476;g1e81283dd2c_3_10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1e81283dd2c_3_11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1e81283dd2c_3_11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86" name="Google Shape;1486;g1e81283dd2c_3_11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2823b503c45_0_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So, the first group of RL techniques are called Multi-armed bandits, and they model a sequential interaction between the agent and the environment.</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There are no states, only actions and rewards. So, the agent can explore: select a random action, or exploit, select the action that in the past gave us the highest reward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While there are no states, there is nothing that prevents adding extra info regarding the context, and identifying the context, we can apply different actions.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499" name="Google Shape;1499;g2823b503c45_0_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3" name="Shape 13"/>
        <p:cNvGrpSpPr/>
        <p:nvPr/>
      </p:nvGrpSpPr>
      <p:grpSpPr>
        <a:xfrm>
          <a:off x="0" y="0"/>
          <a:ext cx="0" cy="0"/>
          <a:chOff x="0" y="0"/>
          <a:chExt cx="0" cy="0"/>
        </a:xfrm>
      </p:grpSpPr>
      <p:sp>
        <p:nvSpPr>
          <p:cNvPr id="14" name="Google Shape;14;p2"/>
          <p:cNvSpPr txBox="1"/>
          <p:nvPr>
            <p:ph idx="1" type="subTitle"/>
          </p:nvPr>
        </p:nvSpPr>
        <p:spPr>
          <a:xfrm>
            <a:off x="503640" y="225720"/>
            <a:ext cx="9068760" cy="4388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2" name="Shape 52"/>
        <p:cNvGrpSpPr/>
        <p:nvPr/>
      </p:nvGrpSpPr>
      <p:grpSpPr>
        <a:xfrm>
          <a:off x="0" y="0"/>
          <a:ext cx="0" cy="0"/>
          <a:chOff x="0" y="0"/>
          <a:chExt cx="0" cy="0"/>
        </a:xfrm>
      </p:grpSpPr>
      <p:sp>
        <p:nvSpPr>
          <p:cNvPr id="53" name="Google Shape;53;p11"/>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1"/>
          <p:cNvSpPr txBox="1"/>
          <p:nvPr>
            <p:ph idx="1" type="body"/>
          </p:nvPr>
        </p:nvSpPr>
        <p:spPr>
          <a:xfrm>
            <a:off x="503640" y="1326240"/>
            <a:ext cx="906876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1"/>
          <p:cNvSpPr txBox="1"/>
          <p:nvPr>
            <p:ph idx="2" type="body"/>
          </p:nvPr>
        </p:nvSpPr>
        <p:spPr>
          <a:xfrm>
            <a:off x="503640" y="3340080"/>
            <a:ext cx="906876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7" name="Shape 57"/>
        <p:cNvGrpSpPr/>
        <p:nvPr/>
      </p:nvGrpSpPr>
      <p:grpSpPr>
        <a:xfrm>
          <a:off x="0" y="0"/>
          <a:ext cx="0" cy="0"/>
          <a:chOff x="0" y="0"/>
          <a:chExt cx="0" cy="0"/>
        </a:xfrm>
      </p:grpSpPr>
      <p:sp>
        <p:nvSpPr>
          <p:cNvPr id="58" name="Google Shape;58;p12"/>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2"/>
          <p:cNvSpPr txBox="1"/>
          <p:nvPr>
            <p:ph idx="1" type="body"/>
          </p:nvPr>
        </p:nvSpPr>
        <p:spPr>
          <a:xfrm>
            <a:off x="503640" y="132624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2"/>
          <p:cNvSpPr txBox="1"/>
          <p:nvPr>
            <p:ph idx="2" type="body"/>
          </p:nvPr>
        </p:nvSpPr>
        <p:spPr>
          <a:xfrm>
            <a:off x="5150880" y="132624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 name="Google Shape;61;p12"/>
          <p:cNvSpPr txBox="1"/>
          <p:nvPr>
            <p:ph idx="3" type="body"/>
          </p:nvPr>
        </p:nvSpPr>
        <p:spPr>
          <a:xfrm>
            <a:off x="503640" y="334008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 name="Google Shape;62;p12"/>
          <p:cNvSpPr txBox="1"/>
          <p:nvPr>
            <p:ph idx="4" type="body"/>
          </p:nvPr>
        </p:nvSpPr>
        <p:spPr>
          <a:xfrm>
            <a:off x="5150880" y="334008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3" name="Google Shape;63;p1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4" name="Shape 64"/>
        <p:cNvGrpSpPr/>
        <p:nvPr/>
      </p:nvGrpSpPr>
      <p:grpSpPr>
        <a:xfrm>
          <a:off x="0" y="0"/>
          <a:ext cx="0" cy="0"/>
          <a:chOff x="0" y="0"/>
          <a:chExt cx="0" cy="0"/>
        </a:xfrm>
      </p:grpSpPr>
      <p:sp>
        <p:nvSpPr>
          <p:cNvPr id="65" name="Google Shape;65;p13"/>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3"/>
          <p:cNvSpPr txBox="1"/>
          <p:nvPr>
            <p:ph idx="1" type="body"/>
          </p:nvPr>
        </p:nvSpPr>
        <p:spPr>
          <a:xfrm>
            <a:off x="503640" y="1326240"/>
            <a:ext cx="291996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7" name="Google Shape;67;p13"/>
          <p:cNvSpPr txBox="1"/>
          <p:nvPr>
            <p:ph idx="2" type="body"/>
          </p:nvPr>
        </p:nvSpPr>
        <p:spPr>
          <a:xfrm>
            <a:off x="3570120" y="1326240"/>
            <a:ext cx="291996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8" name="Google Shape;68;p13"/>
          <p:cNvSpPr txBox="1"/>
          <p:nvPr>
            <p:ph idx="3" type="body"/>
          </p:nvPr>
        </p:nvSpPr>
        <p:spPr>
          <a:xfrm>
            <a:off x="6636240" y="1326240"/>
            <a:ext cx="291996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9" name="Google Shape;69;p13"/>
          <p:cNvSpPr txBox="1"/>
          <p:nvPr>
            <p:ph idx="4" type="body"/>
          </p:nvPr>
        </p:nvSpPr>
        <p:spPr>
          <a:xfrm>
            <a:off x="503640" y="3340080"/>
            <a:ext cx="291996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0" name="Google Shape;70;p13"/>
          <p:cNvSpPr txBox="1"/>
          <p:nvPr>
            <p:ph idx="5" type="body"/>
          </p:nvPr>
        </p:nvSpPr>
        <p:spPr>
          <a:xfrm>
            <a:off x="3570120" y="3340080"/>
            <a:ext cx="291996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1" name="Google Shape;71;p13"/>
          <p:cNvSpPr txBox="1"/>
          <p:nvPr>
            <p:ph idx="6" type="body"/>
          </p:nvPr>
        </p:nvSpPr>
        <p:spPr>
          <a:xfrm>
            <a:off x="6636240" y="3340080"/>
            <a:ext cx="291996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2" name="Google Shape;72;p1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p:cSld name="White">
    <p:spTree>
      <p:nvGrpSpPr>
        <p:cNvPr id="73" name="Shape 73"/>
        <p:cNvGrpSpPr/>
        <p:nvPr/>
      </p:nvGrpSpPr>
      <p:grpSpPr>
        <a:xfrm>
          <a:off x="0" y="0"/>
          <a:ext cx="0" cy="0"/>
          <a:chOff x="0" y="0"/>
          <a:chExt cx="0" cy="0"/>
        </a:xfrm>
      </p:grpSpPr>
      <p:sp>
        <p:nvSpPr>
          <p:cNvPr id="74" name="Google Shape;74;p14"/>
          <p:cNvSpPr txBox="1"/>
          <p:nvPr>
            <p:ph idx="12" type="sldNum"/>
          </p:nvPr>
        </p:nvSpPr>
        <p:spPr>
          <a:xfrm>
            <a:off x="277196" y="5374129"/>
            <a:ext cx="396600" cy="158700"/>
          </a:xfrm>
          <a:prstGeom prst="rect">
            <a:avLst/>
          </a:prstGeom>
          <a:noFill/>
          <a:ln>
            <a:noFill/>
          </a:ln>
        </p:spPr>
        <p:txBody>
          <a:bodyPr anchorCtr="0" anchor="ctr" bIns="50375" lIns="100750" spcFirstLastPara="1" rIns="100750" wrap="square" tIns="50375">
            <a:noAutofit/>
          </a:bodyPr>
          <a:lstStyle>
            <a:lvl1pPr indent="0" lvl="0" marL="0" rtl="0" algn="r">
              <a:spcBef>
                <a:spcPts val="0"/>
              </a:spcBef>
              <a:buNone/>
              <a:defRPr b="1" i="0" sz="900" u="none" cap="none" strike="noStrike">
                <a:solidFill>
                  <a:srgbClr val="002060"/>
                </a:solidFill>
                <a:latin typeface="Century Schoolbook"/>
                <a:ea typeface="Century Schoolbook"/>
                <a:cs typeface="Century Schoolbook"/>
                <a:sym typeface="Century Schoolbook"/>
              </a:defRPr>
            </a:lvl1pPr>
            <a:lvl2pPr indent="0" lvl="1" marL="0" rtl="0" algn="r">
              <a:spcBef>
                <a:spcPts val="0"/>
              </a:spcBef>
              <a:buNone/>
              <a:defRPr b="1" i="0" sz="900" u="none" cap="none" strike="noStrike">
                <a:solidFill>
                  <a:srgbClr val="002060"/>
                </a:solidFill>
                <a:latin typeface="Century Schoolbook"/>
                <a:ea typeface="Century Schoolbook"/>
                <a:cs typeface="Century Schoolbook"/>
                <a:sym typeface="Century Schoolbook"/>
              </a:defRPr>
            </a:lvl2pPr>
            <a:lvl3pPr indent="0" lvl="2" marL="0" rtl="0" algn="r">
              <a:spcBef>
                <a:spcPts val="0"/>
              </a:spcBef>
              <a:buNone/>
              <a:defRPr b="1" i="0" sz="900" u="none" cap="none" strike="noStrike">
                <a:solidFill>
                  <a:srgbClr val="002060"/>
                </a:solidFill>
                <a:latin typeface="Century Schoolbook"/>
                <a:ea typeface="Century Schoolbook"/>
                <a:cs typeface="Century Schoolbook"/>
                <a:sym typeface="Century Schoolbook"/>
              </a:defRPr>
            </a:lvl3pPr>
            <a:lvl4pPr indent="0" lvl="3" marL="0" rtl="0" algn="r">
              <a:spcBef>
                <a:spcPts val="0"/>
              </a:spcBef>
              <a:buNone/>
              <a:defRPr b="1" i="0" sz="900" u="none" cap="none" strike="noStrike">
                <a:solidFill>
                  <a:srgbClr val="002060"/>
                </a:solidFill>
                <a:latin typeface="Century Schoolbook"/>
                <a:ea typeface="Century Schoolbook"/>
                <a:cs typeface="Century Schoolbook"/>
                <a:sym typeface="Century Schoolbook"/>
              </a:defRPr>
            </a:lvl4pPr>
            <a:lvl5pPr indent="0" lvl="4" marL="0" rtl="0" algn="r">
              <a:spcBef>
                <a:spcPts val="0"/>
              </a:spcBef>
              <a:buNone/>
              <a:defRPr b="1" i="0" sz="900" u="none" cap="none" strike="noStrike">
                <a:solidFill>
                  <a:srgbClr val="002060"/>
                </a:solidFill>
                <a:latin typeface="Century Schoolbook"/>
                <a:ea typeface="Century Schoolbook"/>
                <a:cs typeface="Century Schoolbook"/>
                <a:sym typeface="Century Schoolbook"/>
              </a:defRPr>
            </a:lvl5pPr>
            <a:lvl6pPr indent="0" lvl="5" marL="0" rtl="0" algn="r">
              <a:spcBef>
                <a:spcPts val="0"/>
              </a:spcBef>
              <a:buNone/>
              <a:defRPr b="1" i="0" sz="900" u="none" cap="none" strike="noStrike">
                <a:solidFill>
                  <a:srgbClr val="002060"/>
                </a:solidFill>
                <a:latin typeface="Century Schoolbook"/>
                <a:ea typeface="Century Schoolbook"/>
                <a:cs typeface="Century Schoolbook"/>
                <a:sym typeface="Century Schoolbook"/>
              </a:defRPr>
            </a:lvl6pPr>
            <a:lvl7pPr indent="0" lvl="6" marL="0" rtl="0" algn="r">
              <a:spcBef>
                <a:spcPts val="0"/>
              </a:spcBef>
              <a:buNone/>
              <a:defRPr b="1" i="0" sz="900" u="none" cap="none" strike="noStrike">
                <a:solidFill>
                  <a:srgbClr val="002060"/>
                </a:solidFill>
                <a:latin typeface="Century Schoolbook"/>
                <a:ea typeface="Century Schoolbook"/>
                <a:cs typeface="Century Schoolbook"/>
                <a:sym typeface="Century Schoolbook"/>
              </a:defRPr>
            </a:lvl7pPr>
            <a:lvl8pPr indent="0" lvl="7" marL="0" rtl="0" algn="r">
              <a:spcBef>
                <a:spcPts val="0"/>
              </a:spcBef>
              <a:buNone/>
              <a:defRPr b="1" i="0" sz="900" u="none" cap="none" strike="noStrike">
                <a:solidFill>
                  <a:srgbClr val="002060"/>
                </a:solidFill>
                <a:latin typeface="Century Schoolbook"/>
                <a:ea typeface="Century Schoolbook"/>
                <a:cs typeface="Century Schoolbook"/>
                <a:sym typeface="Century Schoolbook"/>
              </a:defRPr>
            </a:lvl8pPr>
            <a:lvl9pPr indent="0" lvl="8" marL="0" rtl="0" algn="r">
              <a:spcBef>
                <a:spcPts val="0"/>
              </a:spcBef>
              <a:buNone/>
              <a:defRPr b="1" i="0" sz="900" u="none" cap="none" strike="noStrike">
                <a:solidFill>
                  <a:srgbClr val="002060"/>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IMLTheme" type="obj">
  <p:cSld name="OBJECT">
    <p:spTree>
      <p:nvGrpSpPr>
        <p:cNvPr id="16" name="Shape 16"/>
        <p:cNvGrpSpPr/>
        <p:nvPr/>
      </p:nvGrpSpPr>
      <p:grpSpPr>
        <a:xfrm>
          <a:off x="0" y="0"/>
          <a:ext cx="0" cy="0"/>
          <a:chOff x="0" y="0"/>
          <a:chExt cx="0" cy="0"/>
        </a:xfrm>
      </p:grpSpPr>
      <p:sp>
        <p:nvSpPr>
          <p:cNvPr id="17" name="Google Shape;17;p3"/>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3200"/>
              <a:buFont typeface="Calibri"/>
              <a:buNone/>
              <a:defRPr sz="3200">
                <a:latin typeface="Calibri"/>
                <a:ea typeface="Calibri"/>
                <a:cs typeface="Calibri"/>
                <a:sym typeface="Calibri"/>
              </a:defRPr>
            </a:lvl1pPr>
            <a:lvl2pPr lvl="1" algn="l">
              <a:spcBef>
                <a:spcPts val="0"/>
              </a:spcBef>
              <a:spcAft>
                <a:spcPts val="0"/>
              </a:spcAft>
              <a:buSzPts val="3200"/>
              <a:buFont typeface="Calibri"/>
              <a:buNone/>
              <a:defRPr sz="3200">
                <a:latin typeface="Calibri"/>
                <a:ea typeface="Calibri"/>
                <a:cs typeface="Calibri"/>
                <a:sym typeface="Calibri"/>
              </a:defRPr>
            </a:lvl2pPr>
            <a:lvl3pPr lvl="2" algn="l">
              <a:spcBef>
                <a:spcPts val="0"/>
              </a:spcBef>
              <a:spcAft>
                <a:spcPts val="0"/>
              </a:spcAft>
              <a:buSzPts val="3200"/>
              <a:buFont typeface="Calibri"/>
              <a:buNone/>
              <a:defRPr sz="3200">
                <a:latin typeface="Calibri"/>
                <a:ea typeface="Calibri"/>
                <a:cs typeface="Calibri"/>
                <a:sym typeface="Calibri"/>
              </a:defRPr>
            </a:lvl3pPr>
            <a:lvl4pPr lvl="3" algn="l">
              <a:spcBef>
                <a:spcPts val="0"/>
              </a:spcBef>
              <a:spcAft>
                <a:spcPts val="0"/>
              </a:spcAft>
              <a:buSzPts val="3200"/>
              <a:buFont typeface="Calibri"/>
              <a:buNone/>
              <a:defRPr sz="3200">
                <a:latin typeface="Calibri"/>
                <a:ea typeface="Calibri"/>
                <a:cs typeface="Calibri"/>
                <a:sym typeface="Calibri"/>
              </a:defRPr>
            </a:lvl4pPr>
            <a:lvl5pPr lvl="4" algn="l">
              <a:spcBef>
                <a:spcPts val="0"/>
              </a:spcBef>
              <a:spcAft>
                <a:spcPts val="0"/>
              </a:spcAft>
              <a:buSzPts val="3200"/>
              <a:buFont typeface="Calibri"/>
              <a:buNone/>
              <a:defRPr sz="3200">
                <a:latin typeface="Calibri"/>
                <a:ea typeface="Calibri"/>
                <a:cs typeface="Calibri"/>
                <a:sym typeface="Calibri"/>
              </a:defRPr>
            </a:lvl5pPr>
            <a:lvl6pPr lvl="5" algn="l">
              <a:spcBef>
                <a:spcPts val="0"/>
              </a:spcBef>
              <a:spcAft>
                <a:spcPts val="0"/>
              </a:spcAft>
              <a:buSzPts val="3200"/>
              <a:buFont typeface="Calibri"/>
              <a:buNone/>
              <a:defRPr sz="3200">
                <a:latin typeface="Calibri"/>
                <a:ea typeface="Calibri"/>
                <a:cs typeface="Calibri"/>
                <a:sym typeface="Calibri"/>
              </a:defRPr>
            </a:lvl6pPr>
            <a:lvl7pPr lvl="6" algn="l">
              <a:spcBef>
                <a:spcPts val="0"/>
              </a:spcBef>
              <a:spcAft>
                <a:spcPts val="0"/>
              </a:spcAft>
              <a:buSzPts val="3200"/>
              <a:buFont typeface="Calibri"/>
              <a:buNone/>
              <a:defRPr sz="3200">
                <a:latin typeface="Calibri"/>
                <a:ea typeface="Calibri"/>
                <a:cs typeface="Calibri"/>
                <a:sym typeface="Calibri"/>
              </a:defRPr>
            </a:lvl7pPr>
            <a:lvl8pPr lvl="7" algn="l">
              <a:spcBef>
                <a:spcPts val="0"/>
              </a:spcBef>
              <a:spcAft>
                <a:spcPts val="0"/>
              </a:spcAft>
              <a:buSzPts val="3200"/>
              <a:buFont typeface="Calibri"/>
              <a:buNone/>
              <a:defRPr sz="3200">
                <a:latin typeface="Calibri"/>
                <a:ea typeface="Calibri"/>
                <a:cs typeface="Calibri"/>
                <a:sym typeface="Calibri"/>
              </a:defRPr>
            </a:lvl8pPr>
            <a:lvl9pPr lvl="8" algn="l">
              <a:spcBef>
                <a:spcPts val="0"/>
              </a:spcBef>
              <a:spcAft>
                <a:spcPts val="0"/>
              </a:spcAft>
              <a:buSzPts val="3200"/>
              <a:buFont typeface="Calibri"/>
              <a:buNone/>
              <a:defRPr sz="3200">
                <a:latin typeface="Calibri"/>
                <a:ea typeface="Calibri"/>
                <a:cs typeface="Calibri"/>
                <a:sym typeface="Calibri"/>
              </a:defRPr>
            </a:lvl9pPr>
          </a:lstStyle>
          <a:p/>
        </p:txBody>
      </p:sp>
      <p:sp>
        <p:nvSpPr>
          <p:cNvPr id="18" name="Google Shape;18;p3"/>
          <p:cNvSpPr txBox="1"/>
          <p:nvPr>
            <p:ph idx="1" type="body"/>
          </p:nvPr>
        </p:nvSpPr>
        <p:spPr>
          <a:xfrm>
            <a:off x="503640" y="1326240"/>
            <a:ext cx="9068760" cy="3855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Font typeface="Calibri"/>
              <a:buNone/>
              <a:defRPr>
                <a:latin typeface="Calibri"/>
                <a:ea typeface="Calibri"/>
                <a:cs typeface="Calibri"/>
                <a:sym typeface="Calibri"/>
              </a:defRPr>
            </a:lvl1pPr>
            <a:lvl2pPr indent="-228600" lvl="1" marL="914400" algn="l">
              <a:spcBef>
                <a:spcPts val="1000"/>
              </a:spcBef>
              <a:spcAft>
                <a:spcPts val="0"/>
              </a:spcAft>
              <a:buSzPts val="1400"/>
              <a:buFont typeface="Calibri"/>
              <a:buNone/>
              <a:defRPr>
                <a:latin typeface="Calibri"/>
                <a:ea typeface="Calibri"/>
                <a:cs typeface="Calibri"/>
                <a:sym typeface="Calibri"/>
              </a:defRPr>
            </a:lvl2pPr>
            <a:lvl3pPr indent="-228600" lvl="2" marL="1371600" algn="l">
              <a:spcBef>
                <a:spcPts val="1000"/>
              </a:spcBef>
              <a:spcAft>
                <a:spcPts val="0"/>
              </a:spcAft>
              <a:buSzPts val="1400"/>
              <a:buFont typeface="Calibri"/>
              <a:buNone/>
              <a:defRPr>
                <a:latin typeface="Calibri"/>
                <a:ea typeface="Calibri"/>
                <a:cs typeface="Calibri"/>
                <a:sym typeface="Calibri"/>
              </a:defRPr>
            </a:lvl3pPr>
            <a:lvl4pPr indent="-228600" lvl="3" marL="1828800" algn="l">
              <a:spcBef>
                <a:spcPts val="1000"/>
              </a:spcBef>
              <a:spcAft>
                <a:spcPts val="0"/>
              </a:spcAft>
              <a:buSzPts val="1400"/>
              <a:buFont typeface="Calibri"/>
              <a:buNone/>
              <a:defRPr>
                <a:latin typeface="Calibri"/>
                <a:ea typeface="Calibri"/>
                <a:cs typeface="Calibri"/>
                <a:sym typeface="Calibri"/>
              </a:defRPr>
            </a:lvl4pPr>
            <a:lvl5pPr indent="-228600" lvl="4" marL="2286000" algn="l">
              <a:spcBef>
                <a:spcPts val="1000"/>
              </a:spcBef>
              <a:spcAft>
                <a:spcPts val="0"/>
              </a:spcAft>
              <a:buSzPts val="1400"/>
              <a:buFont typeface="Calibri"/>
              <a:buNone/>
              <a:defRPr>
                <a:latin typeface="Calibri"/>
                <a:ea typeface="Calibri"/>
                <a:cs typeface="Calibri"/>
                <a:sym typeface="Calibri"/>
              </a:defRPr>
            </a:lvl5pPr>
            <a:lvl6pPr indent="-228600" lvl="5" marL="2743200" algn="l">
              <a:spcBef>
                <a:spcPts val="1000"/>
              </a:spcBef>
              <a:spcAft>
                <a:spcPts val="0"/>
              </a:spcAft>
              <a:buSzPts val="1400"/>
              <a:buFont typeface="Calibri"/>
              <a:buNone/>
              <a:defRPr>
                <a:latin typeface="Calibri"/>
                <a:ea typeface="Calibri"/>
                <a:cs typeface="Calibri"/>
                <a:sym typeface="Calibri"/>
              </a:defRPr>
            </a:lvl6pPr>
            <a:lvl7pPr indent="-228600" lvl="6" marL="3200400" algn="l">
              <a:spcBef>
                <a:spcPts val="1000"/>
              </a:spcBef>
              <a:spcAft>
                <a:spcPts val="0"/>
              </a:spcAft>
              <a:buSzPts val="1400"/>
              <a:buFont typeface="Calibri"/>
              <a:buNone/>
              <a:defRPr>
                <a:latin typeface="Calibri"/>
                <a:ea typeface="Calibri"/>
                <a:cs typeface="Calibri"/>
                <a:sym typeface="Calibri"/>
              </a:defRPr>
            </a:lvl7pPr>
            <a:lvl8pPr indent="-228600" lvl="7" marL="3657600" algn="l">
              <a:spcBef>
                <a:spcPts val="1000"/>
              </a:spcBef>
              <a:spcAft>
                <a:spcPts val="0"/>
              </a:spcAft>
              <a:buSzPts val="1400"/>
              <a:buFont typeface="Calibri"/>
              <a:buNone/>
              <a:defRPr>
                <a:latin typeface="Calibri"/>
                <a:ea typeface="Calibri"/>
                <a:cs typeface="Calibri"/>
                <a:sym typeface="Calibri"/>
              </a:defRPr>
            </a:lvl8pPr>
            <a:lvl9pPr indent="-228600" lvl="8" marL="4114800" algn="l">
              <a:spcBef>
                <a:spcPts val="1000"/>
              </a:spcBef>
              <a:spcAft>
                <a:spcPts val="1000"/>
              </a:spcAft>
              <a:buSzPts val="1400"/>
              <a:buFont typeface="Calibri"/>
              <a:buNone/>
              <a:defRPr>
                <a:latin typeface="Calibri"/>
                <a:ea typeface="Calibri"/>
                <a:cs typeface="Calibri"/>
                <a:sym typeface="Calibri"/>
              </a:defRPr>
            </a:lvl9pPr>
          </a:lstStyle>
          <a:p/>
        </p:txBody>
      </p:sp>
      <p:sp>
        <p:nvSpPr>
          <p:cNvPr id="19" name="Google Shape;19;p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atin typeface="Times New Roman"/>
                <a:ea typeface="Times New Roman"/>
                <a:cs typeface="Times New Roman"/>
                <a:sym typeface="Times New Roman"/>
              </a:defRPr>
            </a:lvl1pPr>
            <a:lvl2pPr lvl="1">
              <a:buNone/>
              <a:defRPr>
                <a:latin typeface="Times New Roman"/>
                <a:ea typeface="Times New Roman"/>
                <a:cs typeface="Times New Roman"/>
                <a:sym typeface="Times New Roman"/>
              </a:defRPr>
            </a:lvl2pPr>
            <a:lvl3pPr lvl="2">
              <a:buNone/>
              <a:defRPr>
                <a:latin typeface="Times New Roman"/>
                <a:ea typeface="Times New Roman"/>
                <a:cs typeface="Times New Roman"/>
                <a:sym typeface="Times New Roman"/>
              </a:defRPr>
            </a:lvl3pPr>
            <a:lvl4pPr lvl="3">
              <a:buNone/>
              <a:defRPr>
                <a:latin typeface="Times New Roman"/>
                <a:ea typeface="Times New Roman"/>
                <a:cs typeface="Times New Roman"/>
                <a:sym typeface="Times New Roman"/>
              </a:defRPr>
            </a:lvl4pPr>
            <a:lvl5pPr lvl="4">
              <a:buNone/>
              <a:defRPr>
                <a:latin typeface="Times New Roman"/>
                <a:ea typeface="Times New Roman"/>
                <a:cs typeface="Times New Roman"/>
                <a:sym typeface="Times New Roman"/>
              </a:defRPr>
            </a:lvl5pPr>
            <a:lvl6pPr lvl="5">
              <a:buNone/>
              <a:defRPr>
                <a:latin typeface="Times New Roman"/>
                <a:ea typeface="Times New Roman"/>
                <a:cs typeface="Times New Roman"/>
                <a:sym typeface="Times New Roman"/>
              </a:defRPr>
            </a:lvl6pPr>
            <a:lvl7pPr lvl="6">
              <a:buNone/>
              <a:defRPr>
                <a:latin typeface="Times New Roman"/>
                <a:ea typeface="Times New Roman"/>
                <a:cs typeface="Times New Roman"/>
                <a:sym typeface="Times New Roman"/>
              </a:defRPr>
            </a:lvl7pPr>
            <a:lvl8pPr lvl="7">
              <a:buNone/>
              <a:defRPr>
                <a:latin typeface="Times New Roman"/>
                <a:ea typeface="Times New Roman"/>
                <a:cs typeface="Times New Roman"/>
                <a:sym typeface="Times New Roman"/>
              </a:defRPr>
            </a:lvl8pPr>
            <a:lvl9pPr lvl="8">
              <a:buNone/>
              <a:defRPr>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0" name="Shape 20"/>
        <p:cNvGrpSpPr/>
        <p:nvPr/>
      </p:nvGrpSpPr>
      <p:grpSpPr>
        <a:xfrm>
          <a:off x="0" y="0"/>
          <a:ext cx="0" cy="0"/>
          <a:chOff x="0" y="0"/>
          <a:chExt cx="0" cy="0"/>
        </a:xfrm>
      </p:grpSpPr>
      <p:sp>
        <p:nvSpPr>
          <p:cNvPr id="21" name="Google Shape;21;p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2" name="Shape 22"/>
        <p:cNvGrpSpPr/>
        <p:nvPr/>
      </p:nvGrpSpPr>
      <p:grpSpPr>
        <a:xfrm>
          <a:off x="0" y="0"/>
          <a:ext cx="0" cy="0"/>
          <a:chOff x="0" y="0"/>
          <a:chExt cx="0" cy="0"/>
        </a:xfrm>
      </p:grpSpPr>
      <p:sp>
        <p:nvSpPr>
          <p:cNvPr id="23" name="Google Shape;23;p5"/>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5"/>
          <p:cNvSpPr txBox="1"/>
          <p:nvPr>
            <p:ph idx="1" type="subTitle"/>
          </p:nvPr>
        </p:nvSpPr>
        <p:spPr>
          <a:xfrm>
            <a:off x="503640" y="1326240"/>
            <a:ext cx="9068760" cy="3855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6" name="Shape 26"/>
        <p:cNvGrpSpPr/>
        <p:nvPr/>
      </p:nvGrpSpPr>
      <p:grpSpPr>
        <a:xfrm>
          <a:off x="0" y="0"/>
          <a:ext cx="0" cy="0"/>
          <a:chOff x="0" y="0"/>
          <a:chExt cx="0" cy="0"/>
        </a:xfrm>
      </p:grpSpPr>
      <p:sp>
        <p:nvSpPr>
          <p:cNvPr id="27" name="Google Shape;27;p6"/>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6"/>
          <p:cNvSpPr txBox="1"/>
          <p:nvPr>
            <p:ph idx="1" type="body"/>
          </p:nvPr>
        </p:nvSpPr>
        <p:spPr>
          <a:xfrm>
            <a:off x="503640" y="1326240"/>
            <a:ext cx="4425480" cy="3855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 name="Google Shape;29;p6"/>
          <p:cNvSpPr txBox="1"/>
          <p:nvPr>
            <p:ph idx="2" type="body"/>
          </p:nvPr>
        </p:nvSpPr>
        <p:spPr>
          <a:xfrm>
            <a:off x="5150880" y="1326240"/>
            <a:ext cx="4425480" cy="3855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7"/>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4" name="Shape 34"/>
        <p:cNvGrpSpPr/>
        <p:nvPr/>
      </p:nvGrpSpPr>
      <p:grpSpPr>
        <a:xfrm>
          <a:off x="0" y="0"/>
          <a:ext cx="0" cy="0"/>
          <a:chOff x="0" y="0"/>
          <a:chExt cx="0" cy="0"/>
        </a:xfrm>
      </p:grpSpPr>
      <p:sp>
        <p:nvSpPr>
          <p:cNvPr id="35" name="Google Shape;35;p8"/>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8"/>
          <p:cNvSpPr txBox="1"/>
          <p:nvPr>
            <p:ph idx="1" type="body"/>
          </p:nvPr>
        </p:nvSpPr>
        <p:spPr>
          <a:xfrm>
            <a:off x="503640" y="132624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8"/>
          <p:cNvSpPr txBox="1"/>
          <p:nvPr>
            <p:ph idx="2" type="body"/>
          </p:nvPr>
        </p:nvSpPr>
        <p:spPr>
          <a:xfrm>
            <a:off x="5150880" y="1326240"/>
            <a:ext cx="4425480" cy="3855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8"/>
          <p:cNvSpPr txBox="1"/>
          <p:nvPr>
            <p:ph idx="3" type="body"/>
          </p:nvPr>
        </p:nvSpPr>
        <p:spPr>
          <a:xfrm>
            <a:off x="503640" y="334008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0" name="Shape 40"/>
        <p:cNvGrpSpPr/>
        <p:nvPr/>
      </p:nvGrpSpPr>
      <p:grpSpPr>
        <a:xfrm>
          <a:off x="0" y="0"/>
          <a:ext cx="0" cy="0"/>
          <a:chOff x="0" y="0"/>
          <a:chExt cx="0" cy="0"/>
        </a:xfrm>
      </p:grpSpPr>
      <p:sp>
        <p:nvSpPr>
          <p:cNvPr id="41" name="Google Shape;41;p9"/>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9"/>
          <p:cNvSpPr txBox="1"/>
          <p:nvPr>
            <p:ph idx="1" type="body"/>
          </p:nvPr>
        </p:nvSpPr>
        <p:spPr>
          <a:xfrm>
            <a:off x="503640" y="1326240"/>
            <a:ext cx="4425480" cy="3855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 name="Google Shape;43;p9"/>
          <p:cNvSpPr txBox="1"/>
          <p:nvPr>
            <p:ph idx="2" type="body"/>
          </p:nvPr>
        </p:nvSpPr>
        <p:spPr>
          <a:xfrm>
            <a:off x="5150880" y="132624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9"/>
          <p:cNvSpPr txBox="1"/>
          <p:nvPr>
            <p:ph idx="3" type="body"/>
          </p:nvPr>
        </p:nvSpPr>
        <p:spPr>
          <a:xfrm>
            <a:off x="5150880" y="334008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6" name="Shape 46"/>
        <p:cNvGrpSpPr/>
        <p:nvPr/>
      </p:nvGrpSpPr>
      <p:grpSpPr>
        <a:xfrm>
          <a:off x="0" y="0"/>
          <a:ext cx="0" cy="0"/>
          <a:chOff x="0" y="0"/>
          <a:chExt cx="0" cy="0"/>
        </a:xfrm>
      </p:grpSpPr>
      <p:sp>
        <p:nvSpPr>
          <p:cNvPr id="47" name="Google Shape;47;p10"/>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0"/>
          <p:cNvSpPr txBox="1"/>
          <p:nvPr>
            <p:ph idx="1" type="body"/>
          </p:nvPr>
        </p:nvSpPr>
        <p:spPr>
          <a:xfrm>
            <a:off x="503640" y="132624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0"/>
          <p:cNvSpPr txBox="1"/>
          <p:nvPr>
            <p:ph idx="2" type="body"/>
          </p:nvPr>
        </p:nvSpPr>
        <p:spPr>
          <a:xfrm>
            <a:off x="5150880" y="132624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0"/>
          <p:cNvSpPr txBox="1"/>
          <p:nvPr>
            <p:ph idx="3" type="body"/>
          </p:nvPr>
        </p:nvSpPr>
        <p:spPr>
          <a:xfrm>
            <a:off x="503640" y="3340080"/>
            <a:ext cx="906876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
        <p:nvSpPr>
          <p:cNvPr id="10" name="Google Shape;10;p1"/>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Font typeface="Calibri"/>
              <a:buNone/>
              <a:defRPr i="0" sz="1800" u="none" cap="none" strike="noStrike">
                <a:latin typeface="Calibri"/>
                <a:ea typeface="Calibri"/>
                <a:cs typeface="Calibri"/>
                <a:sym typeface="Calibri"/>
              </a:defRPr>
            </a:lvl1pPr>
            <a:lvl2pPr lvl="1" marR="0" rtl="0" algn="l">
              <a:spcBef>
                <a:spcPts val="0"/>
              </a:spcBef>
              <a:spcAft>
                <a:spcPts val="0"/>
              </a:spcAft>
              <a:buSzPts val="1400"/>
              <a:buFont typeface="Calibri"/>
              <a:buNone/>
              <a:defRPr i="0" sz="1800" u="none" cap="none" strike="noStrike">
                <a:latin typeface="Calibri"/>
                <a:ea typeface="Calibri"/>
                <a:cs typeface="Calibri"/>
                <a:sym typeface="Calibri"/>
              </a:defRPr>
            </a:lvl2pPr>
            <a:lvl3pPr lvl="2" marR="0" rtl="0" algn="l">
              <a:spcBef>
                <a:spcPts val="0"/>
              </a:spcBef>
              <a:spcAft>
                <a:spcPts val="0"/>
              </a:spcAft>
              <a:buSzPts val="1400"/>
              <a:buFont typeface="Calibri"/>
              <a:buNone/>
              <a:defRPr i="0" sz="1800" u="none" cap="none" strike="noStrike">
                <a:latin typeface="Calibri"/>
                <a:ea typeface="Calibri"/>
                <a:cs typeface="Calibri"/>
                <a:sym typeface="Calibri"/>
              </a:defRPr>
            </a:lvl3pPr>
            <a:lvl4pPr lvl="3" marR="0" rtl="0" algn="l">
              <a:spcBef>
                <a:spcPts val="0"/>
              </a:spcBef>
              <a:spcAft>
                <a:spcPts val="0"/>
              </a:spcAft>
              <a:buSzPts val="1400"/>
              <a:buFont typeface="Calibri"/>
              <a:buNone/>
              <a:defRPr i="0" sz="1800" u="none" cap="none" strike="noStrike">
                <a:latin typeface="Calibri"/>
                <a:ea typeface="Calibri"/>
                <a:cs typeface="Calibri"/>
                <a:sym typeface="Calibri"/>
              </a:defRPr>
            </a:lvl4pPr>
            <a:lvl5pPr lvl="4" marR="0" rtl="0" algn="l">
              <a:spcBef>
                <a:spcPts val="0"/>
              </a:spcBef>
              <a:spcAft>
                <a:spcPts val="0"/>
              </a:spcAft>
              <a:buSzPts val="1400"/>
              <a:buFont typeface="Calibri"/>
              <a:buNone/>
              <a:defRPr i="0" sz="1800" u="none" cap="none" strike="noStrike">
                <a:latin typeface="Calibri"/>
                <a:ea typeface="Calibri"/>
                <a:cs typeface="Calibri"/>
                <a:sym typeface="Calibri"/>
              </a:defRPr>
            </a:lvl5pPr>
            <a:lvl6pPr lvl="5" marR="0" rtl="0" algn="l">
              <a:spcBef>
                <a:spcPts val="0"/>
              </a:spcBef>
              <a:spcAft>
                <a:spcPts val="0"/>
              </a:spcAft>
              <a:buSzPts val="1400"/>
              <a:buFont typeface="Calibri"/>
              <a:buNone/>
              <a:defRPr i="0" sz="1800" u="none" cap="none" strike="noStrike">
                <a:latin typeface="Calibri"/>
                <a:ea typeface="Calibri"/>
                <a:cs typeface="Calibri"/>
                <a:sym typeface="Calibri"/>
              </a:defRPr>
            </a:lvl6pPr>
            <a:lvl7pPr lvl="6" marR="0" rtl="0" algn="l">
              <a:spcBef>
                <a:spcPts val="0"/>
              </a:spcBef>
              <a:spcAft>
                <a:spcPts val="0"/>
              </a:spcAft>
              <a:buSzPts val="1400"/>
              <a:buFont typeface="Calibri"/>
              <a:buNone/>
              <a:defRPr i="0" sz="1800" u="none" cap="none" strike="noStrike">
                <a:latin typeface="Calibri"/>
                <a:ea typeface="Calibri"/>
                <a:cs typeface="Calibri"/>
                <a:sym typeface="Calibri"/>
              </a:defRPr>
            </a:lvl7pPr>
            <a:lvl8pPr lvl="7" marR="0" rtl="0" algn="l">
              <a:spcBef>
                <a:spcPts val="0"/>
              </a:spcBef>
              <a:spcAft>
                <a:spcPts val="0"/>
              </a:spcAft>
              <a:buSzPts val="1400"/>
              <a:buFont typeface="Calibri"/>
              <a:buNone/>
              <a:defRPr i="0" sz="1800" u="none" cap="none" strike="noStrike">
                <a:latin typeface="Calibri"/>
                <a:ea typeface="Calibri"/>
                <a:cs typeface="Calibri"/>
                <a:sym typeface="Calibri"/>
              </a:defRPr>
            </a:lvl8pPr>
            <a:lvl9pPr lvl="8" marR="0" rtl="0" algn="l">
              <a:spcBef>
                <a:spcPts val="0"/>
              </a:spcBef>
              <a:spcAft>
                <a:spcPts val="0"/>
              </a:spcAft>
              <a:buSzPts val="1400"/>
              <a:buFont typeface="Calibri"/>
              <a:buNone/>
              <a:defRPr i="0" sz="1800" u="none" cap="none" strike="noStrike">
                <a:latin typeface="Calibri"/>
                <a:ea typeface="Calibri"/>
                <a:cs typeface="Calibri"/>
                <a:sym typeface="Calibri"/>
              </a:defRPr>
            </a:lvl9pPr>
          </a:lstStyle>
          <a:p/>
        </p:txBody>
      </p:sp>
      <p:sp>
        <p:nvSpPr>
          <p:cNvPr id="11" name="Google Shape;11;p1"/>
          <p:cNvSpPr txBox="1"/>
          <p:nvPr>
            <p:ph idx="1" type="body"/>
          </p:nvPr>
        </p:nvSpPr>
        <p:spPr>
          <a:xfrm>
            <a:off x="503640" y="1326240"/>
            <a:ext cx="9068760" cy="38552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Font typeface="Calibri"/>
              <a:buNone/>
              <a:defRPr i="0" sz="1800" u="none" cap="none" strike="noStrike">
                <a:latin typeface="Calibri"/>
                <a:ea typeface="Calibri"/>
                <a:cs typeface="Calibri"/>
                <a:sym typeface="Calibri"/>
              </a:defRPr>
            </a:lvl1pPr>
            <a:lvl2pPr indent="-228600" lvl="1" marL="914400" marR="0" rtl="0" algn="l">
              <a:spcBef>
                <a:spcPts val="0"/>
              </a:spcBef>
              <a:spcAft>
                <a:spcPts val="0"/>
              </a:spcAft>
              <a:buSzPts val="1400"/>
              <a:buFont typeface="Calibri"/>
              <a:buNone/>
              <a:defRPr i="0" sz="1800" u="none" cap="none" strike="noStrike">
                <a:latin typeface="Calibri"/>
                <a:ea typeface="Calibri"/>
                <a:cs typeface="Calibri"/>
                <a:sym typeface="Calibri"/>
              </a:defRPr>
            </a:lvl2pPr>
            <a:lvl3pPr indent="-228600" lvl="2" marL="1371600" marR="0" rtl="0" algn="l">
              <a:spcBef>
                <a:spcPts val="0"/>
              </a:spcBef>
              <a:spcAft>
                <a:spcPts val="0"/>
              </a:spcAft>
              <a:buSzPts val="1400"/>
              <a:buFont typeface="Calibri"/>
              <a:buNone/>
              <a:defRPr i="0" sz="1800" u="none" cap="none" strike="noStrike">
                <a:latin typeface="Calibri"/>
                <a:ea typeface="Calibri"/>
                <a:cs typeface="Calibri"/>
                <a:sym typeface="Calibri"/>
              </a:defRPr>
            </a:lvl3pPr>
            <a:lvl4pPr indent="-228600" lvl="3" marL="1828800" marR="0" rtl="0" algn="l">
              <a:spcBef>
                <a:spcPts val="0"/>
              </a:spcBef>
              <a:spcAft>
                <a:spcPts val="0"/>
              </a:spcAft>
              <a:buSzPts val="1400"/>
              <a:buFont typeface="Calibri"/>
              <a:buNone/>
              <a:defRPr i="0" sz="1800" u="none" cap="none" strike="noStrike">
                <a:latin typeface="Calibri"/>
                <a:ea typeface="Calibri"/>
                <a:cs typeface="Calibri"/>
                <a:sym typeface="Calibri"/>
              </a:defRPr>
            </a:lvl4pPr>
            <a:lvl5pPr indent="-228600" lvl="4" marL="2286000" marR="0" rtl="0" algn="l">
              <a:spcBef>
                <a:spcPts val="0"/>
              </a:spcBef>
              <a:spcAft>
                <a:spcPts val="0"/>
              </a:spcAft>
              <a:buSzPts val="1400"/>
              <a:buFont typeface="Calibri"/>
              <a:buNone/>
              <a:defRPr i="0" sz="1800" u="none" cap="none" strike="noStrike">
                <a:latin typeface="Calibri"/>
                <a:ea typeface="Calibri"/>
                <a:cs typeface="Calibri"/>
                <a:sym typeface="Calibri"/>
              </a:defRPr>
            </a:lvl5pPr>
            <a:lvl6pPr indent="-228600" lvl="5" marL="2743200" marR="0" rtl="0" algn="l">
              <a:spcBef>
                <a:spcPts val="0"/>
              </a:spcBef>
              <a:spcAft>
                <a:spcPts val="0"/>
              </a:spcAft>
              <a:buSzPts val="1400"/>
              <a:buFont typeface="Calibri"/>
              <a:buNone/>
              <a:defRPr i="0" sz="1800" u="none" cap="none" strike="noStrike">
                <a:latin typeface="Calibri"/>
                <a:ea typeface="Calibri"/>
                <a:cs typeface="Calibri"/>
                <a:sym typeface="Calibri"/>
              </a:defRPr>
            </a:lvl6pPr>
            <a:lvl7pPr indent="-228600" lvl="6" marL="3200400" marR="0" rtl="0" algn="l">
              <a:spcBef>
                <a:spcPts val="0"/>
              </a:spcBef>
              <a:spcAft>
                <a:spcPts val="0"/>
              </a:spcAft>
              <a:buSzPts val="1400"/>
              <a:buFont typeface="Calibri"/>
              <a:buNone/>
              <a:defRPr i="0" sz="1800" u="none" cap="none" strike="noStrike">
                <a:latin typeface="Calibri"/>
                <a:ea typeface="Calibri"/>
                <a:cs typeface="Calibri"/>
                <a:sym typeface="Calibri"/>
              </a:defRPr>
            </a:lvl7pPr>
            <a:lvl8pPr indent="-228600" lvl="7" marL="3657600" marR="0" rtl="0" algn="l">
              <a:spcBef>
                <a:spcPts val="0"/>
              </a:spcBef>
              <a:spcAft>
                <a:spcPts val="0"/>
              </a:spcAft>
              <a:buSzPts val="1400"/>
              <a:buFont typeface="Calibri"/>
              <a:buNone/>
              <a:defRPr i="0" sz="1800" u="none" cap="none" strike="noStrike">
                <a:latin typeface="Calibri"/>
                <a:ea typeface="Calibri"/>
                <a:cs typeface="Calibri"/>
                <a:sym typeface="Calibri"/>
              </a:defRPr>
            </a:lvl8pPr>
            <a:lvl9pPr indent="-228600" lvl="8" marL="4114800" marR="0" rtl="0" algn="l">
              <a:spcBef>
                <a:spcPts val="0"/>
              </a:spcBef>
              <a:spcAft>
                <a:spcPts val="0"/>
              </a:spcAft>
              <a:buSzPts val="1400"/>
              <a:buFont typeface="Calibri"/>
              <a:buNone/>
              <a:defRPr i="0" sz="1800" u="none" cap="none" strike="noStrike">
                <a:latin typeface="Calibri"/>
                <a:ea typeface="Calibri"/>
                <a:cs typeface="Calibri"/>
                <a:sym typeface="Calibri"/>
              </a:defRPr>
            </a:lvl9pPr>
          </a:lstStyle>
          <a:p/>
        </p:txBody>
      </p:sp>
      <p:sp>
        <p:nvSpPr>
          <p:cNvPr id="12" name="Google Shape;12;p1"/>
          <p:cNvSpPr txBox="1"/>
          <p:nvPr>
            <p:ph idx="12" type="sldNum"/>
          </p:nvPr>
        </p:nvSpPr>
        <p:spPr>
          <a:xfrm>
            <a:off x="9430289" y="5235086"/>
            <a:ext cx="604800" cy="434100"/>
          </a:xfrm>
          <a:prstGeom prst="rect">
            <a:avLst/>
          </a:prstGeom>
          <a:noFill/>
          <a:ln>
            <a:noFill/>
          </a:ln>
        </p:spPr>
        <p:txBody>
          <a:bodyPr anchorCtr="0" anchor="t" bIns="91425" lIns="91425" spcFirstLastPara="1" rIns="91425" wrap="square" tIns="91425">
            <a:noAutofit/>
          </a:bodyPr>
          <a:lstStyle>
            <a:lvl1pPr lvl="0" algn="r">
              <a:buNone/>
              <a:defRPr sz="1300"/>
            </a:lvl1pPr>
            <a:lvl2pPr lvl="1" algn="r">
              <a:buNone/>
              <a:defRPr sz="1300"/>
            </a:lvl2pPr>
            <a:lvl3pPr lvl="2" algn="r">
              <a:buNone/>
              <a:defRPr sz="1300"/>
            </a:lvl3pPr>
            <a:lvl4pPr lvl="3" algn="r">
              <a:buNone/>
              <a:defRPr sz="1300"/>
            </a:lvl4pPr>
            <a:lvl5pPr lvl="4" algn="r">
              <a:buNone/>
              <a:defRPr sz="1300"/>
            </a:lvl5pPr>
            <a:lvl6pPr lvl="5" algn="r">
              <a:buNone/>
              <a:defRPr sz="1300"/>
            </a:lvl6pPr>
            <a:lvl7pPr lvl="6" algn="r">
              <a:buNone/>
              <a:defRPr sz="1300"/>
            </a:lvl7pPr>
            <a:lvl8pPr lvl="7" algn="r">
              <a:buNone/>
              <a:defRPr sz="1300"/>
            </a:lvl8pPr>
            <a:lvl9pPr lvl="8" algn="r">
              <a:buNone/>
              <a:defRPr sz="1300"/>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lwifitutorial.github.i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3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3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33.png"/><Relationship Id="rId4" Type="http://schemas.openxmlformats.org/officeDocument/2006/relationships/image" Target="../media/image139.png"/><Relationship Id="rId5" Type="http://schemas.openxmlformats.org/officeDocument/2006/relationships/image" Target="../media/image13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3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36.png"/><Relationship Id="rId4" Type="http://schemas.openxmlformats.org/officeDocument/2006/relationships/image" Target="../media/image13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hyperlink" Target="https://ieeexplore.ieee.org/stamp/stamp.jsp?arnumber=9543682" TargetMode="External"/><Relationship Id="rId4" Type="http://schemas.openxmlformats.org/officeDocument/2006/relationships/hyperlink" Target="https://www.sciencedirect.com/science/article/abs/pii/S0140366419317980" TargetMode="External"/><Relationship Id="rId5" Type="http://schemas.openxmlformats.org/officeDocument/2006/relationships/image" Target="../media/image10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hyperlink" Target="https://github.com/m-wojnar/reinforced-lib"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4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41.png"/><Relationship Id="rId4" Type="http://schemas.openxmlformats.org/officeDocument/2006/relationships/image" Target="../media/image14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45.png"/><Relationship Id="rId4" Type="http://schemas.openxmlformats.org/officeDocument/2006/relationships/image" Target="../media/image1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47.png"/><Relationship Id="rId4" Type="http://schemas.openxmlformats.org/officeDocument/2006/relationships/image" Target="../media/image15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4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hyperlink" Target="https://ieeexplore.ieee.org/document/10121783" TargetMode="External"/><Relationship Id="rId4" Type="http://schemas.openxmlformats.org/officeDocument/2006/relationships/hyperlink" Target="https://books.google.com/books?hl=en&amp;lr=&amp;id=JN59EAAAQBAJ&amp;oi=fnd&amp;pg=PA434&amp;dq=over+the+air+computation+wi-fi+deniz+gunduz&amp;ots=-Ritn7MoME&amp;sig=TRBem-jILaoW0OUcqJtlcOg_z1U"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5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51.png"/><Relationship Id="rId4" Type="http://schemas.openxmlformats.org/officeDocument/2006/relationships/hyperlink" Target="https://ieeexplore.ieee.org/document/10121783"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51.png"/><Relationship Id="rId4" Type="http://schemas.openxmlformats.org/officeDocument/2006/relationships/hyperlink" Target="https://ieeexplore.ieee.org/document/10121783" TargetMode="External"/><Relationship Id="rId5" Type="http://schemas.openxmlformats.org/officeDocument/2006/relationships/image" Target="../media/image15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51.png"/><Relationship Id="rId4" Type="http://schemas.openxmlformats.org/officeDocument/2006/relationships/hyperlink" Target="https://ieeexplore.ieee.org/document/10121783" TargetMode="External"/><Relationship Id="rId5" Type="http://schemas.openxmlformats.org/officeDocument/2006/relationships/image" Target="../media/image1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hyperlink" Target="https://ieeexplore.ieee.org/document/10121783" TargetMode="External"/><Relationship Id="rId4" Type="http://schemas.openxmlformats.org/officeDocument/2006/relationships/hyperlink" Target="https://books.google.com/books?hl=en&amp;lr=&amp;id=JN59EAAAQBAJ&amp;oi=fnd&amp;pg=PA434&amp;dq=over+the+air+computation+wi-fi+deniz+gunduz&amp;ots=-Ritn7MoME&amp;sig=TRBem-jILaoW0OUcqJtlcOg_z1U"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48.png"/><Relationship Id="rId4" Type="http://schemas.openxmlformats.org/officeDocument/2006/relationships/image" Target="../media/image153.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54.png"/><Relationship Id="rId4" Type="http://schemas.openxmlformats.org/officeDocument/2006/relationships/image" Target="../media/image16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5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5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54.png"/><Relationship Id="rId4" Type="http://schemas.openxmlformats.org/officeDocument/2006/relationships/hyperlink" Target="https://arxiv.org/pdf/1910.03510"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5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16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16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163.png"/><Relationship Id="rId4" Type="http://schemas.openxmlformats.org/officeDocument/2006/relationships/image" Target="../media/image162.png"/><Relationship Id="rId5" Type="http://schemas.openxmlformats.org/officeDocument/2006/relationships/hyperlink" Target="https://github.com/fwilhelmi/machine_learning_aware_architecture_wlans" TargetMode="External"/><Relationship Id="rId6" Type="http://schemas.openxmlformats.org/officeDocument/2006/relationships/image" Target="../media/image16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61.png"/><Relationship Id="rId4" Type="http://schemas.openxmlformats.org/officeDocument/2006/relationships/hyperlink" Target="https://historicjournals.itu.int/viewer/3295/?return=1&amp;css-name=include" TargetMode="External"/><Relationship Id="rId5" Type="http://schemas.openxmlformats.org/officeDocument/2006/relationships/image" Target="../media/image171.png"/><Relationship Id="rId6" Type="http://schemas.openxmlformats.org/officeDocument/2006/relationships/hyperlink" Target="https://www.itu.int/rec/T-REC-Y.3181-202209-I/en" TargetMode="External"/><Relationship Id="rId7" Type="http://schemas.openxmlformats.org/officeDocument/2006/relationships/image" Target="../media/image16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hyperlink" Target="https://arxiv.org/pdf/2005.08281.pdf" TargetMode="External"/><Relationship Id="rId4" Type="http://schemas.openxmlformats.org/officeDocument/2006/relationships/image" Target="../media/image16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hyperlink" Target="https://github.com/wn-upf/Komondor" TargetMode="External"/><Relationship Id="rId4" Type="http://schemas.openxmlformats.org/officeDocument/2006/relationships/hyperlink" Target="https://scholar.google.com/scholar?cites=10825669881602452780&amp;as_sdt=2005&amp;sciodt=0,5&amp;hl=de" TargetMode="External"/><Relationship Id="rId5" Type="http://schemas.openxmlformats.org/officeDocument/2006/relationships/hyperlink" Target="https://scholar.google.com/scholar?cites=10825669881602452780&amp;as_sdt=2005&amp;sciodt=0,5&amp;hl=de" TargetMode="External"/><Relationship Id="rId6" Type="http://schemas.openxmlformats.org/officeDocument/2006/relationships/image" Target="../media/image166.png"/><Relationship Id="rId7" Type="http://schemas.openxmlformats.org/officeDocument/2006/relationships/image" Target="../media/image16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70.png"/><Relationship Id="rId4" Type="http://schemas.openxmlformats.org/officeDocument/2006/relationships/image" Target="../media/image16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72.png"/><Relationship Id="rId4" Type="http://schemas.openxmlformats.org/officeDocument/2006/relationships/image" Target="../media/image173.png"/><Relationship Id="rId5" Type="http://schemas.openxmlformats.org/officeDocument/2006/relationships/hyperlink" Target="https://arxiv.org/pdf/2005.08281.pdf"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174.png"/><Relationship Id="rId4" Type="http://schemas.openxmlformats.org/officeDocument/2006/relationships/image" Target="../media/image175.png"/><Relationship Id="rId5" Type="http://schemas.openxmlformats.org/officeDocument/2006/relationships/hyperlink" Target="https://arxiv.org/pdf/2005.08281.pdf"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179.png"/><Relationship Id="rId4" Type="http://schemas.openxmlformats.org/officeDocument/2006/relationships/hyperlink" Target="https://arxiv.org/pdf/2005.08281.pdf"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83.png"/><Relationship Id="rId4" Type="http://schemas.openxmlformats.org/officeDocument/2006/relationships/hyperlink" Target="https://arxiv.org/pdf/2005.08281.pdf"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176.png"/><Relationship Id="rId4" Type="http://schemas.openxmlformats.org/officeDocument/2006/relationships/image" Target="../media/image18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hyperlink" Target="https://doi.org/10.5281/zenodo.4106127" TargetMode="External"/><Relationship Id="rId4" Type="http://schemas.openxmlformats.org/officeDocument/2006/relationships/hyperlink" Target="https://doi.org/10.5281/zenodo.5656866" TargetMode="External"/><Relationship Id="rId5" Type="http://schemas.openxmlformats.org/officeDocument/2006/relationships/image" Target="../media/image17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1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hyperlink" Target="https://www.upf.edu/web/wnrg/2020-edition" TargetMode="External"/><Relationship Id="rId4" Type="http://schemas.openxmlformats.org/officeDocument/2006/relationships/image" Target="../media/image176.png"/><Relationship Id="rId5" Type="http://schemas.openxmlformats.org/officeDocument/2006/relationships/hyperlink" Target="https://www.itu.int/en/publications/gs/pages/publications.aspx?parent=S-JNL-VOL2.ISSUE4-2021-A06&amp;media=electronic"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178.png"/><Relationship Id="rId4" Type="http://schemas.openxmlformats.org/officeDocument/2006/relationships/image" Target="../media/image185.png"/><Relationship Id="rId5" Type="http://schemas.openxmlformats.org/officeDocument/2006/relationships/hyperlink" Target="https://www.itu.int/en/publications/gs/pages/publications.aspx?parent=S-JNL-VOL2.ISSUE4-2021-A06&amp;media=electronic"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hyperlink" Target="https://www.mdpi.com/1424-8220/21/13/4321" TargetMode="External"/><Relationship Id="rId4" Type="http://schemas.openxmlformats.org/officeDocument/2006/relationships/image" Target="../media/image18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180.png"/><Relationship Id="rId4" Type="http://schemas.openxmlformats.org/officeDocument/2006/relationships/hyperlink" Target="https://www.mdpi.com/1424-8220/21/13/4321"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182.png"/><Relationship Id="rId4" Type="http://schemas.openxmlformats.org/officeDocument/2006/relationships/hyperlink" Target="https://www.mdpi.com/1424-8220/21/13/4321"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84.png"/><Relationship Id="rId4" Type="http://schemas.openxmlformats.org/officeDocument/2006/relationships/hyperlink" Target="https://www.mdpi.com/1424-8220/21/13/4321"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hyperlink" Target="https://challenge.aiforgood.itu.int/match/matchitem/37" TargetMode="External"/><Relationship Id="rId4" Type="http://schemas.openxmlformats.org/officeDocument/2006/relationships/image" Target="../media/image189.png"/><Relationship Id="rId5" Type="http://schemas.openxmlformats.org/officeDocument/2006/relationships/image" Target="../media/image186.png"/><Relationship Id="rId6" Type="http://schemas.openxmlformats.org/officeDocument/2006/relationships/hyperlink" Target="https://www.itu.int/en/publications/gs/pages/publications.aspx?parent=S-JNL-VOL3.ISSUE2-2022-A11&amp;media=electronic"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87.png"/><Relationship Id="rId4" Type="http://schemas.openxmlformats.org/officeDocument/2006/relationships/image" Target="../media/image188.png"/><Relationship Id="rId5" Type="http://schemas.openxmlformats.org/officeDocument/2006/relationships/hyperlink" Target="https://www.itu.int/en/publications/gs/pages/publications.aspx?parent=S-JNL-VOL3.ISSUE2-2022-A11&amp;media=electronic"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192.png"/><Relationship Id="rId4" Type="http://schemas.openxmlformats.org/officeDocument/2006/relationships/hyperlink" Target="https://github.com/mlwifitutorial/mobicom2023/blob/main/Colab%20notebooks/Hands_on_Exercise.ipynb" TargetMode="External"/><Relationship Id="rId5" Type="http://schemas.openxmlformats.org/officeDocument/2006/relationships/image" Target="../media/image190.png"/></Relationships>
</file>

<file path=ppt/slides/_rels/slide149.xml.rels><?xml version="1.0" encoding="UTF-8" standalone="yes"?><Relationships xmlns="http://schemas.openxmlformats.org/package/2006/relationships"><Relationship Id="rId11" Type="http://schemas.openxmlformats.org/officeDocument/2006/relationships/hyperlink" Target="https://github.com/lfwa/carbontracker" TargetMode="External"/><Relationship Id="rId10" Type="http://schemas.openxmlformats.org/officeDocument/2006/relationships/hyperlink" Target="https://flower.dev/" TargetMode="External"/><Relationship Id="rId13" Type="http://schemas.openxmlformats.org/officeDocument/2006/relationships/hyperlink" Target="https://github.com/mlco2/codecarbon" TargetMode="External"/><Relationship Id="rId12" Type="http://schemas.openxmlformats.org/officeDocument/2006/relationships/hyperlink" Target="https://github.com/sb-ai-lab/Eco2AI" TargetMode="External"/><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hyperlink" Target="https://pytorch.org/" TargetMode="External"/><Relationship Id="rId4" Type="http://schemas.openxmlformats.org/officeDocument/2006/relationships/hyperlink" Target="https://www.tensorflow.org/" TargetMode="External"/><Relationship Id="rId9" Type="http://schemas.openxmlformats.org/officeDocument/2006/relationships/hyperlink" Target="https://openmined.github.io/PySyft/" TargetMode="External"/><Relationship Id="rId5" Type="http://schemas.openxmlformats.org/officeDocument/2006/relationships/hyperlink" Target="https://keras.io/" TargetMode="External"/><Relationship Id="rId6" Type="http://schemas.openxmlformats.org/officeDocument/2006/relationships/hyperlink" Target="https://github.com/openai/gym" TargetMode="External"/><Relationship Id="rId7" Type="http://schemas.openxmlformats.org/officeDocument/2006/relationships/hyperlink" Target="https://www.tensorflow.org/federated" TargetMode="External"/><Relationship Id="rId8" Type="http://schemas.openxmlformats.org/officeDocument/2006/relationships/hyperlink" Target="https://openmined.github.io/PySyf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193.png"/><Relationship Id="rId4" Type="http://schemas.openxmlformats.org/officeDocument/2006/relationships/image" Target="../media/image14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191.png"/><Relationship Id="rId4" Type="http://schemas.openxmlformats.org/officeDocument/2006/relationships/image" Target="../media/image19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hyperlink" Target="https://ncrl.seu.edu.cn/_upload/article/files/43/7d/b9d85e044122a5de02a326642e62/b91efe16-5d26-4c0a-9cf8-f2c12d425fef.pdf" TargetMode="External"/><Relationship Id="rId4" Type="http://schemas.openxmlformats.org/officeDocument/2006/relationships/hyperlink" Target="https://ieeexplore.ieee.org/ielaam/26/9355073/9229155-aam.pdf" TargetMode="External"/><Relationship Id="rId5" Type="http://schemas.openxmlformats.org/officeDocument/2006/relationships/hyperlink" Target="https://www.comsoc.org/publications/magazines/ieee-network/cfp/interplay-between-generative-ai-and-5g-advanced-toward-6g"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hyperlink" Target="https://arxiv.org/pdf/2307.07319.pdf" TargetMode="External"/><Relationship Id="rId4" Type="http://schemas.openxmlformats.org/officeDocument/2006/relationships/hyperlink" Target="https://arxiv.org/pdf/2308.06013.pdf" TargetMode="External"/><Relationship Id="rId5" Type="http://schemas.openxmlformats.org/officeDocument/2006/relationships/hyperlink" Target="https://arxiv.org/abs/2307.02757" TargetMode="Externa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195.png"/><Relationship Id="rId4" Type="http://schemas.openxmlformats.org/officeDocument/2006/relationships/image" Target="../media/image19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197.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hyperlink" Target="https://mlwifitutorial.github.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mailto:francisco.wilhelmi@nokia.com" TargetMode="External"/><Relationship Id="rId4" Type="http://schemas.openxmlformats.org/officeDocument/2006/relationships/image" Target="../media/image3.jp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mailto:szott@agh.edu.pl" TargetMode="External"/><Relationship Id="rId4" Type="http://schemas.openxmlformats.org/officeDocument/2006/relationships/hyperlink" Target="https://szymonszott.github.io/" TargetMode="External"/><Relationship Id="rId5" Type="http://schemas.openxmlformats.org/officeDocument/2006/relationships/image" Target="../media/image15.png"/><Relationship Id="rId6"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png"/><Relationship Id="rId4" Type="http://schemas.openxmlformats.org/officeDocument/2006/relationships/image" Target="../media/image16.png"/><Relationship Id="rId5" Type="http://schemas.openxmlformats.org/officeDocument/2006/relationships/image" Target="../media/image32.png"/><Relationship Id="rId6" Type="http://schemas.openxmlformats.org/officeDocument/2006/relationships/image" Target="../media/image21.png"/><Relationship Id="rId7"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0.png"/><Relationship Id="rId4" Type="http://schemas.openxmlformats.org/officeDocument/2006/relationships/image" Target="../media/image16.png"/><Relationship Id="rId5" Type="http://schemas.openxmlformats.org/officeDocument/2006/relationships/image" Target="../media/image21.png"/><Relationship Id="rId6"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2.png"/><Relationship Id="rId4" Type="http://schemas.openxmlformats.org/officeDocument/2006/relationships/image" Target="../media/image42.png"/><Relationship Id="rId5"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4.png"/><Relationship Id="rId4" Type="http://schemas.openxmlformats.org/officeDocument/2006/relationships/hyperlink" Target="https://github.com/mlwifitutorial/mobicom2023/blob/main/Colab%20notebooks/Wi_Fi_Linear_Regression_Example.ipynb" TargetMode="External"/><Relationship Id="rId5"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5.png"/><Relationship Id="rId4" Type="http://schemas.openxmlformats.org/officeDocument/2006/relationships/image" Target="../media/image22.png"/><Relationship Id="rId5" Type="http://schemas.openxmlformats.org/officeDocument/2006/relationships/image" Target="../media/image46.png"/><Relationship Id="rId6"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5.png"/><Relationship Id="rId4" Type="http://schemas.openxmlformats.org/officeDocument/2006/relationships/image" Target="../media/image22.png"/><Relationship Id="rId5"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7.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github.com/ml4wifi-devs/ftmrate" TargetMode="External"/><Relationship Id="rId4" Type="http://schemas.openxmlformats.org/officeDocument/2006/relationships/image" Target="../media/image52.png"/><Relationship Id="rId5"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2.png"/><Relationship Id="rId4" Type="http://schemas.openxmlformats.org/officeDocument/2006/relationships/hyperlink" Target="https://github.com/ml4wifi-devs/ftmrat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8.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upf.edu/web/wnrg/" TargetMode="External"/><Relationship Id="rId4" Type="http://schemas.openxmlformats.org/officeDocument/2006/relationships/hyperlink" Target="mailto:boris.bellalta@upf.edu" TargetMode="External"/><Relationship Id="rId5" Type="http://schemas.openxmlformats.org/officeDocument/2006/relationships/image" Target="../media/image7.jpg"/><Relationship Id="rId6"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6.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ieeexplore.ieee.org/document/9786784" TargetMode="External"/><Relationship Id="rId4" Type="http://schemas.openxmlformats.org/officeDocument/2006/relationships/hyperlink" Target="https://ieeexplore.ieee.org/document/9786784" TargetMode="External"/><Relationship Id="rId9" Type="http://schemas.openxmlformats.org/officeDocument/2006/relationships/image" Target="../media/image8.png"/><Relationship Id="rId5" Type="http://schemas.openxmlformats.org/officeDocument/2006/relationships/hyperlink" Target="https://ieeexplore.ieee.org/document/9786784" TargetMode="External"/><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7.png"/><Relationship Id="rId4" Type="http://schemas.openxmlformats.org/officeDocument/2006/relationships/image" Target="../media/image69.png"/><Relationship Id="rId5" Type="http://schemas.openxmlformats.org/officeDocument/2006/relationships/image" Target="../media/image68.png"/><Relationship Id="rId6" Type="http://schemas.openxmlformats.org/officeDocument/2006/relationships/image" Target="../media/image7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2.png"/><Relationship Id="rId4" Type="http://schemas.openxmlformats.org/officeDocument/2006/relationships/image" Target="../media/image21.png"/><Relationship Id="rId5" Type="http://schemas.openxmlformats.org/officeDocument/2006/relationships/image" Target="../media/image7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2.png"/><Relationship Id="rId4" Type="http://schemas.openxmlformats.org/officeDocument/2006/relationships/image" Target="../media/image21.png"/><Relationship Id="rId5" Type="http://schemas.openxmlformats.org/officeDocument/2006/relationships/image" Target="../media/image7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6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9.png"/><Relationship Id="rId4" Type="http://schemas.openxmlformats.org/officeDocument/2006/relationships/image" Target="../media/image82.png"/><Relationship Id="rId5" Type="http://schemas.openxmlformats.org/officeDocument/2006/relationships/image" Target="../media/image8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84.png"/><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88.png"/><Relationship Id="rId4" Type="http://schemas.openxmlformats.org/officeDocument/2006/relationships/image" Target="../media/image86.png"/><Relationship Id="rId5" Type="http://schemas.openxmlformats.org/officeDocument/2006/relationships/image" Target="../media/image76.png"/><Relationship Id="rId6" Type="http://schemas.openxmlformats.org/officeDocument/2006/relationships/image" Target="../media/image77.png"/><Relationship Id="rId7"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96.png"/><Relationship Id="rId4" Type="http://schemas.openxmlformats.org/officeDocument/2006/relationships/image" Target="../media/image87.png"/><Relationship Id="rId5" Type="http://schemas.openxmlformats.org/officeDocument/2006/relationships/image" Target="../media/image8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91.png"/><Relationship Id="rId4" Type="http://schemas.openxmlformats.org/officeDocument/2006/relationships/image" Target="../media/image90.png"/><Relationship Id="rId5" Type="http://schemas.openxmlformats.org/officeDocument/2006/relationships/image" Target="../media/image4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97.png"/><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94.png"/><Relationship Id="rId4" Type="http://schemas.openxmlformats.org/officeDocument/2006/relationships/image" Target="../media/image10.png"/><Relationship Id="rId5" Type="http://schemas.openxmlformats.org/officeDocument/2006/relationships/image" Target="../media/image93.png"/><Relationship Id="rId6" Type="http://schemas.openxmlformats.org/officeDocument/2006/relationships/image" Target="../media/image9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94.png"/><Relationship Id="rId4" Type="http://schemas.openxmlformats.org/officeDocument/2006/relationships/image" Target="../media/image10.png"/><Relationship Id="rId5" Type="http://schemas.openxmlformats.org/officeDocument/2006/relationships/image" Target="../media/image93.png"/><Relationship Id="rId6" Type="http://schemas.openxmlformats.org/officeDocument/2006/relationships/image" Target="../media/image95.png"/><Relationship Id="rId7" Type="http://schemas.openxmlformats.org/officeDocument/2006/relationships/image" Target="../media/image9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00.png"/><Relationship Id="rId4" Type="http://schemas.openxmlformats.org/officeDocument/2006/relationships/image" Target="../media/image69.png"/><Relationship Id="rId5" Type="http://schemas.openxmlformats.org/officeDocument/2006/relationships/image" Target="../media/image6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94.png"/><Relationship Id="rId4" Type="http://schemas.openxmlformats.org/officeDocument/2006/relationships/image" Target="../media/image10.png"/><Relationship Id="rId5" Type="http://schemas.openxmlformats.org/officeDocument/2006/relationships/image" Target="../media/image93.png"/><Relationship Id="rId6" Type="http://schemas.openxmlformats.org/officeDocument/2006/relationships/image" Target="../media/image9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94.png"/><Relationship Id="rId4" Type="http://schemas.openxmlformats.org/officeDocument/2006/relationships/image" Target="../media/image10.png"/><Relationship Id="rId5" Type="http://schemas.openxmlformats.org/officeDocument/2006/relationships/image" Target="../media/image93.png"/><Relationship Id="rId6" Type="http://schemas.openxmlformats.org/officeDocument/2006/relationships/image" Target="../media/image95.png"/><Relationship Id="rId7" Type="http://schemas.openxmlformats.org/officeDocument/2006/relationships/image" Target="../media/image10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0.png"/><Relationship Id="rId4" Type="http://schemas.openxmlformats.org/officeDocument/2006/relationships/image" Target="../media/image9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hyperlink" Target="https://ieeexplore.ieee.org/stamp/stamp.jsp?arnumber=9543682" TargetMode="External"/><Relationship Id="rId4" Type="http://schemas.openxmlformats.org/officeDocument/2006/relationships/hyperlink" Target="https://www.sciencedirect.com/science/article/abs/pii/S0140366419317980" TargetMode="External"/><Relationship Id="rId5" Type="http://schemas.openxmlformats.org/officeDocument/2006/relationships/image" Target="../media/image10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2.png"/><Relationship Id="rId4" Type="http://schemas.openxmlformats.org/officeDocument/2006/relationships/image" Target="../media/image21.png"/><Relationship Id="rId5" Type="http://schemas.openxmlformats.org/officeDocument/2006/relationships/image" Target="../media/image10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03.png"/><Relationship Id="rId4" Type="http://schemas.openxmlformats.org/officeDocument/2006/relationships/image" Target="../media/image106.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1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03.png"/><Relationship Id="rId4" Type="http://schemas.openxmlformats.org/officeDocument/2006/relationships/image" Target="../media/image104.jpg"/><Relationship Id="rId5" Type="http://schemas.openxmlformats.org/officeDocument/2006/relationships/image" Target="../media/image108.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03.png"/><Relationship Id="rId4" Type="http://schemas.openxmlformats.org/officeDocument/2006/relationships/image" Target="../media/image110.jpg"/><Relationship Id="rId5" Type="http://schemas.openxmlformats.org/officeDocument/2006/relationships/image" Target="../media/image109.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11.png"/><Relationship Id="rId4" Type="http://schemas.openxmlformats.org/officeDocument/2006/relationships/image" Target="../media/image113.jpg"/><Relationship Id="rId5" Type="http://schemas.openxmlformats.org/officeDocument/2006/relationships/image" Target="../media/image114.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17.jpg"/><Relationship Id="rId4" Type="http://schemas.openxmlformats.org/officeDocument/2006/relationships/image" Target="../media/image11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16.jpg"/><Relationship Id="rId4" Type="http://schemas.openxmlformats.org/officeDocument/2006/relationships/image" Target="../media/image119.jpg"/><Relationship Id="rId5" Type="http://schemas.openxmlformats.org/officeDocument/2006/relationships/image" Target="../media/image126.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94.png"/><Relationship Id="rId4" Type="http://schemas.openxmlformats.org/officeDocument/2006/relationships/image" Target="../media/image10.png"/><Relationship Id="rId5" Type="http://schemas.openxmlformats.org/officeDocument/2006/relationships/image" Target="../media/image93.png"/><Relationship Id="rId6" Type="http://schemas.openxmlformats.org/officeDocument/2006/relationships/image" Target="../media/image9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hyperlink" Target="https://ieeexplore.ieee.org/stamp/stamp.jsp?arnumber=9543682"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hyperlink" Target="https://github.com/wn-upf/Komondor" TargetMode="External"/><Relationship Id="rId4" Type="http://schemas.openxmlformats.org/officeDocument/2006/relationships/image" Target="../media/image12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21.png"/><Relationship Id="rId4" Type="http://schemas.openxmlformats.org/officeDocument/2006/relationships/image" Target="../media/image120.png"/><Relationship Id="rId5" Type="http://schemas.openxmlformats.org/officeDocument/2006/relationships/image" Target="../media/image11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hyperlink" Target="https://zenodo.org/record/4265898#.Y5nS3NLMJ8I" TargetMode="External"/><Relationship Id="rId4" Type="http://schemas.openxmlformats.org/officeDocument/2006/relationships/image" Target="../media/image12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2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2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2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3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image" Target="../media/image120.png"/><Relationship Id="rId6" Type="http://schemas.openxmlformats.org/officeDocument/2006/relationships/image" Target="../media/image118.png"/><Relationship Id="rId7" Type="http://schemas.openxmlformats.org/officeDocument/2006/relationships/image" Target="../media/image131.png"/><Relationship Id="rId8" Type="http://schemas.openxmlformats.org/officeDocument/2006/relationships/image" Target="../media/image13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hyperlink" Target="https://ieeexplore.ieee.org/stamp/stamp.jsp?arnumber=9543682" TargetMode="External"/><Relationship Id="rId4" Type="http://schemas.openxmlformats.org/officeDocument/2006/relationships/hyperlink" Target="https://www.sciencedirect.com/science/article/abs/pii/S0140366419317980" TargetMode="External"/><Relationship Id="rId5"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3D3C"/>
        </a:solidFill>
      </p:bgPr>
    </p:bg>
    <p:spTree>
      <p:nvGrpSpPr>
        <p:cNvPr id="78" name="Shape 78"/>
        <p:cNvGrpSpPr/>
        <p:nvPr/>
      </p:nvGrpSpPr>
      <p:grpSpPr>
        <a:xfrm>
          <a:off x="0" y="0"/>
          <a:ext cx="0" cy="0"/>
          <a:chOff x="0" y="0"/>
          <a:chExt cx="0" cy="0"/>
        </a:xfrm>
      </p:grpSpPr>
      <p:sp>
        <p:nvSpPr>
          <p:cNvPr id="79" name="Google Shape;79;p15"/>
          <p:cNvSpPr txBox="1"/>
          <p:nvPr/>
        </p:nvSpPr>
        <p:spPr>
          <a:xfrm>
            <a:off x="504000" y="984951"/>
            <a:ext cx="9068700" cy="1792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4100">
                <a:solidFill>
                  <a:srgbClr val="FFFFFF"/>
                </a:solidFill>
                <a:latin typeface="Calibri"/>
                <a:ea typeface="Calibri"/>
                <a:cs typeface="Calibri"/>
                <a:sym typeface="Calibri"/>
              </a:rPr>
              <a:t>Machine Learning and Wi-Fi: </a:t>
            </a:r>
            <a:endParaRPr sz="4100">
              <a:solidFill>
                <a:srgbClr val="FFFFFF"/>
              </a:solidFill>
              <a:latin typeface="Calibri"/>
              <a:ea typeface="Calibri"/>
              <a:cs typeface="Calibri"/>
              <a:sym typeface="Calibri"/>
            </a:endParaRPr>
          </a:p>
          <a:p>
            <a:pPr indent="0" lvl="0" marL="0" marR="0" rtl="0" algn="l">
              <a:lnSpc>
                <a:spcPct val="90000"/>
              </a:lnSpc>
              <a:spcBef>
                <a:spcPts val="0"/>
              </a:spcBef>
              <a:spcAft>
                <a:spcPts val="0"/>
              </a:spcAft>
              <a:buNone/>
            </a:pPr>
            <a:r>
              <a:rPr lang="en-US" sz="4100">
                <a:solidFill>
                  <a:srgbClr val="FFFFFF"/>
                </a:solidFill>
                <a:latin typeface="Calibri"/>
                <a:ea typeface="Calibri"/>
                <a:cs typeface="Calibri"/>
                <a:sym typeface="Calibri"/>
              </a:rPr>
              <a:t>Confluences, Ongoing Activities, and Ways Forward</a:t>
            </a:r>
            <a:endParaRPr sz="41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3000" u="sng">
                <a:solidFill>
                  <a:schemeClr val="accent1"/>
                </a:solidFill>
                <a:hlinkClick r:id="rId3">
                  <a:extLst>
                    <a:ext uri="{A12FA001-AC4F-418D-AE19-62706E023703}">
                      <ahyp:hlinkClr val="tx"/>
                    </a:ext>
                  </a:extLst>
                </a:hlinkClick>
              </a:rPr>
              <a:t>https://mlwifitutorial.github.io/</a:t>
            </a:r>
            <a:endParaRPr>
              <a:solidFill>
                <a:schemeClr val="dk1"/>
              </a:solidFill>
            </a:endParaRPr>
          </a:p>
          <a:p>
            <a:pPr indent="0" lvl="0" marL="0" marR="0" rtl="0" algn="l">
              <a:lnSpc>
                <a:spcPct val="90000"/>
              </a:lnSpc>
              <a:spcBef>
                <a:spcPts val="0"/>
              </a:spcBef>
              <a:spcAft>
                <a:spcPts val="0"/>
              </a:spcAft>
              <a:buNone/>
            </a:pPr>
            <a:r>
              <a:t/>
            </a:r>
            <a:endParaRPr sz="4100">
              <a:solidFill>
                <a:srgbClr val="FFFFFF"/>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Font typeface="Arial"/>
              <a:buNone/>
            </a:pPr>
            <a:r>
              <a:t/>
            </a:r>
            <a:endParaRPr sz="4100">
              <a:solidFill>
                <a:srgbClr val="FFFFFF"/>
              </a:solidFill>
              <a:latin typeface="Calibri"/>
              <a:ea typeface="Calibri"/>
              <a:cs typeface="Calibri"/>
              <a:sym typeface="Calibri"/>
            </a:endParaRPr>
          </a:p>
        </p:txBody>
      </p:sp>
      <p:sp>
        <p:nvSpPr>
          <p:cNvPr id="80" name="Google Shape;80;p15"/>
          <p:cNvSpPr txBox="1"/>
          <p:nvPr/>
        </p:nvSpPr>
        <p:spPr>
          <a:xfrm>
            <a:off x="504360" y="2713320"/>
            <a:ext cx="9068760" cy="94644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2000">
                <a:solidFill>
                  <a:schemeClr val="lt1"/>
                </a:solidFill>
                <a:latin typeface="Calibri"/>
                <a:ea typeface="Calibri"/>
                <a:cs typeface="Calibri"/>
                <a:sym typeface="Calibri"/>
              </a:rPr>
              <a:t>Francesc Wilhelmi, Szymon Szott, Katarzyna Kosek-Szott, </a:t>
            </a:r>
            <a:r>
              <a:rPr lang="en-US" sz="2000">
                <a:solidFill>
                  <a:schemeClr val="lt1"/>
                </a:solidFill>
                <a:latin typeface="Calibri"/>
                <a:ea typeface="Calibri"/>
                <a:cs typeface="Calibri"/>
                <a:sym typeface="Calibri"/>
              </a:rPr>
              <a:t>Boris Bellalta</a:t>
            </a:r>
            <a:endParaRPr sz="2000">
              <a:solidFill>
                <a:schemeClr val="lt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2000">
              <a:solidFill>
                <a:schemeClr val="lt1"/>
              </a:solidFill>
              <a:latin typeface="Calibri"/>
              <a:ea typeface="Calibri"/>
              <a:cs typeface="Calibri"/>
              <a:sym typeface="Calibri"/>
            </a:endParaRPr>
          </a:p>
        </p:txBody>
      </p:sp>
      <p:sp>
        <p:nvSpPr>
          <p:cNvPr id="81" name="Google Shape;81;p15"/>
          <p:cNvSpPr txBox="1"/>
          <p:nvPr/>
        </p:nvSpPr>
        <p:spPr>
          <a:xfrm>
            <a:off x="504720" y="4081320"/>
            <a:ext cx="9068760" cy="94644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2000">
                <a:solidFill>
                  <a:srgbClr val="FFFFFF"/>
                </a:solidFill>
                <a:latin typeface="Calibri"/>
                <a:ea typeface="Calibri"/>
                <a:cs typeface="Calibri"/>
                <a:sym typeface="Calibri"/>
              </a:rPr>
              <a:t>October 6th, 2023</a:t>
            </a:r>
            <a:endParaRPr sz="2000">
              <a:solidFill>
                <a:srgbClr val="FFFFFF"/>
              </a:solidFill>
              <a:latin typeface="Calibri"/>
              <a:ea typeface="Calibri"/>
              <a:cs typeface="Calibri"/>
              <a:sym typeface="Calibri"/>
            </a:endParaRPr>
          </a:p>
          <a:p>
            <a:pPr indent="0" lvl="0" marL="0" marR="0" rtl="0" algn="l">
              <a:lnSpc>
                <a:spcPct val="90000"/>
              </a:lnSpc>
              <a:spcBef>
                <a:spcPts val="0"/>
              </a:spcBef>
              <a:spcAft>
                <a:spcPts val="0"/>
              </a:spcAft>
              <a:buNone/>
            </a:pPr>
            <a:r>
              <a:rPr lang="en-US" sz="2000">
                <a:solidFill>
                  <a:srgbClr val="FFFFFF"/>
                </a:solidFill>
                <a:latin typeface="Calibri"/>
                <a:ea typeface="Calibri"/>
                <a:cs typeface="Calibri"/>
                <a:sym typeface="Calibri"/>
              </a:rPr>
              <a:t>ACM Mobicom </a:t>
            </a:r>
            <a:endParaRPr sz="2000">
              <a:solidFill>
                <a:srgbClr val="FFFFFF"/>
              </a:solidFill>
              <a:latin typeface="Calibri"/>
              <a:ea typeface="Calibri"/>
              <a:cs typeface="Calibri"/>
              <a:sym typeface="Calibri"/>
            </a:endParaRPr>
          </a:p>
        </p:txBody>
      </p:sp>
      <p:sp>
        <p:nvSpPr>
          <p:cNvPr id="82" name="Google Shape;82;p1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83" name="Google Shape;83;p15"/>
          <p:cNvSpPr txBox="1"/>
          <p:nvPr/>
        </p:nvSpPr>
        <p:spPr>
          <a:xfrm>
            <a:off x="459050" y="2150725"/>
            <a:ext cx="675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How does Wi-Fi work?</a:t>
            </a:r>
            <a:endParaRPr/>
          </a:p>
        </p:txBody>
      </p:sp>
      <p:sp>
        <p:nvSpPr>
          <p:cNvPr id="164" name="Google Shape;164;p24"/>
          <p:cNvSpPr txBox="1"/>
          <p:nvPr>
            <p:ph idx="1" type="body"/>
          </p:nvPr>
        </p:nvSpPr>
        <p:spPr>
          <a:xfrm>
            <a:off x="503649" y="1326250"/>
            <a:ext cx="4752300" cy="38553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US"/>
              <a:t>DCF: CSMA + Backoff (CA) + ARQ</a:t>
            </a:r>
            <a:endParaRPr/>
          </a:p>
          <a:p>
            <a:pPr indent="-317500" lvl="0" marL="457200" rtl="0" algn="l">
              <a:spcBef>
                <a:spcPts val="0"/>
              </a:spcBef>
              <a:spcAft>
                <a:spcPts val="0"/>
              </a:spcAft>
              <a:buSzPts val="1400"/>
              <a:buChar char="●"/>
            </a:pPr>
            <a:r>
              <a:rPr lang="en-US"/>
              <a:t>EDCA: DCF + Multiple Access Categories for Traffic Differentiation </a:t>
            </a:r>
            <a:endParaRPr/>
          </a:p>
        </p:txBody>
      </p:sp>
      <p:sp>
        <p:nvSpPr>
          <p:cNvPr id="165" name="Google Shape;165;p2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166" name="Google Shape;166;p24"/>
          <p:cNvPicPr preferRelativeResize="0"/>
          <p:nvPr/>
        </p:nvPicPr>
        <p:blipFill>
          <a:blip r:embed="rId3">
            <a:alphaModFix/>
          </a:blip>
          <a:stretch>
            <a:fillRect/>
          </a:stretch>
        </p:blipFill>
        <p:spPr>
          <a:xfrm>
            <a:off x="216675" y="2265475"/>
            <a:ext cx="9672975" cy="2589025"/>
          </a:xfrm>
          <a:prstGeom prst="rect">
            <a:avLst/>
          </a:prstGeom>
          <a:noFill/>
          <a:ln>
            <a:noFill/>
          </a:ln>
        </p:spPr>
      </p:pic>
      <p:sp>
        <p:nvSpPr>
          <p:cNvPr id="167" name="Google Shape;167;p24"/>
          <p:cNvSpPr txBox="1"/>
          <p:nvPr/>
        </p:nvSpPr>
        <p:spPr>
          <a:xfrm>
            <a:off x="5722675" y="955025"/>
            <a:ext cx="3321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highlight>
                  <a:srgbClr val="FFFF00"/>
                </a:highlight>
                <a:latin typeface="Calibri"/>
                <a:ea typeface="Calibri"/>
                <a:cs typeface="Calibri"/>
                <a:sym typeface="Calibri"/>
              </a:rPr>
              <a:t>EDCA adds more tx queues</a:t>
            </a:r>
            <a:endParaRPr sz="1800">
              <a:highlight>
                <a:srgbClr val="FFFF00"/>
              </a:highlight>
              <a:latin typeface="Calibri"/>
              <a:ea typeface="Calibri"/>
              <a:cs typeface="Calibri"/>
              <a:sym typeface="Calibri"/>
            </a:endParaRPr>
          </a:p>
        </p:txBody>
      </p:sp>
      <p:sp>
        <p:nvSpPr>
          <p:cNvPr id="168" name="Google Shape;168;p24"/>
          <p:cNvSpPr txBox="1"/>
          <p:nvPr/>
        </p:nvSpPr>
        <p:spPr>
          <a:xfrm>
            <a:off x="5722675" y="513825"/>
            <a:ext cx="3321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highlight>
                  <a:srgbClr val="FFFF00"/>
                </a:highlight>
                <a:latin typeface="Calibri"/>
                <a:ea typeface="Calibri"/>
                <a:cs typeface="Calibri"/>
                <a:sym typeface="Calibri"/>
              </a:rPr>
              <a:t>DCF + ARQ</a:t>
            </a:r>
            <a:endParaRPr sz="1800">
              <a:highlight>
                <a:srgbClr val="FFFF00"/>
              </a:highlight>
              <a:latin typeface="Calibri"/>
              <a:ea typeface="Calibri"/>
              <a:cs typeface="Calibri"/>
              <a:sym typeface="Calibri"/>
            </a:endParaRPr>
          </a:p>
        </p:txBody>
      </p:sp>
      <p:sp>
        <p:nvSpPr>
          <p:cNvPr id="169" name="Google Shape;169;p24"/>
          <p:cNvSpPr txBox="1"/>
          <p:nvPr/>
        </p:nvSpPr>
        <p:spPr>
          <a:xfrm>
            <a:off x="5722675" y="1416725"/>
            <a:ext cx="3321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highlight>
                  <a:srgbClr val="FFFF00"/>
                </a:highlight>
                <a:latin typeface="Calibri"/>
                <a:ea typeface="Calibri"/>
                <a:cs typeface="Calibri"/>
                <a:sym typeface="Calibri"/>
              </a:rPr>
              <a:t>RTS/CTS mechanism reduces collision time</a:t>
            </a:r>
            <a:endParaRPr sz="1800">
              <a:highlight>
                <a:srgbClr val="FFFF00"/>
              </a:highlight>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11" name="Shape 1511"/>
        <p:cNvGrpSpPr/>
        <p:nvPr/>
      </p:nvGrpSpPr>
      <p:grpSpPr>
        <a:xfrm>
          <a:off x="0" y="0"/>
          <a:ext cx="0" cy="0"/>
          <a:chOff x="0" y="0"/>
          <a:chExt cx="0" cy="0"/>
        </a:xfrm>
      </p:grpSpPr>
      <p:sp>
        <p:nvSpPr>
          <p:cNvPr id="1512" name="Google Shape;1512;p114"/>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ML-enhanced Decentralized AP selection</a:t>
            </a:r>
            <a:endParaRPr/>
          </a:p>
        </p:txBody>
      </p:sp>
      <p:sp>
        <p:nvSpPr>
          <p:cNvPr id="1513" name="Google Shape;1513;p114"/>
          <p:cNvSpPr txBox="1"/>
          <p:nvPr>
            <p:ph idx="1" type="body"/>
          </p:nvPr>
        </p:nvSpPr>
        <p:spPr>
          <a:xfrm>
            <a:off x="503645" y="1326250"/>
            <a:ext cx="4907100" cy="38553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US"/>
              <a:t>Default AP selection is implemented considering only RSSI values</a:t>
            </a:r>
            <a:endParaRPr/>
          </a:p>
          <a:p>
            <a:pPr indent="-304800" lvl="1" marL="914400" rtl="0" algn="l">
              <a:spcBef>
                <a:spcPts val="1000"/>
              </a:spcBef>
              <a:spcAft>
                <a:spcPts val="0"/>
              </a:spcAft>
              <a:buSzPts val="1200"/>
              <a:buChar char="○"/>
            </a:pPr>
            <a:r>
              <a:rPr lang="en-US" sz="1600"/>
              <a:t>A station associates to the ‘closest’ AP</a:t>
            </a:r>
            <a:endParaRPr sz="1600"/>
          </a:p>
          <a:p>
            <a:pPr indent="-317500" lvl="0" marL="457200" rtl="0" algn="l">
              <a:spcBef>
                <a:spcPts val="1000"/>
              </a:spcBef>
              <a:spcAft>
                <a:spcPts val="0"/>
              </a:spcAft>
              <a:buSzPts val="1400"/>
              <a:buChar char="●"/>
            </a:pPr>
            <a:r>
              <a:rPr lang="en-US"/>
              <a:t>This may cause that some APs are overloaded, while others are almost empty</a:t>
            </a:r>
            <a:endParaRPr/>
          </a:p>
          <a:p>
            <a:pPr indent="0" lvl="0" marL="0" rtl="0" algn="l">
              <a:spcBef>
                <a:spcPts val="1000"/>
              </a:spcBef>
              <a:spcAft>
                <a:spcPts val="0"/>
              </a:spcAft>
              <a:buNone/>
            </a:pPr>
            <a:r>
              <a:t/>
            </a:r>
            <a:endParaRPr/>
          </a:p>
          <a:p>
            <a:pPr indent="-317500" lvl="0" marL="457200" rtl="0" algn="l">
              <a:spcBef>
                <a:spcPts val="1000"/>
              </a:spcBef>
              <a:spcAft>
                <a:spcPts val="0"/>
              </a:spcAft>
              <a:buSzPts val="1400"/>
              <a:buChar char="●"/>
            </a:pPr>
            <a:r>
              <a:rPr b="1" lang="en-US" u="sng"/>
              <a:t>ML solution</a:t>
            </a:r>
            <a:r>
              <a:rPr lang="en-US"/>
              <a:t>: STAs use an ML agent to find an AP that is good enough to satisfy their traffic requirements.</a:t>
            </a:r>
            <a:endParaRPr/>
          </a:p>
          <a:p>
            <a:pPr indent="-317500" lvl="0" marL="457200" rtl="0" algn="l">
              <a:spcBef>
                <a:spcPts val="0"/>
              </a:spcBef>
              <a:spcAft>
                <a:spcPts val="0"/>
              </a:spcAft>
              <a:buSzPts val="1400"/>
              <a:buChar char="●"/>
            </a:pPr>
            <a:r>
              <a:rPr lang="en-US"/>
              <a:t>The ML agent implements a MAB:</a:t>
            </a:r>
            <a:endParaRPr/>
          </a:p>
          <a:p>
            <a:pPr indent="-317500" lvl="1" marL="914400" rtl="0" algn="l">
              <a:spcBef>
                <a:spcPts val="0"/>
              </a:spcBef>
              <a:spcAft>
                <a:spcPts val="0"/>
              </a:spcAft>
              <a:buSzPts val="1400"/>
              <a:buChar char="○"/>
            </a:pPr>
            <a:r>
              <a:rPr lang="en-US" u="sng"/>
              <a:t>Actions</a:t>
            </a:r>
            <a:r>
              <a:rPr lang="en-US"/>
              <a:t>: APs in sight</a:t>
            </a:r>
            <a:endParaRPr/>
          </a:p>
          <a:p>
            <a:pPr indent="-317500" lvl="1" marL="914400" rtl="0" algn="l">
              <a:spcBef>
                <a:spcPts val="0"/>
              </a:spcBef>
              <a:spcAft>
                <a:spcPts val="0"/>
              </a:spcAft>
              <a:buSzPts val="1400"/>
              <a:buChar char="○"/>
            </a:pPr>
            <a:r>
              <a:rPr lang="en-US" u="sng"/>
              <a:t>Reward</a:t>
            </a:r>
            <a:r>
              <a:rPr lang="en-US"/>
              <a:t>: ratio Throughput/Load</a:t>
            </a:r>
            <a:endParaRPr/>
          </a:p>
        </p:txBody>
      </p:sp>
      <p:sp>
        <p:nvSpPr>
          <p:cNvPr id="1514" name="Google Shape;1514;p11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515" name="Google Shape;1515;p114"/>
          <p:cNvPicPr preferRelativeResize="0"/>
          <p:nvPr/>
        </p:nvPicPr>
        <p:blipFill>
          <a:blip r:embed="rId3">
            <a:alphaModFix/>
          </a:blip>
          <a:stretch>
            <a:fillRect/>
          </a:stretch>
        </p:blipFill>
        <p:spPr>
          <a:xfrm>
            <a:off x="5563145" y="1324620"/>
            <a:ext cx="4000500" cy="33051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20" name="Shape 1520"/>
        <p:cNvGrpSpPr/>
        <p:nvPr/>
      </p:nvGrpSpPr>
      <p:grpSpPr>
        <a:xfrm>
          <a:off x="0" y="0"/>
          <a:ext cx="0" cy="0"/>
          <a:chOff x="0" y="0"/>
          <a:chExt cx="0" cy="0"/>
        </a:xfrm>
      </p:grpSpPr>
      <p:sp>
        <p:nvSpPr>
          <p:cNvPr id="1521" name="Google Shape;1521;p115"/>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ML-enhanced </a:t>
            </a:r>
            <a:r>
              <a:rPr lang="en-US"/>
              <a:t>Decentralized AP selection</a:t>
            </a:r>
            <a:endParaRPr/>
          </a:p>
        </p:txBody>
      </p:sp>
      <p:sp>
        <p:nvSpPr>
          <p:cNvPr id="1522" name="Google Shape;1522;p115"/>
          <p:cNvSpPr txBox="1"/>
          <p:nvPr>
            <p:ph idx="1" type="body"/>
          </p:nvPr>
        </p:nvSpPr>
        <p:spPr>
          <a:xfrm>
            <a:off x="503650" y="1326250"/>
            <a:ext cx="3901800" cy="38553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US"/>
              <a:t>Default ε-greedy MAB is enhanced with ‘</a:t>
            </a:r>
            <a:r>
              <a:rPr b="1" lang="en-US"/>
              <a:t>stickiness</a:t>
            </a:r>
            <a:r>
              <a:rPr lang="en-US"/>
              <a:t>’.</a:t>
            </a:r>
            <a:endParaRPr/>
          </a:p>
          <a:p>
            <a:pPr indent="-317500" lvl="0" marL="457200" rtl="0" algn="l">
              <a:spcBef>
                <a:spcPts val="1000"/>
              </a:spcBef>
              <a:spcAft>
                <a:spcPts val="0"/>
              </a:spcAft>
              <a:buSzPts val="1400"/>
              <a:buChar char="●"/>
            </a:pPr>
            <a:r>
              <a:rPr b="1" lang="en-US">
                <a:solidFill>
                  <a:schemeClr val="dk1"/>
                </a:solidFill>
              </a:rPr>
              <a:t>Stickiness</a:t>
            </a:r>
            <a:r>
              <a:rPr lang="en-US">
                <a:solidFill>
                  <a:schemeClr val="dk1"/>
                </a:solidFill>
              </a:rPr>
              <a:t> aims to improve stability by reducing the number of </a:t>
            </a:r>
            <a:r>
              <a:rPr lang="en-US">
                <a:solidFill>
                  <a:schemeClr val="dk1"/>
                </a:solidFill>
              </a:rPr>
              <a:t>STAs</a:t>
            </a:r>
            <a:r>
              <a:rPr lang="en-US">
                <a:solidFill>
                  <a:schemeClr val="dk1"/>
                </a:solidFill>
              </a:rPr>
              <a:t> switching APs simultaneously, or in a short time interval</a:t>
            </a:r>
            <a:endParaRPr>
              <a:solidFill>
                <a:schemeClr val="dk1"/>
              </a:solidFill>
            </a:endParaRPr>
          </a:p>
          <a:p>
            <a:pPr indent="-317500" lvl="0" marL="457200" rtl="0" algn="l">
              <a:spcBef>
                <a:spcPts val="1000"/>
              </a:spcBef>
              <a:spcAft>
                <a:spcPts val="1000"/>
              </a:spcAft>
              <a:buSzPts val="1400"/>
              <a:buChar char="●"/>
            </a:pPr>
            <a:r>
              <a:rPr b="1" lang="en-US">
                <a:solidFill>
                  <a:schemeClr val="dk1"/>
                </a:solidFill>
              </a:rPr>
              <a:t>Idea</a:t>
            </a:r>
            <a:r>
              <a:rPr lang="en-US">
                <a:solidFill>
                  <a:schemeClr val="dk1"/>
                </a:solidFill>
              </a:rPr>
              <a:t>: STAs stick to the last AP that satisfied their requirements for several association rounds before switching</a:t>
            </a:r>
            <a:endParaRPr>
              <a:solidFill>
                <a:schemeClr val="dk1"/>
              </a:solidFill>
            </a:endParaRPr>
          </a:p>
        </p:txBody>
      </p:sp>
      <p:sp>
        <p:nvSpPr>
          <p:cNvPr id="1523" name="Google Shape;1523;p11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524" name="Google Shape;1524;p115"/>
          <p:cNvPicPr preferRelativeResize="0"/>
          <p:nvPr/>
        </p:nvPicPr>
        <p:blipFill>
          <a:blip r:embed="rId3">
            <a:alphaModFix/>
          </a:blip>
          <a:stretch>
            <a:fillRect/>
          </a:stretch>
        </p:blipFill>
        <p:spPr>
          <a:xfrm>
            <a:off x="4737750" y="951623"/>
            <a:ext cx="4533625" cy="4039056"/>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29" name="Shape 1529"/>
        <p:cNvGrpSpPr/>
        <p:nvPr/>
      </p:nvGrpSpPr>
      <p:grpSpPr>
        <a:xfrm>
          <a:off x="0" y="0"/>
          <a:ext cx="0" cy="0"/>
          <a:chOff x="0" y="0"/>
          <a:chExt cx="0" cy="0"/>
        </a:xfrm>
      </p:grpSpPr>
      <p:sp>
        <p:nvSpPr>
          <p:cNvPr id="1530" name="Google Shape;1530;p116"/>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ML-enhanced Dec. AP sel.</a:t>
            </a:r>
            <a:endParaRPr/>
          </a:p>
        </p:txBody>
      </p:sp>
      <p:sp>
        <p:nvSpPr>
          <p:cNvPr id="1531" name="Google Shape;1531;p116"/>
          <p:cNvSpPr txBox="1"/>
          <p:nvPr>
            <p:ph idx="1" type="body"/>
          </p:nvPr>
        </p:nvSpPr>
        <p:spPr>
          <a:xfrm>
            <a:off x="503650" y="4332650"/>
            <a:ext cx="4385400" cy="946500"/>
          </a:xfrm>
          <a:prstGeom prst="rect">
            <a:avLst/>
          </a:prstGeom>
        </p:spPr>
        <p:txBody>
          <a:bodyPr anchorCtr="0" anchor="t" bIns="0" lIns="0" spcFirstLastPara="1" rIns="0" wrap="square" tIns="0">
            <a:normAutofit lnSpcReduction="10000"/>
          </a:bodyPr>
          <a:lstStyle/>
          <a:p>
            <a:pPr indent="-330200" lvl="0" marL="457200" rtl="0" algn="l">
              <a:spcBef>
                <a:spcPts val="0"/>
              </a:spcBef>
              <a:spcAft>
                <a:spcPts val="0"/>
              </a:spcAft>
              <a:buSzPts val="1600"/>
              <a:buChar char="●"/>
            </a:pPr>
            <a:r>
              <a:rPr lang="en-US" sz="1600"/>
              <a:t>Non overlapping channel allocation</a:t>
            </a:r>
            <a:endParaRPr sz="1600"/>
          </a:p>
          <a:p>
            <a:pPr indent="-330200" lvl="0" marL="457200" rtl="0" algn="l">
              <a:spcBef>
                <a:spcPts val="1000"/>
              </a:spcBef>
              <a:spcAft>
                <a:spcPts val="0"/>
              </a:spcAft>
              <a:buSzPts val="1600"/>
              <a:buChar char="●"/>
            </a:pPr>
            <a:r>
              <a:rPr lang="en-US" sz="1600"/>
              <a:t>16 APs, 64 STAs</a:t>
            </a:r>
            <a:endParaRPr sz="1600"/>
          </a:p>
          <a:p>
            <a:pPr indent="-330200" lvl="0" marL="457200" rtl="0" algn="l">
              <a:spcBef>
                <a:spcPts val="1000"/>
              </a:spcBef>
              <a:spcAft>
                <a:spcPts val="1000"/>
              </a:spcAft>
              <a:buSzPts val="1600"/>
              <a:buChar char="●"/>
            </a:pPr>
            <a:r>
              <a:rPr lang="en-US" sz="1600"/>
              <a:t>Load STA: 4 Mbps</a:t>
            </a:r>
            <a:endParaRPr sz="1600"/>
          </a:p>
        </p:txBody>
      </p:sp>
      <p:sp>
        <p:nvSpPr>
          <p:cNvPr id="1532" name="Google Shape;1532;p11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533" name="Google Shape;1533;p116"/>
          <p:cNvPicPr preferRelativeResize="0"/>
          <p:nvPr/>
        </p:nvPicPr>
        <p:blipFill>
          <a:blip r:embed="rId3">
            <a:alphaModFix/>
          </a:blip>
          <a:stretch>
            <a:fillRect/>
          </a:stretch>
        </p:blipFill>
        <p:spPr>
          <a:xfrm>
            <a:off x="5636350" y="2951174"/>
            <a:ext cx="3477900" cy="2680901"/>
          </a:xfrm>
          <a:prstGeom prst="rect">
            <a:avLst/>
          </a:prstGeom>
          <a:noFill/>
          <a:ln>
            <a:noFill/>
          </a:ln>
        </p:spPr>
      </p:pic>
      <p:pic>
        <p:nvPicPr>
          <p:cNvPr id="1534" name="Google Shape;1534;p116"/>
          <p:cNvPicPr preferRelativeResize="0"/>
          <p:nvPr/>
        </p:nvPicPr>
        <p:blipFill>
          <a:blip r:embed="rId4">
            <a:alphaModFix/>
          </a:blip>
          <a:stretch>
            <a:fillRect/>
          </a:stretch>
        </p:blipFill>
        <p:spPr>
          <a:xfrm>
            <a:off x="5636351" y="136650"/>
            <a:ext cx="3477900" cy="2721850"/>
          </a:xfrm>
          <a:prstGeom prst="rect">
            <a:avLst/>
          </a:prstGeom>
          <a:noFill/>
          <a:ln>
            <a:noFill/>
          </a:ln>
        </p:spPr>
      </p:pic>
      <p:sp>
        <p:nvSpPr>
          <p:cNvPr id="1535" name="Google Shape;1535;p116"/>
          <p:cNvSpPr/>
          <p:nvPr/>
        </p:nvSpPr>
        <p:spPr>
          <a:xfrm>
            <a:off x="8584500" y="2949800"/>
            <a:ext cx="650100" cy="2155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6" name="Google Shape;1536;p116"/>
          <p:cNvCxnSpPr>
            <a:stCxn id="1534" idx="3"/>
            <a:endCxn id="1535" idx="3"/>
          </p:cNvCxnSpPr>
          <p:nvPr/>
        </p:nvCxnSpPr>
        <p:spPr>
          <a:xfrm>
            <a:off x="9114251" y="1497575"/>
            <a:ext cx="120300" cy="2529900"/>
          </a:xfrm>
          <a:prstGeom prst="curvedConnector3">
            <a:avLst>
              <a:gd fmla="val 297983" name="adj1"/>
            </a:avLst>
          </a:prstGeom>
          <a:noFill/>
          <a:ln cap="flat" cmpd="sng" w="9525">
            <a:solidFill>
              <a:schemeClr val="dk2"/>
            </a:solidFill>
            <a:prstDash val="solid"/>
            <a:round/>
            <a:headEnd len="med" w="med" type="none"/>
            <a:tailEnd len="med" w="med" type="triangle"/>
          </a:ln>
        </p:spPr>
      </p:cxnSp>
      <p:pic>
        <p:nvPicPr>
          <p:cNvPr id="1537" name="Google Shape;1537;p116"/>
          <p:cNvPicPr preferRelativeResize="0"/>
          <p:nvPr/>
        </p:nvPicPr>
        <p:blipFill>
          <a:blip r:embed="rId5">
            <a:alphaModFix/>
          </a:blip>
          <a:stretch>
            <a:fillRect/>
          </a:stretch>
        </p:blipFill>
        <p:spPr>
          <a:xfrm>
            <a:off x="696095" y="955420"/>
            <a:ext cx="4000500" cy="33051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42" name="Shape 1542"/>
        <p:cNvGrpSpPr/>
        <p:nvPr/>
      </p:nvGrpSpPr>
      <p:grpSpPr>
        <a:xfrm>
          <a:off x="0" y="0"/>
          <a:ext cx="0" cy="0"/>
          <a:chOff x="0" y="0"/>
          <a:chExt cx="0" cy="0"/>
        </a:xfrm>
      </p:grpSpPr>
      <p:sp>
        <p:nvSpPr>
          <p:cNvPr id="1543" name="Google Shape;1543;p117"/>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ML-enhanced Dec. AP sel.</a:t>
            </a:r>
            <a:endParaRPr/>
          </a:p>
        </p:txBody>
      </p:sp>
      <p:sp>
        <p:nvSpPr>
          <p:cNvPr id="1544" name="Google Shape;1544;p11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545" name="Google Shape;1545;p117"/>
          <p:cNvSpPr txBox="1"/>
          <p:nvPr/>
        </p:nvSpPr>
        <p:spPr>
          <a:xfrm>
            <a:off x="5422250" y="398950"/>
            <a:ext cx="4116600" cy="4974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US" sz="1600">
                <a:latin typeface="Calibri"/>
                <a:ea typeface="Calibri"/>
                <a:cs typeface="Calibri"/>
                <a:sym typeface="Calibri"/>
              </a:rPr>
              <a:t>Pros:</a:t>
            </a:r>
            <a:endParaRPr sz="1600">
              <a:latin typeface="Calibri"/>
              <a:ea typeface="Calibri"/>
              <a:cs typeface="Calibri"/>
              <a:sym typeface="Calibri"/>
            </a:endParaRPr>
          </a:p>
          <a:p>
            <a:pPr indent="-330200" lvl="0" marL="457200" rtl="0" algn="l">
              <a:lnSpc>
                <a:spcPct val="80000"/>
              </a:lnSpc>
              <a:spcBef>
                <a:spcPts val="1000"/>
              </a:spcBef>
              <a:spcAft>
                <a:spcPts val="0"/>
              </a:spcAft>
              <a:buSzPts val="1600"/>
              <a:buFont typeface="Calibri"/>
              <a:buChar char="●"/>
            </a:pPr>
            <a:r>
              <a:rPr lang="en-US" sz="1600">
                <a:latin typeface="Calibri"/>
                <a:ea typeface="Calibri"/>
                <a:cs typeface="Calibri"/>
                <a:sym typeface="Calibri"/>
              </a:rPr>
              <a:t>Easy to implement without any major update on 802.11 devices</a:t>
            </a:r>
            <a:endParaRPr sz="1600">
              <a:latin typeface="Calibri"/>
              <a:ea typeface="Calibri"/>
              <a:cs typeface="Calibri"/>
              <a:sym typeface="Calibri"/>
            </a:endParaRPr>
          </a:p>
          <a:p>
            <a:pPr indent="-330200" lvl="0" marL="457200" rtl="0" algn="l">
              <a:lnSpc>
                <a:spcPct val="80000"/>
              </a:lnSpc>
              <a:spcBef>
                <a:spcPts val="1000"/>
              </a:spcBef>
              <a:spcAft>
                <a:spcPts val="0"/>
              </a:spcAft>
              <a:buSzPts val="1600"/>
              <a:buFont typeface="Calibri"/>
              <a:buChar char="●"/>
            </a:pPr>
            <a:r>
              <a:rPr lang="en-US" sz="1600">
                <a:latin typeface="Calibri"/>
                <a:ea typeface="Calibri"/>
                <a:cs typeface="Calibri"/>
                <a:sym typeface="Calibri"/>
              </a:rPr>
              <a:t>All network devices benefit even if they are not ML-enhanced</a:t>
            </a:r>
            <a:endParaRPr sz="1600">
              <a:latin typeface="Calibri"/>
              <a:ea typeface="Calibri"/>
              <a:cs typeface="Calibri"/>
              <a:sym typeface="Calibri"/>
            </a:endParaRPr>
          </a:p>
          <a:p>
            <a:pPr indent="-330200" lvl="0" marL="457200" rtl="0" algn="l">
              <a:lnSpc>
                <a:spcPct val="80000"/>
              </a:lnSpc>
              <a:spcBef>
                <a:spcPts val="1000"/>
              </a:spcBef>
              <a:spcAft>
                <a:spcPts val="0"/>
              </a:spcAft>
              <a:buSzPts val="1600"/>
              <a:buFont typeface="Calibri"/>
              <a:buChar char="●"/>
            </a:pPr>
            <a:r>
              <a:rPr lang="en-US" sz="1600">
                <a:latin typeface="Calibri"/>
                <a:ea typeface="Calibri"/>
                <a:cs typeface="Calibri"/>
                <a:sym typeface="Calibri"/>
              </a:rPr>
              <a:t>Fully decentralized solution</a:t>
            </a:r>
            <a:endParaRPr sz="1600">
              <a:latin typeface="Calibri"/>
              <a:ea typeface="Calibri"/>
              <a:cs typeface="Calibri"/>
              <a:sym typeface="Calibri"/>
            </a:endParaRPr>
          </a:p>
          <a:p>
            <a:pPr indent="-330200" lvl="0" marL="457200" rtl="0" algn="l">
              <a:lnSpc>
                <a:spcPct val="80000"/>
              </a:lnSpc>
              <a:spcBef>
                <a:spcPts val="1000"/>
              </a:spcBef>
              <a:spcAft>
                <a:spcPts val="0"/>
              </a:spcAft>
              <a:buSzPts val="1600"/>
              <a:buFont typeface="Calibri"/>
              <a:buChar char="●"/>
            </a:pPr>
            <a:r>
              <a:rPr lang="en-US" sz="1600">
                <a:latin typeface="Calibri"/>
                <a:ea typeface="Calibri"/>
                <a:cs typeface="Calibri"/>
                <a:sym typeface="Calibri"/>
              </a:rPr>
              <a:t>Reactive, adapts to any environment</a:t>
            </a:r>
            <a:endParaRPr sz="1600">
              <a:latin typeface="Calibri"/>
              <a:ea typeface="Calibri"/>
              <a:cs typeface="Calibri"/>
              <a:sym typeface="Calibri"/>
            </a:endParaRPr>
          </a:p>
          <a:p>
            <a:pPr indent="0" lvl="0" marL="0" rtl="0" algn="l">
              <a:lnSpc>
                <a:spcPct val="80000"/>
              </a:lnSpc>
              <a:spcBef>
                <a:spcPts val="1000"/>
              </a:spcBef>
              <a:spcAft>
                <a:spcPts val="0"/>
              </a:spcAft>
              <a:buNone/>
            </a:pPr>
            <a:r>
              <a:t/>
            </a:r>
            <a:endParaRPr sz="1600">
              <a:solidFill>
                <a:srgbClr val="158466"/>
              </a:solidFill>
              <a:latin typeface="Calibri"/>
              <a:ea typeface="Calibri"/>
              <a:cs typeface="Calibri"/>
              <a:sym typeface="Calibri"/>
            </a:endParaRPr>
          </a:p>
          <a:p>
            <a:pPr indent="0" lvl="0" marL="0" rtl="0" algn="l">
              <a:lnSpc>
                <a:spcPct val="80000"/>
              </a:lnSpc>
              <a:spcBef>
                <a:spcPts val="1000"/>
              </a:spcBef>
              <a:spcAft>
                <a:spcPts val="0"/>
              </a:spcAft>
              <a:buNone/>
            </a:pPr>
            <a:r>
              <a:rPr lang="en-US" sz="1600">
                <a:solidFill>
                  <a:schemeClr val="dk1"/>
                </a:solidFill>
                <a:latin typeface="Calibri"/>
                <a:ea typeface="Calibri"/>
                <a:cs typeface="Calibri"/>
                <a:sym typeface="Calibri"/>
              </a:rPr>
              <a:t>Cons:</a:t>
            </a:r>
            <a:endParaRPr sz="1600">
              <a:solidFill>
                <a:schemeClr val="dk1"/>
              </a:solidFill>
              <a:latin typeface="Calibri"/>
              <a:ea typeface="Calibri"/>
              <a:cs typeface="Calibri"/>
              <a:sym typeface="Calibri"/>
            </a:endParaRPr>
          </a:p>
          <a:p>
            <a:pPr indent="-330200" lvl="0" marL="457200" rtl="0" algn="l">
              <a:lnSpc>
                <a:spcPct val="80000"/>
              </a:lnSpc>
              <a:spcBef>
                <a:spcPts val="100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Learning by interacting with the environment is required, implying periods of ‘low performance’ due to bad choices</a:t>
            </a:r>
            <a:endParaRPr sz="1600">
              <a:solidFill>
                <a:schemeClr val="dk1"/>
              </a:solidFill>
              <a:latin typeface="Calibri"/>
              <a:ea typeface="Calibri"/>
              <a:cs typeface="Calibri"/>
              <a:sym typeface="Calibri"/>
            </a:endParaRPr>
          </a:p>
          <a:p>
            <a:pPr indent="-330200" lvl="0" marL="457200" rtl="0" algn="l">
              <a:lnSpc>
                <a:spcPct val="80000"/>
              </a:lnSpc>
              <a:spcBef>
                <a:spcPts val="100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AP switching overheads</a:t>
            </a:r>
            <a:endParaRPr sz="1600">
              <a:solidFill>
                <a:schemeClr val="dk1"/>
              </a:solidFill>
              <a:latin typeface="Calibri"/>
              <a:ea typeface="Calibri"/>
              <a:cs typeface="Calibri"/>
              <a:sym typeface="Calibri"/>
            </a:endParaRPr>
          </a:p>
          <a:p>
            <a:pPr indent="0" lvl="0" marL="457200" rtl="0" algn="l">
              <a:lnSpc>
                <a:spcPct val="80000"/>
              </a:lnSpc>
              <a:spcBef>
                <a:spcPts val="1000"/>
              </a:spcBef>
              <a:spcAft>
                <a:spcPts val="0"/>
              </a:spcAft>
              <a:buNone/>
            </a:pPr>
            <a:r>
              <a:t/>
            </a:r>
            <a:endParaRPr sz="1600">
              <a:solidFill>
                <a:schemeClr val="dk1"/>
              </a:solidFill>
              <a:latin typeface="Calibri"/>
              <a:ea typeface="Calibri"/>
              <a:cs typeface="Calibri"/>
              <a:sym typeface="Calibri"/>
            </a:endParaRPr>
          </a:p>
          <a:p>
            <a:pPr indent="0" lvl="0" marL="0" rtl="0" algn="l">
              <a:lnSpc>
                <a:spcPct val="80000"/>
              </a:lnSpc>
              <a:spcBef>
                <a:spcPts val="1000"/>
              </a:spcBef>
              <a:spcAft>
                <a:spcPts val="0"/>
              </a:spcAft>
              <a:buNone/>
            </a:pPr>
            <a:r>
              <a:rPr lang="en-US" sz="1600">
                <a:solidFill>
                  <a:schemeClr val="dk1"/>
                </a:solidFill>
                <a:latin typeface="Calibri"/>
                <a:ea typeface="Calibri"/>
                <a:cs typeface="Calibri"/>
                <a:sym typeface="Calibri"/>
              </a:rPr>
              <a:t>Practical aspects:</a:t>
            </a:r>
            <a:endParaRPr sz="1600">
              <a:solidFill>
                <a:schemeClr val="dk1"/>
              </a:solidFill>
              <a:latin typeface="Calibri"/>
              <a:ea typeface="Calibri"/>
              <a:cs typeface="Calibri"/>
              <a:sym typeface="Calibri"/>
            </a:endParaRPr>
          </a:p>
          <a:p>
            <a:pPr indent="-330200" lvl="0" marL="457200" rtl="0" algn="l">
              <a:lnSpc>
                <a:spcPct val="80000"/>
              </a:lnSpc>
              <a:spcBef>
                <a:spcPts val="100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Temporal window to assess throughput performance</a:t>
            </a:r>
            <a:endParaRPr sz="1600">
              <a:solidFill>
                <a:schemeClr val="dk1"/>
              </a:solidFill>
              <a:latin typeface="Calibri"/>
              <a:ea typeface="Calibri"/>
              <a:cs typeface="Calibri"/>
              <a:sym typeface="Calibri"/>
            </a:endParaRPr>
          </a:p>
          <a:p>
            <a:pPr indent="0" lvl="0" marL="0" rtl="0" algn="l">
              <a:lnSpc>
                <a:spcPct val="80000"/>
              </a:lnSpc>
              <a:spcBef>
                <a:spcPts val="1000"/>
              </a:spcBef>
              <a:spcAft>
                <a:spcPts val="1000"/>
              </a:spcAft>
              <a:buNone/>
            </a:pPr>
            <a:r>
              <a:t/>
            </a:r>
            <a:endParaRPr sz="1600">
              <a:solidFill>
                <a:schemeClr val="dk1"/>
              </a:solidFill>
              <a:latin typeface="Calibri"/>
              <a:ea typeface="Calibri"/>
              <a:cs typeface="Calibri"/>
              <a:sym typeface="Calibri"/>
            </a:endParaRPr>
          </a:p>
        </p:txBody>
      </p:sp>
      <p:pic>
        <p:nvPicPr>
          <p:cNvPr id="1546" name="Google Shape;1546;p117"/>
          <p:cNvPicPr preferRelativeResize="0"/>
          <p:nvPr/>
        </p:nvPicPr>
        <p:blipFill>
          <a:blip r:embed="rId3">
            <a:alphaModFix/>
          </a:blip>
          <a:stretch>
            <a:fillRect/>
          </a:stretch>
        </p:blipFill>
        <p:spPr>
          <a:xfrm>
            <a:off x="304800" y="1096020"/>
            <a:ext cx="4826529" cy="419193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51" name="Shape 1551"/>
        <p:cNvGrpSpPr/>
        <p:nvPr/>
      </p:nvGrpSpPr>
      <p:grpSpPr>
        <a:xfrm>
          <a:off x="0" y="0"/>
          <a:ext cx="0" cy="0"/>
          <a:chOff x="0" y="0"/>
          <a:chExt cx="0" cy="0"/>
        </a:xfrm>
      </p:grpSpPr>
      <p:sp>
        <p:nvSpPr>
          <p:cNvPr id="1552" name="Google Shape;1552;p118"/>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ML-enhanced Dec. AP sel. vs Load-aware AP sel.</a:t>
            </a:r>
            <a:endParaRPr/>
          </a:p>
        </p:txBody>
      </p:sp>
      <p:sp>
        <p:nvSpPr>
          <p:cNvPr id="1553" name="Google Shape;1553;p11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554" name="Google Shape;1554;p118"/>
          <p:cNvPicPr preferRelativeResize="0"/>
          <p:nvPr/>
        </p:nvPicPr>
        <p:blipFill>
          <a:blip r:embed="rId3">
            <a:alphaModFix/>
          </a:blip>
          <a:stretch>
            <a:fillRect/>
          </a:stretch>
        </p:blipFill>
        <p:spPr>
          <a:xfrm>
            <a:off x="503650" y="1360200"/>
            <a:ext cx="4733925" cy="3510551"/>
          </a:xfrm>
          <a:prstGeom prst="rect">
            <a:avLst/>
          </a:prstGeom>
          <a:noFill/>
          <a:ln>
            <a:noFill/>
          </a:ln>
        </p:spPr>
      </p:pic>
      <p:pic>
        <p:nvPicPr>
          <p:cNvPr id="1555" name="Google Shape;1555;p118"/>
          <p:cNvPicPr preferRelativeResize="0"/>
          <p:nvPr/>
        </p:nvPicPr>
        <p:blipFill>
          <a:blip r:embed="rId4">
            <a:alphaModFix/>
          </a:blip>
          <a:stretch>
            <a:fillRect/>
          </a:stretch>
        </p:blipFill>
        <p:spPr>
          <a:xfrm>
            <a:off x="5391150" y="1688932"/>
            <a:ext cx="4229100" cy="3181818"/>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19"/>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MAB Examples</a:t>
            </a:r>
            <a:endParaRPr sz="3200" strike="noStrike">
              <a:latin typeface="Calibri"/>
              <a:ea typeface="Calibri"/>
              <a:cs typeface="Calibri"/>
              <a:sym typeface="Calibri"/>
            </a:endParaRPr>
          </a:p>
        </p:txBody>
      </p:sp>
      <p:sp>
        <p:nvSpPr>
          <p:cNvPr id="1561" name="Google Shape;1561;p119"/>
          <p:cNvSpPr txBox="1"/>
          <p:nvPr/>
        </p:nvSpPr>
        <p:spPr>
          <a:xfrm>
            <a:off x="503649" y="1326250"/>
            <a:ext cx="5098800" cy="3855300"/>
          </a:xfrm>
          <a:prstGeom prst="rect">
            <a:avLst/>
          </a:prstGeom>
          <a:noFill/>
          <a:ln>
            <a:noFill/>
          </a:ln>
        </p:spPr>
        <p:txBody>
          <a:bodyPr anchorCtr="0" anchor="t" bIns="0" lIns="0" spcFirstLastPara="1" rIns="0" wrap="square" tIns="0">
            <a:noAutofit/>
          </a:bodyPr>
          <a:lstStyle/>
          <a:p>
            <a:pPr indent="-323850" lvl="0" marL="457200" marR="0" rtl="0" algn="l">
              <a:spcBef>
                <a:spcPts val="0"/>
              </a:spcBef>
              <a:spcAft>
                <a:spcPts val="0"/>
              </a:spcAft>
              <a:buSzPts val="1500"/>
              <a:buFont typeface="Calibri"/>
              <a:buChar char="●"/>
            </a:pPr>
            <a:r>
              <a:rPr lang="en-US" sz="1500">
                <a:latin typeface="Calibri"/>
                <a:ea typeface="Calibri"/>
                <a:cs typeface="Calibri"/>
                <a:sym typeface="Calibri"/>
              </a:rPr>
              <a:t>Channel selection</a:t>
            </a:r>
            <a:endParaRPr sz="1500">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We introduce 3 basic MAB algorithms</a:t>
            </a:r>
            <a:endParaRPr sz="1200">
              <a:latin typeface="Calibri"/>
              <a:ea typeface="Calibri"/>
              <a:cs typeface="Calibri"/>
              <a:sym typeface="Calibri"/>
            </a:endParaRPr>
          </a:p>
          <a:p>
            <a:pPr indent="-304800" lvl="1" marL="914400" rtl="0" algn="l">
              <a:spcBef>
                <a:spcPts val="100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We introduce 3 basic MAB algorithms</a:t>
            </a:r>
            <a:endParaRPr sz="1200">
              <a:solidFill>
                <a:schemeClr val="dk1"/>
              </a:solidFill>
              <a:latin typeface="Calibri"/>
              <a:ea typeface="Calibri"/>
              <a:cs typeface="Calibri"/>
              <a:sym typeface="Calibri"/>
            </a:endParaRPr>
          </a:p>
          <a:p>
            <a:pPr indent="-304800" lvl="1" marL="914400" rtl="0" algn="l">
              <a:spcBef>
                <a:spcPts val="100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S. Barrachina-Muñoz, et al.. "</a:t>
            </a:r>
            <a:r>
              <a:rPr lang="en-US" sz="1200" u="sng">
                <a:solidFill>
                  <a:schemeClr val="hlink"/>
                </a:solidFill>
                <a:latin typeface="Calibri"/>
                <a:ea typeface="Calibri"/>
                <a:cs typeface="Calibri"/>
                <a:sym typeface="Calibri"/>
                <a:hlinkClick r:id="rId3"/>
              </a:rPr>
              <a:t>Multi-armed bandits for spectrum allocation in multi-agent channel bonding WLANs</a:t>
            </a:r>
            <a:r>
              <a:rPr lang="en-US" sz="1200">
                <a:solidFill>
                  <a:schemeClr val="dk1"/>
                </a:solidFill>
                <a:latin typeface="Calibri"/>
                <a:ea typeface="Calibri"/>
                <a:cs typeface="Calibri"/>
                <a:sym typeface="Calibri"/>
              </a:rPr>
              <a:t>." IEEE Access 9 (2021): 133472-133490</a:t>
            </a:r>
            <a:endParaRPr sz="1200">
              <a:latin typeface="Calibri"/>
              <a:ea typeface="Calibri"/>
              <a:cs typeface="Calibri"/>
              <a:sym typeface="Calibri"/>
            </a:endParaRPr>
          </a:p>
          <a:p>
            <a:pPr indent="-323850" lvl="0" marL="457200" marR="0" rtl="0" algn="l">
              <a:spcBef>
                <a:spcPts val="1000"/>
              </a:spcBef>
              <a:spcAft>
                <a:spcPts val="0"/>
              </a:spcAft>
              <a:buSzPts val="1500"/>
              <a:buFont typeface="Calibri"/>
              <a:buChar char="●"/>
            </a:pPr>
            <a:r>
              <a:rPr lang="en-US" sz="1500">
                <a:latin typeface="Calibri"/>
                <a:ea typeface="Calibri"/>
                <a:cs typeface="Calibri"/>
                <a:sym typeface="Calibri"/>
              </a:rPr>
              <a:t>AP selection in multi-AP networks</a:t>
            </a:r>
            <a:endParaRPr sz="1500">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A good lesson from multi-agent environments</a:t>
            </a:r>
            <a:endParaRPr sz="1200">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M. Carrascosa, et al. "</a:t>
            </a:r>
            <a:r>
              <a:rPr lang="en-US" sz="1200" u="sng">
                <a:solidFill>
                  <a:schemeClr val="hlink"/>
                </a:solidFill>
                <a:latin typeface="Calibri"/>
                <a:ea typeface="Calibri"/>
                <a:cs typeface="Calibri"/>
                <a:sym typeface="Calibri"/>
                <a:hlinkClick r:id="rId4"/>
              </a:rPr>
              <a:t>Multi-armed bandits for decentralized AP selection in enterprise WLANs</a:t>
            </a:r>
            <a:r>
              <a:rPr lang="en-US" sz="1200">
                <a:latin typeface="Calibri"/>
                <a:ea typeface="Calibri"/>
                <a:cs typeface="Calibri"/>
                <a:sym typeface="Calibri"/>
              </a:rPr>
              <a:t>." Computer Communications 159 (2020): 108-123.</a:t>
            </a:r>
            <a:endParaRPr sz="1200">
              <a:latin typeface="Calibri"/>
              <a:ea typeface="Calibri"/>
              <a:cs typeface="Calibri"/>
              <a:sym typeface="Calibri"/>
            </a:endParaRPr>
          </a:p>
          <a:p>
            <a:pPr indent="0" lvl="0" marL="914400" rtl="0" algn="l">
              <a:spcBef>
                <a:spcPts val="1000"/>
              </a:spcBef>
              <a:spcAft>
                <a:spcPts val="0"/>
              </a:spcAft>
              <a:buNone/>
            </a:pPr>
            <a:r>
              <a:t/>
            </a:r>
            <a:endParaRPr sz="1200">
              <a:solidFill>
                <a:schemeClr val="dk1"/>
              </a:solidFill>
              <a:latin typeface="Calibri"/>
              <a:ea typeface="Calibri"/>
              <a:cs typeface="Calibri"/>
              <a:sym typeface="Calibri"/>
            </a:endParaRPr>
          </a:p>
          <a:p>
            <a:pPr indent="-323850" lvl="0" marL="457200" rtl="0" algn="l">
              <a:spcBef>
                <a:spcPts val="1000"/>
              </a:spcBef>
              <a:spcAft>
                <a:spcPts val="0"/>
              </a:spcAft>
              <a:buClr>
                <a:schemeClr val="dk1"/>
              </a:buClr>
              <a:buSzPts val="1500"/>
              <a:buFont typeface="Calibri"/>
              <a:buChar char="●"/>
            </a:pPr>
            <a:r>
              <a:rPr lang="en-US" sz="1500">
                <a:solidFill>
                  <a:schemeClr val="dk1"/>
                </a:solidFill>
                <a:highlight>
                  <a:srgbClr val="FFFFD7"/>
                </a:highlight>
                <a:latin typeface="Calibri"/>
                <a:ea typeface="Calibri"/>
                <a:cs typeface="Calibri"/>
                <a:sym typeface="Calibri"/>
              </a:rPr>
              <a:t>Reinforced-lib – universal RL library</a:t>
            </a:r>
            <a:endParaRPr sz="1500">
              <a:solidFill>
                <a:schemeClr val="dk1"/>
              </a:solidFill>
              <a:highlight>
                <a:srgbClr val="FFFFD7"/>
              </a:highlight>
              <a:latin typeface="Calibri"/>
              <a:ea typeface="Calibri"/>
              <a:cs typeface="Calibri"/>
              <a:sym typeface="Calibri"/>
            </a:endParaRPr>
          </a:p>
          <a:p>
            <a:pPr indent="-323850" lvl="1" marL="914400" rtl="0" algn="l">
              <a:spcBef>
                <a:spcPts val="1000"/>
              </a:spcBef>
              <a:spcAft>
                <a:spcPts val="1000"/>
              </a:spcAft>
              <a:buClr>
                <a:schemeClr val="dk1"/>
              </a:buClr>
              <a:buSzPts val="1500"/>
              <a:buFont typeface="Calibri"/>
              <a:buChar char="−"/>
            </a:pPr>
            <a:r>
              <a:rPr lang="en-US" sz="1200">
                <a:solidFill>
                  <a:schemeClr val="dk1"/>
                </a:solidFill>
                <a:latin typeface="Calibri"/>
                <a:ea typeface="Calibri"/>
                <a:cs typeface="Calibri"/>
                <a:sym typeface="Calibri"/>
              </a:rPr>
              <a:t>Analysis of MABs for rate selection: ε-greedy, UCB, TS, EXP3, Softmax</a:t>
            </a:r>
            <a:endParaRPr sz="1200">
              <a:latin typeface="Calibri"/>
              <a:ea typeface="Calibri"/>
              <a:cs typeface="Calibri"/>
              <a:sym typeface="Calibri"/>
            </a:endParaRPr>
          </a:p>
        </p:txBody>
      </p:sp>
      <p:sp>
        <p:nvSpPr>
          <p:cNvPr id="1562" name="Google Shape;1562;p11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563" name="Google Shape;1563;p119"/>
          <p:cNvSpPr txBox="1"/>
          <p:nvPr/>
        </p:nvSpPr>
        <p:spPr>
          <a:xfrm>
            <a:off x="5133925" y="604500"/>
            <a:ext cx="4692600" cy="8520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US" u="sng">
                <a:solidFill>
                  <a:schemeClr val="dk1"/>
                </a:solidFill>
                <a:latin typeface="Century Schoolbook"/>
                <a:ea typeface="Century Schoolbook"/>
                <a:cs typeface="Century Schoolbook"/>
                <a:sym typeface="Century Schoolbook"/>
              </a:rPr>
              <a:t>Is the research community using MABs</a:t>
            </a:r>
            <a:r>
              <a:rPr lang="en-US">
                <a:solidFill>
                  <a:schemeClr val="dk1"/>
                </a:solidFill>
                <a:latin typeface="Century Schoolbook"/>
                <a:ea typeface="Century Schoolbook"/>
                <a:cs typeface="Century Schoolbook"/>
                <a:sym typeface="Century Schoolbook"/>
              </a:rPr>
              <a:t>?</a:t>
            </a:r>
            <a:endParaRPr>
              <a:solidFill>
                <a:schemeClr val="dk1"/>
              </a:solidFill>
              <a:latin typeface="Century Schoolbook"/>
              <a:ea typeface="Century Schoolbook"/>
              <a:cs typeface="Century Schoolbook"/>
              <a:sym typeface="Century Schoolbook"/>
            </a:endParaRPr>
          </a:p>
          <a:p>
            <a:pPr indent="-293370" lvl="0" marL="457200" rtl="0" algn="l">
              <a:spcBef>
                <a:spcPts val="0"/>
              </a:spcBef>
              <a:spcAft>
                <a:spcPts val="0"/>
              </a:spcAft>
              <a:buClr>
                <a:schemeClr val="dk1"/>
              </a:buClr>
              <a:buSzPct val="100000"/>
              <a:buFont typeface="Century Schoolbook"/>
              <a:buChar char="●"/>
            </a:pPr>
            <a:r>
              <a:rPr lang="en-US" sz="1200">
                <a:solidFill>
                  <a:schemeClr val="dk1"/>
                </a:solidFill>
                <a:latin typeface="Century Schoolbook"/>
                <a:ea typeface="Century Schoolbook"/>
                <a:cs typeface="Century Schoolbook"/>
                <a:sym typeface="Century Schoolbook"/>
              </a:rPr>
              <a:t>Check our survey! Many papers using MABs.</a:t>
            </a:r>
            <a:endParaRPr sz="1200">
              <a:solidFill>
                <a:schemeClr val="dk1"/>
              </a:solidFill>
              <a:latin typeface="Century Schoolbook"/>
              <a:ea typeface="Century Schoolbook"/>
              <a:cs typeface="Century Schoolbook"/>
              <a:sym typeface="Century Schoolbook"/>
            </a:endParaRPr>
          </a:p>
          <a:p>
            <a:pPr indent="-293370" lvl="0" marL="457200" rtl="0" algn="l">
              <a:spcBef>
                <a:spcPts val="0"/>
              </a:spcBef>
              <a:spcAft>
                <a:spcPts val="0"/>
              </a:spcAft>
              <a:buClr>
                <a:schemeClr val="dk1"/>
              </a:buClr>
              <a:buSzPct val="100000"/>
              <a:buFont typeface="Century Schoolbook"/>
              <a:buChar char="●"/>
            </a:pPr>
            <a:r>
              <a:rPr lang="en-US" sz="1200">
                <a:solidFill>
                  <a:schemeClr val="dk1"/>
                </a:solidFill>
                <a:latin typeface="Century Schoolbook"/>
                <a:ea typeface="Century Schoolbook"/>
                <a:cs typeface="Century Schoolbook"/>
                <a:sym typeface="Century Schoolbook"/>
              </a:rPr>
              <a:t>Some recent ones (Google Scholar)</a:t>
            </a:r>
            <a:endParaRPr sz="1200">
              <a:solidFill>
                <a:schemeClr val="dk1"/>
              </a:solidFill>
              <a:latin typeface="Century Schoolbook"/>
              <a:ea typeface="Century Schoolbook"/>
              <a:cs typeface="Century Schoolbook"/>
              <a:sym typeface="Century Schoolbook"/>
            </a:endParaRPr>
          </a:p>
          <a:p>
            <a:pPr indent="0" lvl="0" marL="0" rtl="0" algn="l">
              <a:spcBef>
                <a:spcPts val="0"/>
              </a:spcBef>
              <a:spcAft>
                <a:spcPts val="0"/>
              </a:spcAft>
              <a:buNone/>
            </a:pPr>
            <a:r>
              <a:t/>
            </a:r>
            <a:endParaRPr sz="1200">
              <a:solidFill>
                <a:schemeClr val="dk1"/>
              </a:solidFill>
              <a:latin typeface="Century Schoolbook"/>
              <a:ea typeface="Century Schoolbook"/>
              <a:cs typeface="Century Schoolbook"/>
              <a:sym typeface="Century Schoolbook"/>
            </a:endParaRPr>
          </a:p>
          <a:p>
            <a:pPr indent="0" lvl="0" marL="0" rtl="0" algn="l">
              <a:spcBef>
                <a:spcPts val="0"/>
              </a:spcBef>
              <a:spcAft>
                <a:spcPts val="0"/>
              </a:spcAft>
              <a:buNone/>
            </a:pPr>
            <a:r>
              <a:t/>
            </a:r>
            <a:endParaRPr sz="1200">
              <a:solidFill>
                <a:schemeClr val="dk1"/>
              </a:solidFill>
              <a:latin typeface="Century Schoolbook"/>
              <a:ea typeface="Century Schoolbook"/>
              <a:cs typeface="Century Schoolbook"/>
              <a:sym typeface="Century Schoolbook"/>
            </a:endParaRPr>
          </a:p>
        </p:txBody>
      </p:sp>
      <p:pic>
        <p:nvPicPr>
          <p:cNvPr id="1564" name="Google Shape;1564;p119"/>
          <p:cNvPicPr preferRelativeResize="0"/>
          <p:nvPr/>
        </p:nvPicPr>
        <p:blipFill>
          <a:blip r:embed="rId5">
            <a:alphaModFix/>
          </a:blip>
          <a:stretch>
            <a:fillRect/>
          </a:stretch>
        </p:blipFill>
        <p:spPr>
          <a:xfrm>
            <a:off x="5679076" y="1239625"/>
            <a:ext cx="3346178" cy="3855299"/>
          </a:xfrm>
          <a:prstGeom prst="rect">
            <a:avLst/>
          </a:prstGeom>
          <a:noFill/>
          <a:ln>
            <a:noFill/>
          </a:ln>
        </p:spPr>
      </p:pic>
      <p:sp>
        <p:nvSpPr>
          <p:cNvPr id="1565" name="Google Shape;1565;p119"/>
          <p:cNvSpPr txBox="1"/>
          <p:nvPr/>
        </p:nvSpPr>
        <p:spPr>
          <a:xfrm>
            <a:off x="6332275" y="5235075"/>
            <a:ext cx="3000000" cy="362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700">
                <a:solidFill>
                  <a:srgbClr val="999999"/>
                </a:solidFill>
                <a:highlight>
                  <a:srgbClr val="FFFFFF"/>
                </a:highlight>
              </a:rPr>
              <a:t>Since 2019: About 457 results (</a:t>
            </a:r>
            <a:r>
              <a:rPr b="1" lang="en-US" sz="700">
                <a:solidFill>
                  <a:srgbClr val="999999"/>
                </a:solidFill>
                <a:highlight>
                  <a:srgbClr val="FFFFFF"/>
                </a:highlight>
              </a:rPr>
              <a:t>0.07</a:t>
            </a:r>
            <a:r>
              <a:rPr lang="en-US" sz="700">
                <a:solidFill>
                  <a:srgbClr val="999999"/>
                </a:solidFill>
                <a:highlight>
                  <a:srgbClr val="FFFFFF"/>
                </a:highlight>
              </a:rPr>
              <a:t> sec)</a:t>
            </a:r>
            <a:endParaRPr sz="11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12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Reinforced-lib</a:t>
            </a:r>
            <a:endParaRPr/>
          </a:p>
        </p:txBody>
      </p:sp>
      <p:sp>
        <p:nvSpPr>
          <p:cNvPr id="1572" name="Google Shape;1572;p12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573" name="Google Shape;1573;p120"/>
          <p:cNvPicPr preferRelativeResize="0"/>
          <p:nvPr/>
        </p:nvPicPr>
        <p:blipFill>
          <a:blip r:embed="rId3">
            <a:alphaModFix/>
          </a:blip>
          <a:stretch>
            <a:fillRect/>
          </a:stretch>
        </p:blipFill>
        <p:spPr>
          <a:xfrm>
            <a:off x="503652" y="1326250"/>
            <a:ext cx="4342350" cy="4159900"/>
          </a:xfrm>
          <a:prstGeom prst="rect">
            <a:avLst/>
          </a:prstGeom>
          <a:noFill/>
          <a:ln>
            <a:noFill/>
          </a:ln>
        </p:spPr>
      </p:pic>
      <p:pic>
        <p:nvPicPr>
          <p:cNvPr id="1574" name="Google Shape;1574;p120"/>
          <p:cNvPicPr preferRelativeResize="0"/>
          <p:nvPr/>
        </p:nvPicPr>
        <p:blipFill>
          <a:blip r:embed="rId4">
            <a:alphaModFix/>
          </a:blip>
          <a:stretch>
            <a:fillRect/>
          </a:stretch>
        </p:blipFill>
        <p:spPr>
          <a:xfrm>
            <a:off x="5504176" y="873475"/>
            <a:ext cx="3330600" cy="3325651"/>
          </a:xfrm>
          <a:prstGeom prst="rect">
            <a:avLst/>
          </a:prstGeom>
          <a:noFill/>
          <a:ln>
            <a:noFill/>
          </a:ln>
        </p:spPr>
      </p:pic>
      <p:sp>
        <p:nvSpPr>
          <p:cNvPr id="1575" name="Google Shape;1575;p120"/>
          <p:cNvSpPr txBox="1"/>
          <p:nvPr/>
        </p:nvSpPr>
        <p:spPr>
          <a:xfrm>
            <a:off x="4846000" y="4199125"/>
            <a:ext cx="49608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00" u="sng">
                <a:solidFill>
                  <a:schemeClr val="hlink"/>
                </a:solidFill>
                <a:hlinkClick r:id="rId5"/>
              </a:rPr>
              <a:t>https://github.com/m-wojnar/reinforced-lib</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121"/>
          <p:cNvSpPr txBox="1"/>
          <p:nvPr>
            <p:ph idx="1" type="body"/>
          </p:nvPr>
        </p:nvSpPr>
        <p:spPr>
          <a:xfrm>
            <a:off x="371050" y="2114475"/>
            <a:ext cx="4535100" cy="2781300"/>
          </a:xfrm>
          <a:prstGeom prst="rect">
            <a:avLst/>
          </a:prstGeom>
        </p:spPr>
        <p:txBody>
          <a:bodyPr anchorCtr="0" anchor="t" bIns="0" lIns="0" spcFirstLastPara="1" rIns="0" wrap="square" tIns="0">
            <a:normAutofit lnSpcReduction="10000"/>
          </a:bodyPr>
          <a:lstStyle/>
          <a:p>
            <a:pPr indent="-361950" lvl="0" marL="457200" rtl="0" algn="l">
              <a:spcBef>
                <a:spcPts val="0"/>
              </a:spcBef>
              <a:spcAft>
                <a:spcPts val="0"/>
              </a:spcAft>
              <a:buSzPts val="2100"/>
              <a:buChar char="●"/>
            </a:pPr>
            <a:r>
              <a:rPr lang="en-US" sz="2100"/>
              <a:t>Open-source</a:t>
            </a:r>
            <a:endParaRPr sz="2100"/>
          </a:p>
          <a:p>
            <a:pPr indent="-361950" lvl="0" marL="457200" rtl="0" algn="l">
              <a:spcBef>
                <a:spcPts val="0"/>
              </a:spcBef>
              <a:spcAft>
                <a:spcPts val="0"/>
              </a:spcAft>
              <a:buSzPts val="2100"/>
              <a:buChar char="●"/>
            </a:pPr>
            <a:r>
              <a:rPr lang="en-US" sz="2100"/>
              <a:t>Easy-to-use</a:t>
            </a:r>
            <a:endParaRPr sz="2100"/>
          </a:p>
          <a:p>
            <a:pPr indent="-361950" lvl="0" marL="457200" rtl="0" algn="l">
              <a:spcBef>
                <a:spcPts val="0"/>
              </a:spcBef>
              <a:spcAft>
                <a:spcPts val="0"/>
              </a:spcAft>
              <a:buSzPts val="2100"/>
              <a:buChar char="●"/>
            </a:pPr>
            <a:r>
              <a:rPr lang="en-US" sz="2100"/>
              <a:t>Extensive documentation</a:t>
            </a:r>
            <a:endParaRPr sz="2100"/>
          </a:p>
          <a:p>
            <a:pPr indent="-361950" lvl="0" marL="457200" rtl="0" algn="l">
              <a:spcBef>
                <a:spcPts val="0"/>
              </a:spcBef>
              <a:spcAft>
                <a:spcPts val="0"/>
              </a:spcAft>
              <a:buSzPts val="2100"/>
              <a:buChar char="●"/>
            </a:pPr>
            <a:r>
              <a:rPr lang="en-US" sz="2100"/>
              <a:t>Support for simple (MABs) </a:t>
            </a:r>
            <a:br>
              <a:rPr lang="en-US" sz="2100"/>
            </a:br>
            <a:r>
              <a:rPr lang="en-US" sz="2100"/>
              <a:t>and deep RL</a:t>
            </a:r>
            <a:endParaRPr sz="2100"/>
          </a:p>
          <a:p>
            <a:pPr indent="-361950" lvl="0" marL="457200" rtl="0" algn="l">
              <a:spcBef>
                <a:spcPts val="0"/>
              </a:spcBef>
              <a:spcAft>
                <a:spcPts val="0"/>
              </a:spcAft>
              <a:buSzPts val="2100"/>
              <a:buChar char="●"/>
            </a:pPr>
            <a:r>
              <a:rPr lang="en-US" sz="2100"/>
              <a:t>Export to embedded devices</a:t>
            </a:r>
            <a:endParaRPr sz="2100"/>
          </a:p>
          <a:p>
            <a:pPr indent="-361950" lvl="0" marL="457200" rtl="0" algn="l">
              <a:spcBef>
                <a:spcPts val="0"/>
              </a:spcBef>
              <a:spcAft>
                <a:spcPts val="0"/>
              </a:spcAft>
              <a:buSzPts val="2100"/>
              <a:buChar char="●"/>
            </a:pPr>
            <a:r>
              <a:rPr lang="en-US" sz="2100"/>
              <a:t>Provided examples</a:t>
            </a:r>
            <a:endParaRPr sz="2100"/>
          </a:p>
          <a:p>
            <a:pPr indent="-361950" lvl="1" marL="914400" rtl="0" algn="l">
              <a:spcBef>
                <a:spcPts val="0"/>
              </a:spcBef>
              <a:spcAft>
                <a:spcPts val="0"/>
              </a:spcAft>
              <a:buSzPts val="2100"/>
              <a:buChar char="○"/>
            </a:pPr>
            <a:r>
              <a:rPr lang="en-US" sz="2100"/>
              <a:t>MAB rate selection</a:t>
            </a:r>
            <a:endParaRPr sz="2100"/>
          </a:p>
          <a:p>
            <a:pPr indent="-361950" lvl="1" marL="914400" rtl="0" algn="l">
              <a:spcBef>
                <a:spcPts val="0"/>
              </a:spcBef>
              <a:spcAft>
                <a:spcPts val="0"/>
              </a:spcAft>
              <a:buSzPts val="2100"/>
              <a:buChar char="○"/>
            </a:pPr>
            <a:r>
              <a:rPr lang="en-US" sz="2100"/>
              <a:t>DQN CW selection</a:t>
            </a:r>
            <a:endParaRPr sz="2100"/>
          </a:p>
        </p:txBody>
      </p:sp>
      <p:sp>
        <p:nvSpPr>
          <p:cNvPr id="1582" name="Google Shape;1582;p12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583" name="Google Shape;1583;p12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Reinforced-lib: Features</a:t>
            </a:r>
            <a:endParaRPr/>
          </a:p>
        </p:txBody>
      </p:sp>
      <p:sp>
        <p:nvSpPr>
          <p:cNvPr id="1584" name="Google Shape;1584;p121"/>
          <p:cNvSpPr txBox="1"/>
          <p:nvPr/>
        </p:nvSpPr>
        <p:spPr>
          <a:xfrm>
            <a:off x="5697913" y="4381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onsolas"/>
                <a:ea typeface="Consolas"/>
                <a:cs typeface="Consolas"/>
                <a:sym typeface="Consolas"/>
              </a:rPr>
              <a:t>pip install reinforced-lib</a:t>
            </a:r>
            <a:endParaRPr b="1">
              <a:latin typeface="Consolas"/>
              <a:ea typeface="Consolas"/>
              <a:cs typeface="Consolas"/>
              <a:sym typeface="Consolas"/>
            </a:endParaRPr>
          </a:p>
        </p:txBody>
      </p:sp>
      <p:pic>
        <p:nvPicPr>
          <p:cNvPr id="1585" name="Google Shape;1585;p121"/>
          <p:cNvPicPr preferRelativeResize="0"/>
          <p:nvPr/>
        </p:nvPicPr>
        <p:blipFill>
          <a:blip r:embed="rId3">
            <a:alphaModFix/>
          </a:blip>
          <a:stretch>
            <a:fillRect/>
          </a:stretch>
        </p:blipFill>
        <p:spPr>
          <a:xfrm>
            <a:off x="4576138" y="643100"/>
            <a:ext cx="5243576" cy="34345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122"/>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Reinforced-lib Example:</a:t>
            </a:r>
            <a:br>
              <a:rPr lang="en-US"/>
            </a:br>
            <a:r>
              <a:rPr lang="en-US"/>
              <a:t>Stationary Scenario</a:t>
            </a:r>
            <a:endParaRPr/>
          </a:p>
        </p:txBody>
      </p:sp>
      <p:sp>
        <p:nvSpPr>
          <p:cNvPr id="1592" name="Google Shape;1592;p12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593" name="Google Shape;1593;p122"/>
          <p:cNvPicPr preferRelativeResize="0"/>
          <p:nvPr/>
        </p:nvPicPr>
        <p:blipFill>
          <a:blip r:embed="rId3">
            <a:alphaModFix/>
          </a:blip>
          <a:stretch>
            <a:fillRect/>
          </a:stretch>
        </p:blipFill>
        <p:spPr>
          <a:xfrm>
            <a:off x="794596" y="2388600"/>
            <a:ext cx="3562050" cy="1163125"/>
          </a:xfrm>
          <a:prstGeom prst="rect">
            <a:avLst/>
          </a:prstGeom>
          <a:noFill/>
          <a:ln>
            <a:noFill/>
          </a:ln>
        </p:spPr>
      </p:pic>
      <p:pic>
        <p:nvPicPr>
          <p:cNvPr id="1594" name="Google Shape;1594;p122"/>
          <p:cNvPicPr preferRelativeResize="0"/>
          <p:nvPr/>
        </p:nvPicPr>
        <p:blipFill>
          <a:blip r:embed="rId4">
            <a:alphaModFix/>
          </a:blip>
          <a:stretch>
            <a:fillRect/>
          </a:stretch>
        </p:blipFill>
        <p:spPr>
          <a:xfrm>
            <a:off x="5191126" y="76199"/>
            <a:ext cx="3938048" cy="5516549"/>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123"/>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Reinforced-lib Example:</a:t>
            </a:r>
            <a:endParaRPr>
              <a:solidFill>
                <a:schemeClr val="dk1"/>
              </a:solidFill>
            </a:endParaRPr>
          </a:p>
          <a:p>
            <a:pPr indent="0" lvl="0" marL="0" rtl="0" algn="l">
              <a:spcBef>
                <a:spcPts val="0"/>
              </a:spcBef>
              <a:spcAft>
                <a:spcPts val="0"/>
              </a:spcAft>
              <a:buNone/>
            </a:pPr>
            <a:r>
              <a:rPr lang="en-US"/>
              <a:t>Mobile Scenario</a:t>
            </a:r>
            <a:endParaRPr/>
          </a:p>
        </p:txBody>
      </p:sp>
      <p:sp>
        <p:nvSpPr>
          <p:cNvPr id="1601" name="Google Shape;1601;p12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602" name="Google Shape;1602;p123"/>
          <p:cNvPicPr preferRelativeResize="0"/>
          <p:nvPr/>
        </p:nvPicPr>
        <p:blipFill>
          <a:blip r:embed="rId3">
            <a:alphaModFix/>
          </a:blip>
          <a:stretch>
            <a:fillRect/>
          </a:stretch>
        </p:blipFill>
        <p:spPr>
          <a:xfrm>
            <a:off x="583950" y="2024850"/>
            <a:ext cx="4454775" cy="1296753"/>
          </a:xfrm>
          <a:prstGeom prst="rect">
            <a:avLst/>
          </a:prstGeom>
          <a:noFill/>
          <a:ln>
            <a:noFill/>
          </a:ln>
        </p:spPr>
      </p:pic>
      <p:pic>
        <p:nvPicPr>
          <p:cNvPr id="1603" name="Google Shape;1603;p123"/>
          <p:cNvPicPr preferRelativeResize="0"/>
          <p:nvPr/>
        </p:nvPicPr>
        <p:blipFill>
          <a:blip r:embed="rId4">
            <a:alphaModFix/>
          </a:blip>
          <a:stretch>
            <a:fillRect/>
          </a:stretch>
        </p:blipFill>
        <p:spPr>
          <a:xfrm>
            <a:off x="5263987" y="2"/>
            <a:ext cx="3941050" cy="56198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76" name="Google Shape;176;p25"/>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Contention-based Channel Access: Unbounded latency</a:t>
            </a:r>
            <a:endParaRPr/>
          </a:p>
        </p:txBody>
      </p:sp>
      <p:pic>
        <p:nvPicPr>
          <p:cNvPr id="177" name="Google Shape;177;p25"/>
          <p:cNvPicPr preferRelativeResize="0"/>
          <p:nvPr/>
        </p:nvPicPr>
        <p:blipFill>
          <a:blip r:embed="rId3">
            <a:alphaModFix/>
          </a:blip>
          <a:stretch>
            <a:fillRect/>
          </a:stretch>
        </p:blipFill>
        <p:spPr>
          <a:xfrm>
            <a:off x="1843175" y="1278450"/>
            <a:ext cx="5695951" cy="3668425"/>
          </a:xfrm>
          <a:prstGeom prst="rect">
            <a:avLst/>
          </a:prstGeom>
          <a:noFill/>
          <a:ln>
            <a:noFill/>
          </a:ln>
        </p:spPr>
      </p:pic>
      <p:sp>
        <p:nvSpPr>
          <p:cNvPr id="178" name="Google Shape;178;p25"/>
          <p:cNvSpPr txBox="1"/>
          <p:nvPr/>
        </p:nvSpPr>
        <p:spPr>
          <a:xfrm>
            <a:off x="7541325" y="4336825"/>
            <a:ext cx="532800" cy="497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alibri"/>
                <a:ea typeface="Calibri"/>
                <a:cs typeface="Calibri"/>
                <a:sym typeface="Calibri"/>
              </a:rPr>
              <a:t>time</a:t>
            </a:r>
            <a:endParaRPr>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7" name="Shape 1607"/>
        <p:cNvGrpSpPr/>
        <p:nvPr/>
      </p:nvGrpSpPr>
      <p:grpSpPr>
        <a:xfrm>
          <a:off x="0" y="0"/>
          <a:ext cx="0" cy="0"/>
          <a:chOff x="0" y="0"/>
          <a:chExt cx="0" cy="0"/>
        </a:xfrm>
      </p:grpSpPr>
      <p:sp>
        <p:nvSpPr>
          <p:cNvPr id="1608" name="Google Shape;1608;p124"/>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Re-cap</a:t>
            </a:r>
            <a:endParaRPr sz="3200" strike="noStrike">
              <a:latin typeface="Calibri"/>
              <a:ea typeface="Calibri"/>
              <a:cs typeface="Calibri"/>
              <a:sym typeface="Calibri"/>
            </a:endParaRPr>
          </a:p>
        </p:txBody>
      </p:sp>
      <p:sp>
        <p:nvSpPr>
          <p:cNvPr id="1609" name="Google Shape;1609;p12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610" name="Google Shape;1610;p124"/>
          <p:cNvSpPr txBox="1"/>
          <p:nvPr/>
        </p:nvSpPr>
        <p:spPr>
          <a:xfrm>
            <a:off x="503650" y="1326250"/>
            <a:ext cx="8826600" cy="3855300"/>
          </a:xfrm>
          <a:prstGeom prst="rect">
            <a:avLst/>
          </a:prstGeom>
          <a:noFill/>
          <a:ln>
            <a:noFill/>
          </a:ln>
        </p:spPr>
        <p:txBody>
          <a:bodyPr anchorCtr="0" anchor="t" bIns="0" lIns="0" spcFirstLastPara="1" rIns="0" wrap="square" tIns="0">
            <a:noAutofit/>
          </a:bodyPr>
          <a:lstStyle/>
          <a:p>
            <a:pPr indent="-313690" lvl="0" marL="4572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M</a:t>
            </a:r>
            <a:r>
              <a:rPr lang="en-US" sz="1340">
                <a:latin typeface="Calibri"/>
                <a:ea typeface="Calibri"/>
                <a:cs typeface="Calibri"/>
                <a:sym typeface="Calibri"/>
              </a:rPr>
              <a:t>ABs are simple, but powerful algorithms to make Wi-Fi networks ML-aware</a:t>
            </a:r>
            <a:endParaRPr sz="1340">
              <a:latin typeface="Calibri"/>
              <a:ea typeface="Calibri"/>
              <a:cs typeface="Calibri"/>
              <a:sym typeface="Calibri"/>
            </a:endParaRPr>
          </a:p>
          <a:p>
            <a:pPr indent="-313690" lvl="1" marL="9144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They implement the exploration-exploitation trade-off</a:t>
            </a:r>
            <a:endParaRPr sz="1340">
              <a:latin typeface="Calibri"/>
              <a:ea typeface="Calibri"/>
              <a:cs typeface="Calibri"/>
              <a:sym typeface="Calibri"/>
            </a:endParaRPr>
          </a:p>
          <a:p>
            <a:pPr indent="-313690" lvl="1" marL="9144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Engineering (parameter tuning) required to suit different problems</a:t>
            </a:r>
            <a:endParaRPr sz="1340">
              <a:latin typeface="Calibri"/>
              <a:ea typeface="Calibri"/>
              <a:cs typeface="Calibri"/>
              <a:sym typeface="Calibri"/>
            </a:endParaRPr>
          </a:p>
          <a:p>
            <a:pPr indent="-313690" lvl="1" marL="9144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Convergence / responsiveness should be addressed / improved</a:t>
            </a:r>
            <a:endParaRPr sz="1340">
              <a:latin typeface="Calibri"/>
              <a:ea typeface="Calibri"/>
              <a:cs typeface="Calibri"/>
              <a:sym typeface="Calibri"/>
            </a:endParaRPr>
          </a:p>
          <a:p>
            <a:pPr indent="-313690" lvl="0" marL="4572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Examples:</a:t>
            </a:r>
            <a:endParaRPr sz="1340">
              <a:latin typeface="Calibri"/>
              <a:ea typeface="Calibri"/>
              <a:cs typeface="Calibri"/>
              <a:sym typeface="Calibri"/>
            </a:endParaRPr>
          </a:p>
          <a:p>
            <a:pPr indent="-313690" lvl="1" marL="9144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Channel allocation and </a:t>
            </a:r>
            <a:r>
              <a:rPr lang="en-US" sz="1340">
                <a:solidFill>
                  <a:schemeClr val="dk1"/>
                </a:solidFill>
                <a:latin typeface="Calibri"/>
                <a:ea typeface="Calibri"/>
                <a:cs typeface="Calibri"/>
                <a:sym typeface="Calibri"/>
              </a:rPr>
              <a:t>AP selection</a:t>
            </a:r>
            <a:r>
              <a:rPr lang="en-US" sz="1340">
                <a:latin typeface="Calibri"/>
                <a:ea typeface="Calibri"/>
                <a:cs typeface="Calibri"/>
                <a:sym typeface="Calibri"/>
              </a:rPr>
              <a:t> can be enhanced with MABs</a:t>
            </a:r>
            <a:endParaRPr sz="1340">
              <a:latin typeface="Calibri"/>
              <a:ea typeface="Calibri"/>
              <a:cs typeface="Calibri"/>
              <a:sym typeface="Calibri"/>
            </a:endParaRPr>
          </a:p>
          <a:p>
            <a:pPr indent="-313690" lvl="1" marL="9144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In dynamic environments, lightweight approaches could be the best ones in terms of the r</a:t>
            </a:r>
            <a:r>
              <a:rPr i="1" lang="en-US" sz="1340">
                <a:latin typeface="Calibri"/>
                <a:ea typeface="Calibri"/>
                <a:cs typeface="Calibri"/>
                <a:sym typeface="Calibri"/>
              </a:rPr>
              <a:t>esponse delay-performance</a:t>
            </a:r>
            <a:r>
              <a:rPr lang="en-US" sz="1340">
                <a:latin typeface="Calibri"/>
                <a:ea typeface="Calibri"/>
                <a:cs typeface="Calibri"/>
                <a:sym typeface="Calibri"/>
              </a:rPr>
              <a:t> tradeoff</a:t>
            </a:r>
            <a:endParaRPr sz="1340">
              <a:latin typeface="Calibri"/>
              <a:ea typeface="Calibri"/>
              <a:cs typeface="Calibri"/>
              <a:sym typeface="Calibri"/>
            </a:endParaRPr>
          </a:p>
          <a:p>
            <a:pPr indent="-313690" lvl="1" marL="9144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ML agents operation must contribute to reduce the environment randomness</a:t>
            </a:r>
            <a:endParaRPr sz="1340">
              <a:latin typeface="Calibri"/>
              <a:ea typeface="Calibri"/>
              <a:cs typeface="Calibri"/>
              <a:sym typeface="Calibri"/>
            </a:endParaRPr>
          </a:p>
          <a:p>
            <a:pPr indent="-313690" lvl="1" marL="9144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Rate adaptation using MABs can improve traditional rate selection (e.g., Minstrel) algorithms</a:t>
            </a:r>
            <a:endParaRPr sz="1340">
              <a:latin typeface="Calibri"/>
              <a:ea typeface="Calibri"/>
              <a:cs typeface="Calibri"/>
              <a:sym typeface="Calibri"/>
            </a:endParaRPr>
          </a:p>
          <a:p>
            <a:pPr indent="-313690" lvl="0" marL="4572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Reinforced-lib: a tool for </a:t>
            </a:r>
            <a:r>
              <a:rPr lang="en-US" sz="1340">
                <a:latin typeface="Calibri"/>
                <a:ea typeface="Calibri"/>
                <a:cs typeface="Calibri"/>
                <a:sym typeface="Calibri"/>
              </a:rPr>
              <a:t>lightweight prototyping of RL solutions</a:t>
            </a:r>
            <a:endParaRPr sz="1340">
              <a:latin typeface="Calibri"/>
              <a:ea typeface="Calibri"/>
              <a:cs typeface="Calibri"/>
              <a:sym typeface="Calibri"/>
            </a:endParaRPr>
          </a:p>
          <a:p>
            <a:pPr indent="0" lvl="0" marL="0" rtl="0" algn="l">
              <a:lnSpc>
                <a:spcPct val="115000"/>
              </a:lnSpc>
              <a:spcBef>
                <a:spcPts val="1000"/>
              </a:spcBef>
              <a:spcAft>
                <a:spcPts val="1000"/>
              </a:spcAft>
              <a:buSzPts val="852"/>
              <a:buNone/>
            </a:pPr>
            <a:r>
              <a:t/>
            </a:r>
            <a:endParaRPr sz="1340">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614" name="Shape 1614"/>
        <p:cNvGrpSpPr/>
        <p:nvPr/>
      </p:nvGrpSpPr>
      <p:grpSpPr>
        <a:xfrm>
          <a:off x="0" y="0"/>
          <a:ext cx="0" cy="0"/>
          <a:chOff x="0" y="0"/>
          <a:chExt cx="0" cy="0"/>
        </a:xfrm>
      </p:grpSpPr>
      <p:sp>
        <p:nvSpPr>
          <p:cNvPr id="1615" name="Google Shape;1615;p125"/>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i="0" lang="en-US" sz="3200" u="none" cap="none" strike="noStrike">
                <a:latin typeface="Calibri"/>
                <a:ea typeface="Calibri"/>
                <a:cs typeface="Calibri"/>
                <a:sym typeface="Calibri"/>
              </a:rPr>
              <a:t>Outline</a:t>
            </a:r>
            <a:endParaRPr sz="3200" strike="noStrike">
              <a:latin typeface="Calibri"/>
              <a:ea typeface="Calibri"/>
              <a:cs typeface="Calibri"/>
              <a:sym typeface="Calibri"/>
            </a:endParaRPr>
          </a:p>
        </p:txBody>
      </p:sp>
      <p:sp>
        <p:nvSpPr>
          <p:cNvPr id="1616" name="Google Shape;1616;p125"/>
          <p:cNvSpPr txBox="1"/>
          <p:nvPr/>
        </p:nvSpPr>
        <p:spPr>
          <a:xfrm>
            <a:off x="503650" y="1029726"/>
            <a:ext cx="9068700" cy="4151700"/>
          </a:xfrm>
          <a:prstGeom prst="rect">
            <a:avLst/>
          </a:prstGeom>
          <a:noFill/>
          <a:ln>
            <a:noFill/>
          </a:ln>
        </p:spPr>
        <p:txBody>
          <a:bodyPr anchorCtr="0" anchor="t" bIns="0" lIns="0" spcFirstLastPara="1" rIns="0" wrap="square" tIns="0">
            <a:noAutofit/>
          </a:bodyPr>
          <a:lstStyle/>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1</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Introduction.</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Why Wi-Fi may want to adopt AI/ML?</a:t>
            </a:r>
            <a:r>
              <a:rPr lang="en-US" sz="1100">
                <a:solidFill>
                  <a:schemeClr val="dk1"/>
                </a:solidFill>
                <a:latin typeface="Calibri"/>
                <a:ea typeface="Calibri"/>
                <a:cs typeface="Calibri"/>
                <a:sym typeface="Calibri"/>
              </a:rPr>
              <a:t> (30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overview: A 30-year path from IEEE 802.11b to IEEE 802.11be, and beyond.</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in Wi-Fi: Dealing with complexity and uncertainty.</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Requirements of next-gen WiFi networks.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2</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A primer on AI/ML </a:t>
            </a:r>
            <a:r>
              <a:rPr lang="en-US" sz="1100">
                <a:solidFill>
                  <a:schemeClr val="dk1"/>
                </a:solidFill>
                <a:latin typeface="Calibri"/>
                <a:ea typeface="Calibri"/>
                <a:cs typeface="Calibri"/>
                <a:sym typeface="Calibri"/>
              </a:rPr>
              <a:t>(45 min) - </a:t>
            </a:r>
            <a:r>
              <a:rPr lang="en-US" sz="1100">
                <a:solidFill>
                  <a:schemeClr val="dk1"/>
                </a:solidFill>
                <a:latin typeface="Calibri"/>
                <a:ea typeface="Calibri"/>
                <a:cs typeface="Calibri"/>
                <a:sym typeface="Calibri"/>
              </a:rPr>
              <a:t>Szymon</a:t>
            </a:r>
            <a:r>
              <a:rPr lang="en-US" sz="1100">
                <a:solidFill>
                  <a:schemeClr val="dk1"/>
                </a:solidFill>
                <a:latin typeface="Calibri"/>
                <a:ea typeface="Calibri"/>
                <a:cs typeface="Calibri"/>
                <a:sym typeface="Calibri"/>
              </a:rPr>
              <a:t> &amp; </a:t>
            </a:r>
            <a:r>
              <a:rPr lang="en-US" sz="1100">
                <a:solidFill>
                  <a:schemeClr val="dk1"/>
                </a:solidFill>
                <a:latin typeface="Calibri"/>
                <a:ea typeface="Calibri"/>
                <a:cs typeface="Calibri"/>
                <a:sym typeface="Calibri"/>
              </a:rPr>
              <a:t>Boris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Concepts, definitions, and overview of the main ML types (supervised, unsupervised, and reinforcement learning), including Wi-Fi examples.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Popular ML techniques and paradigms: deep learning, reinforcement learning, online learning, federated learning.</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Deployment options: architecture, data handling, marketplaces.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b="1" lang="en-US" sz="1100">
                <a:solidFill>
                  <a:schemeClr val="dk1"/>
                </a:solidFill>
                <a:latin typeface="Calibri"/>
                <a:ea typeface="Calibri"/>
                <a:cs typeface="Calibri"/>
                <a:sym typeface="Calibri"/>
              </a:rPr>
              <a:t>Break (10:00-10:30)</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rPr lang="en-US" sz="1100" u="sng">
                <a:solidFill>
                  <a:schemeClr val="dk1"/>
                </a:solidFill>
                <a:latin typeface="Calibri"/>
                <a:ea typeface="Calibri"/>
                <a:cs typeface="Calibri"/>
                <a:sym typeface="Calibri"/>
              </a:rPr>
              <a:t>Part 3</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Multi-Armed Bandits for Responsive Wi-Fi networks </a:t>
            </a:r>
            <a:r>
              <a:rPr lang="en-US" sz="1100">
                <a:solidFill>
                  <a:schemeClr val="dk1"/>
                </a:solidFill>
                <a:latin typeface="Calibri"/>
                <a:ea typeface="Calibri"/>
                <a:cs typeface="Calibri"/>
                <a:sym typeface="Calibri"/>
              </a:rPr>
              <a:t>(45 mins) - Boris &amp; Szymon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Multi-Armed Bandits: exploitation-exploration trade-off; e-greedy, Thompson Sampling, UCB.</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Examples: Channel Selection; AP selection;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Reinforced-lib + Example (MCS selection).</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4</a:t>
            </a:r>
            <a:r>
              <a:rPr lang="en-US" sz="1100">
                <a:solidFill>
                  <a:schemeClr val="dk1"/>
                </a:solidFill>
                <a:latin typeface="Calibri"/>
                <a:ea typeface="Calibri"/>
                <a:cs typeface="Calibri"/>
                <a:sym typeface="Calibri"/>
              </a:rPr>
              <a:t>: </a:t>
            </a:r>
            <a:r>
              <a:rPr b="1" lang="en-US" sz="1100">
                <a:solidFill>
                  <a:srgbClr val="0E101A"/>
                </a:solidFill>
                <a:latin typeface="Calibri"/>
                <a:ea typeface="Calibri"/>
                <a:cs typeface="Calibri"/>
                <a:sym typeface="Calibri"/>
              </a:rPr>
              <a:t>Wi-Fi &amp; ML: Practical considerations</a:t>
            </a:r>
            <a:r>
              <a:rPr b="1" lang="en-US" sz="1000">
                <a:solidFill>
                  <a:srgbClr val="0E101A"/>
                </a:solidFill>
                <a:latin typeface="Calibri"/>
                <a:ea typeface="Calibri"/>
                <a:cs typeface="Calibri"/>
                <a:sym typeface="Calibri"/>
              </a:rPr>
              <a:t> </a:t>
            </a:r>
            <a:r>
              <a:rPr lang="en-US" sz="1100">
                <a:solidFill>
                  <a:schemeClr val="dk1"/>
                </a:solidFill>
                <a:latin typeface="Calibri"/>
                <a:ea typeface="Calibri"/>
                <a:cs typeface="Calibri"/>
                <a:sym typeface="Calibri"/>
              </a:rPr>
              <a:t>(45 mins) - Francesc</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&amp; ML: A two-sided relationship</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Adoption of ML in Wi-Fi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in the ITU-T AI/ML in 5G Challenge: Use cases, tools, and results from the 2020-2022 editions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Hands-on Exercise II: Predicting the performance of Wi-Fi through Deep Learning</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5</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Open challenges, future research directions, and summary </a:t>
            </a:r>
            <a:r>
              <a:rPr lang="en-US" sz="1100">
                <a:solidFill>
                  <a:schemeClr val="dk1"/>
                </a:solidFill>
                <a:latin typeface="Calibri"/>
                <a:ea typeface="Calibri"/>
                <a:cs typeface="Calibri"/>
                <a:sym typeface="Calibri"/>
              </a:rPr>
              <a:t>(15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and future research directions; Synergies with other disruptive technologies.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Current AI/ML trends: LLM and Generative AI.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Summary and takeaways.</a:t>
            </a:r>
            <a:endParaRPr sz="1800">
              <a:highlight>
                <a:srgbClr val="FFFF00"/>
              </a:highlight>
              <a:latin typeface="Calibri"/>
              <a:ea typeface="Calibri"/>
              <a:cs typeface="Calibri"/>
              <a:sym typeface="Calibri"/>
            </a:endParaRPr>
          </a:p>
        </p:txBody>
      </p:sp>
      <p:sp>
        <p:nvSpPr>
          <p:cNvPr id="1617" name="Google Shape;1617;p12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3D3C"/>
        </a:solidFill>
      </p:bgPr>
    </p:bg>
    <p:spTree>
      <p:nvGrpSpPr>
        <p:cNvPr id="1621" name="Shape 1621"/>
        <p:cNvGrpSpPr/>
        <p:nvPr/>
      </p:nvGrpSpPr>
      <p:grpSpPr>
        <a:xfrm>
          <a:off x="0" y="0"/>
          <a:ext cx="0" cy="0"/>
          <a:chOff x="0" y="0"/>
          <a:chExt cx="0" cy="0"/>
        </a:xfrm>
      </p:grpSpPr>
      <p:sp>
        <p:nvSpPr>
          <p:cNvPr id="1622" name="Google Shape;1622;p126"/>
          <p:cNvSpPr txBox="1"/>
          <p:nvPr/>
        </p:nvSpPr>
        <p:spPr>
          <a:xfrm>
            <a:off x="504000" y="984922"/>
            <a:ext cx="9068700" cy="36093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4400">
                <a:solidFill>
                  <a:srgbClr val="FFFFFF"/>
                </a:solidFill>
                <a:latin typeface="Calibri"/>
                <a:ea typeface="Calibri"/>
                <a:cs typeface="Calibri"/>
                <a:sym typeface="Calibri"/>
              </a:rPr>
              <a:t>4 Wi-Fi &amp; ML: Practical considerations</a:t>
            </a:r>
            <a:br>
              <a:rPr lang="en-US" sz="1800">
                <a:latin typeface="Calibri"/>
                <a:ea typeface="Calibri"/>
                <a:cs typeface="Calibri"/>
                <a:sym typeface="Calibri"/>
              </a:rPr>
            </a:br>
            <a:endParaRPr sz="1800">
              <a:latin typeface="Calibri"/>
              <a:ea typeface="Calibri"/>
              <a:cs typeface="Calibri"/>
              <a:sym typeface="Calibri"/>
            </a:endParaRPr>
          </a:p>
          <a:p>
            <a:pPr indent="0" lvl="0" marL="0" marR="0" rtl="0" algn="l">
              <a:lnSpc>
                <a:spcPct val="90000"/>
              </a:lnSpc>
              <a:spcBef>
                <a:spcPts val="0"/>
              </a:spcBef>
              <a:spcAft>
                <a:spcPts val="0"/>
              </a:spcAft>
              <a:buNone/>
            </a:pPr>
            <a:r>
              <a:rPr lang="en-US" sz="2600">
                <a:solidFill>
                  <a:srgbClr val="FFFFFF"/>
                </a:solidFill>
                <a:latin typeface="Calibri"/>
                <a:ea typeface="Calibri"/>
                <a:cs typeface="Calibri"/>
                <a:sym typeface="Calibri"/>
              </a:rPr>
              <a:t>Wi-Fi &amp; ML: a two-</a:t>
            </a:r>
            <a:r>
              <a:rPr lang="en-US" sz="2600">
                <a:solidFill>
                  <a:srgbClr val="FFFFFF"/>
                </a:solidFill>
                <a:latin typeface="Calibri"/>
                <a:ea typeface="Calibri"/>
                <a:cs typeface="Calibri"/>
                <a:sym typeface="Calibri"/>
              </a:rPr>
              <a:t>sided</a:t>
            </a:r>
            <a:r>
              <a:rPr lang="en-US" sz="2600">
                <a:solidFill>
                  <a:srgbClr val="FFFFFF"/>
                </a:solidFill>
                <a:latin typeface="Calibri"/>
                <a:ea typeface="Calibri"/>
                <a:cs typeface="Calibri"/>
                <a:sym typeface="Calibri"/>
              </a:rPr>
              <a:t> relationship</a:t>
            </a:r>
            <a:endParaRPr sz="2600">
              <a:solidFill>
                <a:srgbClr val="FFFFFF"/>
              </a:solidFill>
              <a:latin typeface="Calibri"/>
              <a:ea typeface="Calibri"/>
              <a:cs typeface="Calibri"/>
              <a:sym typeface="Calibri"/>
            </a:endParaRPr>
          </a:p>
          <a:p>
            <a:pPr indent="0" lvl="0" marL="0" marR="0" rtl="0" algn="l">
              <a:lnSpc>
                <a:spcPct val="90000"/>
              </a:lnSpc>
              <a:spcBef>
                <a:spcPts val="0"/>
              </a:spcBef>
              <a:spcAft>
                <a:spcPts val="0"/>
              </a:spcAft>
              <a:buNone/>
            </a:pPr>
            <a:r>
              <a:rPr lang="en-US" sz="2600">
                <a:solidFill>
                  <a:srgbClr val="FFFFFF"/>
                </a:solidFill>
                <a:latin typeface="Calibri"/>
                <a:ea typeface="Calibri"/>
                <a:cs typeface="Calibri"/>
                <a:sym typeface="Calibri"/>
              </a:rPr>
              <a:t>+</a:t>
            </a:r>
            <a:endParaRPr sz="2600">
              <a:solidFill>
                <a:srgbClr val="FFFFFF"/>
              </a:solidFill>
              <a:latin typeface="Calibri"/>
              <a:ea typeface="Calibri"/>
              <a:cs typeface="Calibri"/>
              <a:sym typeface="Calibri"/>
            </a:endParaRPr>
          </a:p>
          <a:p>
            <a:pPr indent="0" lvl="0" marL="0" marR="0" rtl="0" algn="l">
              <a:lnSpc>
                <a:spcPct val="90000"/>
              </a:lnSpc>
              <a:spcBef>
                <a:spcPts val="0"/>
              </a:spcBef>
              <a:spcAft>
                <a:spcPts val="0"/>
              </a:spcAft>
              <a:buNone/>
            </a:pPr>
            <a:r>
              <a:rPr lang="en-US" sz="2600">
                <a:solidFill>
                  <a:srgbClr val="FFFFFF"/>
                </a:solidFill>
                <a:latin typeface="Calibri"/>
                <a:ea typeface="Calibri"/>
                <a:cs typeface="Calibri"/>
                <a:sym typeface="Calibri"/>
              </a:rPr>
              <a:t>Adoption of ML in Wi-Fi</a:t>
            </a:r>
            <a:endParaRPr sz="2600">
              <a:solidFill>
                <a:srgbClr val="FFFFFF"/>
              </a:solidFill>
              <a:latin typeface="Calibri"/>
              <a:ea typeface="Calibri"/>
              <a:cs typeface="Calibri"/>
              <a:sym typeface="Calibri"/>
            </a:endParaRPr>
          </a:p>
          <a:p>
            <a:pPr indent="0" lvl="0" marL="0" marR="0" rtl="0" algn="l">
              <a:lnSpc>
                <a:spcPct val="90000"/>
              </a:lnSpc>
              <a:spcBef>
                <a:spcPts val="0"/>
              </a:spcBef>
              <a:spcAft>
                <a:spcPts val="0"/>
              </a:spcAft>
              <a:buNone/>
            </a:pPr>
            <a:r>
              <a:rPr lang="en-US" sz="2600">
                <a:solidFill>
                  <a:srgbClr val="FFFFFF"/>
                </a:solidFill>
                <a:latin typeface="Calibri"/>
                <a:ea typeface="Calibri"/>
                <a:cs typeface="Calibri"/>
                <a:sym typeface="Calibri"/>
              </a:rPr>
              <a:t>+</a:t>
            </a:r>
            <a:endParaRPr sz="2600">
              <a:solidFill>
                <a:srgbClr val="FFFFFF"/>
              </a:solidFill>
              <a:latin typeface="Calibri"/>
              <a:ea typeface="Calibri"/>
              <a:cs typeface="Calibri"/>
              <a:sym typeface="Calibri"/>
            </a:endParaRPr>
          </a:p>
          <a:p>
            <a:pPr indent="0" lvl="0" marL="0" rtl="0" algn="l">
              <a:lnSpc>
                <a:spcPct val="90000"/>
              </a:lnSpc>
              <a:spcBef>
                <a:spcPts val="0"/>
              </a:spcBef>
              <a:spcAft>
                <a:spcPts val="0"/>
              </a:spcAft>
              <a:buClr>
                <a:schemeClr val="dk1"/>
              </a:buClr>
              <a:buFont typeface="Arial"/>
              <a:buNone/>
            </a:pPr>
            <a:r>
              <a:rPr lang="en-US" sz="2600">
                <a:solidFill>
                  <a:schemeClr val="lt1"/>
                </a:solidFill>
                <a:latin typeface="Calibri"/>
                <a:ea typeface="Calibri"/>
                <a:cs typeface="Calibri"/>
                <a:sym typeface="Calibri"/>
              </a:rPr>
              <a:t>Wi-Fi in the </a:t>
            </a:r>
            <a:r>
              <a:rPr lang="en-US" sz="2600">
                <a:solidFill>
                  <a:schemeClr val="lt1"/>
                </a:solidFill>
                <a:latin typeface="Calibri"/>
                <a:ea typeface="Calibri"/>
                <a:cs typeface="Calibri"/>
                <a:sym typeface="Calibri"/>
              </a:rPr>
              <a:t>ITU-T AI/ML in 5G Challenge </a:t>
            </a:r>
            <a:endParaRPr sz="2600">
              <a:solidFill>
                <a:schemeClr val="lt1"/>
              </a:solidFill>
              <a:latin typeface="Calibri"/>
              <a:ea typeface="Calibri"/>
              <a:cs typeface="Calibri"/>
              <a:sym typeface="Calibri"/>
            </a:endParaRPr>
          </a:p>
          <a:p>
            <a:pPr indent="0" lvl="0" marL="0" rtl="0" algn="l">
              <a:lnSpc>
                <a:spcPct val="90000"/>
              </a:lnSpc>
              <a:spcBef>
                <a:spcPts val="0"/>
              </a:spcBef>
              <a:spcAft>
                <a:spcPts val="0"/>
              </a:spcAft>
              <a:buNone/>
            </a:pPr>
            <a:r>
              <a:rPr lang="en-US" sz="2600">
                <a:solidFill>
                  <a:schemeClr val="lt1"/>
                </a:solidFill>
                <a:latin typeface="Calibri"/>
                <a:ea typeface="Calibri"/>
                <a:cs typeface="Calibri"/>
                <a:sym typeface="Calibri"/>
              </a:rPr>
              <a:t>+</a:t>
            </a:r>
            <a:endParaRPr sz="2600">
              <a:solidFill>
                <a:schemeClr val="lt1"/>
              </a:solidFill>
              <a:latin typeface="Calibri"/>
              <a:ea typeface="Calibri"/>
              <a:cs typeface="Calibri"/>
              <a:sym typeface="Calibri"/>
            </a:endParaRPr>
          </a:p>
          <a:p>
            <a:pPr indent="0" lvl="0" marL="0" rtl="0" algn="l">
              <a:lnSpc>
                <a:spcPct val="90000"/>
              </a:lnSpc>
              <a:spcBef>
                <a:spcPts val="0"/>
              </a:spcBef>
              <a:spcAft>
                <a:spcPts val="0"/>
              </a:spcAft>
              <a:buNone/>
            </a:pPr>
            <a:r>
              <a:rPr lang="en-US" sz="2600">
                <a:solidFill>
                  <a:schemeClr val="lt1"/>
                </a:solidFill>
                <a:latin typeface="Calibri"/>
                <a:ea typeface="Calibri"/>
                <a:cs typeface="Calibri"/>
                <a:sym typeface="Calibri"/>
              </a:rPr>
              <a:t>Hands-on Exercise II</a:t>
            </a:r>
            <a:endParaRPr sz="2600">
              <a:solidFill>
                <a:schemeClr val="lt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2600">
              <a:solidFill>
                <a:srgbClr val="FFFFFF"/>
              </a:solidFill>
              <a:latin typeface="Calibri"/>
              <a:ea typeface="Calibri"/>
              <a:cs typeface="Calibri"/>
              <a:sym typeface="Calibri"/>
            </a:endParaRPr>
          </a:p>
        </p:txBody>
      </p:sp>
      <p:sp>
        <p:nvSpPr>
          <p:cNvPr id="1623" name="Google Shape;1623;p12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127"/>
          <p:cNvSpPr/>
          <p:nvPr/>
        </p:nvSpPr>
        <p:spPr>
          <a:xfrm>
            <a:off x="834025" y="1265625"/>
            <a:ext cx="4059300" cy="419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27"/>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000"/>
              <a:t>Wi-Fi for ML &amp; ML for Wi-Fi: A two-sided relationship</a:t>
            </a:r>
            <a:endParaRPr sz="3000"/>
          </a:p>
        </p:txBody>
      </p:sp>
      <p:sp>
        <p:nvSpPr>
          <p:cNvPr id="1631" name="Google Shape;1631;p127"/>
          <p:cNvSpPr txBox="1"/>
          <p:nvPr>
            <p:ph idx="1" type="body"/>
          </p:nvPr>
        </p:nvSpPr>
        <p:spPr>
          <a:xfrm>
            <a:off x="1713175" y="1409500"/>
            <a:ext cx="2301000" cy="434100"/>
          </a:xfrm>
          <a:prstGeom prst="rect">
            <a:avLst/>
          </a:prstGeom>
        </p:spPr>
        <p:txBody>
          <a:bodyPr anchorCtr="0" anchor="t" bIns="0" lIns="0" spcFirstLastPara="1" rIns="0" wrap="square" tIns="0">
            <a:normAutofit/>
          </a:bodyPr>
          <a:lstStyle/>
          <a:p>
            <a:pPr indent="0" lvl="0" marL="0" rtl="0" algn="ctr">
              <a:lnSpc>
                <a:spcPct val="90000"/>
              </a:lnSpc>
              <a:spcBef>
                <a:spcPts val="800"/>
              </a:spcBef>
              <a:spcAft>
                <a:spcPts val="0"/>
              </a:spcAft>
              <a:buClr>
                <a:schemeClr val="dk1"/>
              </a:buClr>
              <a:buSzPts val="1100"/>
              <a:buFont typeface="Arial"/>
              <a:buNone/>
            </a:pPr>
            <a:r>
              <a:rPr lang="en-US" sz="2000">
                <a:solidFill>
                  <a:srgbClr val="124191"/>
                </a:solidFill>
              </a:rPr>
              <a:t>Wi-Fi </a:t>
            </a:r>
            <a:r>
              <a:rPr lang="en-US" sz="2000">
                <a:solidFill>
                  <a:srgbClr val="124191"/>
                </a:solidFill>
              </a:rPr>
              <a:t>for ML</a:t>
            </a:r>
            <a:endParaRPr/>
          </a:p>
        </p:txBody>
      </p:sp>
      <p:sp>
        <p:nvSpPr>
          <p:cNvPr id="1632" name="Google Shape;1632;p12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633" name="Google Shape;1633;p127"/>
          <p:cNvSpPr txBox="1"/>
          <p:nvPr/>
        </p:nvSpPr>
        <p:spPr>
          <a:xfrm>
            <a:off x="1013000" y="1772500"/>
            <a:ext cx="39288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R</a:t>
            </a:r>
            <a:r>
              <a:rPr lang="en-US">
                <a:solidFill>
                  <a:srgbClr val="001135"/>
                </a:solidFill>
                <a:latin typeface="Calibri"/>
                <a:ea typeface="Calibri"/>
                <a:cs typeface="Calibri"/>
                <a:sym typeface="Calibri"/>
              </a:rPr>
              <a:t>ise of decentralization in ML (distributed/collective/federated intelligence) </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Real-time adaptation in ML applications</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Reach end-users, typically available wirelessly</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W</a:t>
            </a:r>
            <a:r>
              <a:rPr lang="en-US">
                <a:solidFill>
                  <a:srgbClr val="001135"/>
                </a:solidFill>
                <a:latin typeface="Calibri"/>
                <a:ea typeface="Calibri"/>
                <a:cs typeface="Calibri"/>
                <a:sym typeface="Calibri"/>
              </a:rPr>
              <a:t>ireless communications have become essential fuel for AI/ML</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Joint ML &amp; communication optimization</a:t>
            </a:r>
            <a:endParaRPr>
              <a:solidFill>
                <a:srgbClr val="001135"/>
              </a:solidFill>
              <a:latin typeface="Calibri"/>
              <a:ea typeface="Calibri"/>
              <a:cs typeface="Calibri"/>
              <a:sym typeface="Calibri"/>
            </a:endParaRPr>
          </a:p>
        </p:txBody>
      </p:sp>
      <p:sp>
        <p:nvSpPr>
          <p:cNvPr id="1634" name="Google Shape;1634;p127"/>
          <p:cNvSpPr/>
          <p:nvPr/>
        </p:nvSpPr>
        <p:spPr>
          <a:xfrm>
            <a:off x="5232950" y="1265625"/>
            <a:ext cx="4059300" cy="419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27"/>
          <p:cNvSpPr txBox="1"/>
          <p:nvPr>
            <p:ph idx="1" type="body"/>
          </p:nvPr>
        </p:nvSpPr>
        <p:spPr>
          <a:xfrm>
            <a:off x="6112100" y="1409500"/>
            <a:ext cx="2301000" cy="434100"/>
          </a:xfrm>
          <a:prstGeom prst="rect">
            <a:avLst/>
          </a:prstGeom>
        </p:spPr>
        <p:txBody>
          <a:bodyPr anchorCtr="0" anchor="t" bIns="0" lIns="0" spcFirstLastPara="1" rIns="0" wrap="square" tIns="0">
            <a:normAutofit/>
          </a:bodyPr>
          <a:lstStyle/>
          <a:p>
            <a:pPr indent="0" lvl="0" marL="0" rtl="0" algn="ctr">
              <a:lnSpc>
                <a:spcPct val="90000"/>
              </a:lnSpc>
              <a:spcBef>
                <a:spcPts val="800"/>
              </a:spcBef>
              <a:spcAft>
                <a:spcPts val="0"/>
              </a:spcAft>
              <a:buClr>
                <a:schemeClr val="dk1"/>
              </a:buClr>
              <a:buSzPts val="1100"/>
              <a:buFont typeface="Arial"/>
              <a:buNone/>
            </a:pPr>
            <a:r>
              <a:rPr lang="en-US" sz="2000">
                <a:solidFill>
                  <a:srgbClr val="124191"/>
                </a:solidFill>
              </a:rPr>
              <a:t>ML for </a:t>
            </a:r>
            <a:r>
              <a:rPr lang="en-US" sz="2000">
                <a:solidFill>
                  <a:srgbClr val="124191"/>
                </a:solidFill>
              </a:rPr>
              <a:t>Wi-Fi</a:t>
            </a:r>
            <a:endParaRPr/>
          </a:p>
        </p:txBody>
      </p:sp>
      <p:sp>
        <p:nvSpPr>
          <p:cNvPr id="1636" name="Google Shape;1636;p127"/>
          <p:cNvSpPr txBox="1"/>
          <p:nvPr/>
        </p:nvSpPr>
        <p:spPr>
          <a:xfrm>
            <a:off x="5411925" y="1772500"/>
            <a:ext cx="3810900" cy="17238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ML to address relevant problems in Wi-Fi </a:t>
            </a:r>
            <a:endParaRPr>
              <a:solidFill>
                <a:srgbClr val="001135"/>
              </a:solidFill>
              <a:latin typeface="Calibri"/>
              <a:ea typeface="Calibri"/>
              <a:cs typeface="Calibri"/>
              <a:sym typeface="Calibri"/>
            </a:endParaRPr>
          </a:p>
          <a:p>
            <a:pPr indent="-304800" lvl="1" marL="914400" marR="0" rtl="0" algn="l">
              <a:lnSpc>
                <a:spcPct val="90000"/>
              </a:lnSpc>
              <a:spcBef>
                <a:spcPts val="0"/>
              </a:spcBef>
              <a:spcAft>
                <a:spcPts val="0"/>
              </a:spcAft>
              <a:buClr>
                <a:srgbClr val="001135"/>
              </a:buClr>
              <a:buSzPts val="1200"/>
              <a:buFont typeface="Calibri"/>
              <a:buChar char="○"/>
            </a:pPr>
            <a:r>
              <a:rPr lang="en-US" sz="1200">
                <a:solidFill>
                  <a:srgbClr val="001135"/>
                </a:solidFill>
                <a:latin typeface="Calibri"/>
                <a:ea typeface="Calibri"/>
                <a:cs typeface="Calibri"/>
                <a:sym typeface="Calibri"/>
              </a:rPr>
              <a:t>Network management &amp; configuration</a:t>
            </a:r>
            <a:endParaRPr sz="1200">
              <a:solidFill>
                <a:srgbClr val="001135"/>
              </a:solidFill>
              <a:latin typeface="Calibri"/>
              <a:ea typeface="Calibri"/>
              <a:cs typeface="Calibri"/>
              <a:sym typeface="Calibri"/>
            </a:endParaRPr>
          </a:p>
          <a:p>
            <a:pPr indent="-304800" lvl="1" marL="914400" marR="0" rtl="0" algn="l">
              <a:lnSpc>
                <a:spcPct val="90000"/>
              </a:lnSpc>
              <a:spcBef>
                <a:spcPts val="0"/>
              </a:spcBef>
              <a:spcAft>
                <a:spcPts val="0"/>
              </a:spcAft>
              <a:buClr>
                <a:srgbClr val="001135"/>
              </a:buClr>
              <a:buSzPts val="1200"/>
              <a:buFont typeface="Calibri"/>
              <a:buChar char="○"/>
            </a:pPr>
            <a:r>
              <a:rPr lang="en-US" sz="1200">
                <a:solidFill>
                  <a:srgbClr val="001135"/>
                </a:solidFill>
                <a:latin typeface="Calibri"/>
                <a:ea typeface="Calibri"/>
                <a:cs typeface="Calibri"/>
                <a:sym typeface="Calibri"/>
              </a:rPr>
              <a:t>Advanced troubleshooting &amp; anomaly detection</a:t>
            </a:r>
            <a:endParaRPr sz="1200">
              <a:solidFill>
                <a:srgbClr val="001135"/>
              </a:solidFill>
              <a:latin typeface="Calibri"/>
              <a:ea typeface="Calibri"/>
              <a:cs typeface="Calibri"/>
              <a:sym typeface="Calibri"/>
            </a:endParaRPr>
          </a:p>
          <a:p>
            <a:pPr indent="-304800" lvl="1" marL="914400" marR="0" rtl="0" algn="l">
              <a:lnSpc>
                <a:spcPct val="90000"/>
              </a:lnSpc>
              <a:spcBef>
                <a:spcPts val="0"/>
              </a:spcBef>
              <a:spcAft>
                <a:spcPts val="0"/>
              </a:spcAft>
              <a:buClr>
                <a:srgbClr val="001135"/>
              </a:buClr>
              <a:buSzPts val="1200"/>
              <a:buFont typeface="Calibri"/>
              <a:buChar char="○"/>
            </a:pPr>
            <a:r>
              <a:rPr lang="en-US" sz="1200">
                <a:solidFill>
                  <a:srgbClr val="001135"/>
                </a:solidFill>
                <a:latin typeface="Calibri"/>
                <a:ea typeface="Calibri"/>
                <a:cs typeface="Calibri"/>
                <a:sym typeface="Calibri"/>
              </a:rPr>
              <a:t>Network optimization (e.g., channel access, transmit power power adaptation, MCS selection optimization, etc.)</a:t>
            </a:r>
            <a:endParaRPr sz="1200">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On-top solutions vs Native AI/ML</a:t>
            </a:r>
            <a:endParaRPr>
              <a:solidFill>
                <a:srgbClr val="001135"/>
              </a:solidFill>
              <a:latin typeface="Calibri"/>
              <a:ea typeface="Calibri"/>
              <a:cs typeface="Calibri"/>
              <a:sym typeface="Calibri"/>
            </a:endParaRPr>
          </a:p>
        </p:txBody>
      </p:sp>
      <p:pic>
        <p:nvPicPr>
          <p:cNvPr id="1637" name="Google Shape;1637;p127"/>
          <p:cNvPicPr preferRelativeResize="0"/>
          <p:nvPr/>
        </p:nvPicPr>
        <p:blipFill>
          <a:blip r:embed="rId3">
            <a:alphaModFix/>
          </a:blip>
          <a:stretch>
            <a:fillRect/>
          </a:stretch>
        </p:blipFill>
        <p:spPr>
          <a:xfrm>
            <a:off x="6284213" y="3757728"/>
            <a:ext cx="2066324" cy="1282698"/>
          </a:xfrm>
          <a:prstGeom prst="rect">
            <a:avLst/>
          </a:prstGeom>
          <a:noFill/>
          <a:ln>
            <a:noFill/>
          </a:ln>
        </p:spPr>
      </p:pic>
      <p:pic>
        <p:nvPicPr>
          <p:cNvPr id="1638" name="Google Shape;1638;p127"/>
          <p:cNvPicPr preferRelativeResize="0"/>
          <p:nvPr/>
        </p:nvPicPr>
        <p:blipFill>
          <a:blip r:embed="rId4">
            <a:alphaModFix/>
          </a:blip>
          <a:stretch>
            <a:fillRect/>
          </a:stretch>
        </p:blipFill>
        <p:spPr>
          <a:xfrm>
            <a:off x="1771200" y="3675238"/>
            <a:ext cx="2301000" cy="1625063"/>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2" name="Shape 1642"/>
        <p:cNvGrpSpPr/>
        <p:nvPr/>
      </p:nvGrpSpPr>
      <p:grpSpPr>
        <a:xfrm>
          <a:off x="0" y="0"/>
          <a:ext cx="0" cy="0"/>
          <a:chOff x="0" y="0"/>
          <a:chExt cx="0" cy="0"/>
        </a:xfrm>
      </p:grpSpPr>
      <p:sp>
        <p:nvSpPr>
          <p:cNvPr id="1643" name="Google Shape;1643;p128"/>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en-US" sz="3000">
                <a:solidFill>
                  <a:schemeClr val="dk1"/>
                </a:solidFill>
                <a:latin typeface="Calibri"/>
                <a:ea typeface="Calibri"/>
                <a:cs typeface="Calibri"/>
                <a:sym typeface="Calibri"/>
              </a:rPr>
              <a:t>Wireless for ML: Ongoing work &amp; relevant directions</a:t>
            </a:r>
            <a:endParaRPr sz="3000">
              <a:latin typeface="Calibri"/>
              <a:ea typeface="Calibri"/>
              <a:cs typeface="Calibri"/>
              <a:sym typeface="Calibri"/>
            </a:endParaRPr>
          </a:p>
        </p:txBody>
      </p:sp>
      <p:sp>
        <p:nvSpPr>
          <p:cNvPr id="1644" name="Google Shape;1644;p12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grpSp>
        <p:nvGrpSpPr>
          <p:cNvPr id="1645" name="Google Shape;1645;p128"/>
          <p:cNvGrpSpPr/>
          <p:nvPr/>
        </p:nvGrpSpPr>
        <p:grpSpPr>
          <a:xfrm>
            <a:off x="5435750" y="1356338"/>
            <a:ext cx="4431600" cy="3301625"/>
            <a:chOff x="5325050" y="1342850"/>
            <a:chExt cx="4431600" cy="3301625"/>
          </a:xfrm>
        </p:grpSpPr>
        <p:sp>
          <p:nvSpPr>
            <p:cNvPr id="1646" name="Google Shape;1646;p128"/>
            <p:cNvSpPr/>
            <p:nvPr/>
          </p:nvSpPr>
          <p:spPr>
            <a:xfrm>
              <a:off x="5647475" y="1822975"/>
              <a:ext cx="3772500" cy="282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28"/>
            <p:cNvSpPr txBox="1"/>
            <p:nvPr/>
          </p:nvSpPr>
          <p:spPr>
            <a:xfrm>
              <a:off x="5325050" y="1909000"/>
              <a:ext cx="4431600" cy="2403000"/>
            </a:xfrm>
            <a:prstGeom prst="rect">
              <a:avLst/>
            </a:prstGeom>
            <a:noFill/>
            <a:ln>
              <a:noFill/>
            </a:ln>
          </p:spPr>
          <p:txBody>
            <a:bodyPr anchorCtr="0" anchor="t" bIns="0" lIns="0" spcFirstLastPara="1" rIns="0" wrap="square" tIns="0">
              <a:noAutofit/>
            </a:bodyPr>
            <a:lstStyle/>
            <a:p>
              <a:pPr indent="0" lvl="0" marL="457200" rtl="0" algn="l">
                <a:lnSpc>
                  <a:spcPct val="90000"/>
                </a:lnSpc>
                <a:spcBef>
                  <a:spcPts val="0"/>
                </a:spcBef>
                <a:spcAft>
                  <a:spcPts val="0"/>
                </a:spcAft>
                <a:buNone/>
              </a:pPr>
              <a:r>
                <a:rPr b="1" lang="en-US" sz="1600">
                  <a:solidFill>
                    <a:srgbClr val="001135"/>
                  </a:solidFill>
                  <a:latin typeface="Calibri"/>
                  <a:ea typeface="Calibri"/>
                  <a:cs typeface="Calibri"/>
                  <a:sym typeface="Calibri"/>
                </a:rPr>
                <a:t>“Machine learning and wireless communications”</a:t>
              </a:r>
              <a:endParaRPr b="1" sz="1600">
                <a:solidFill>
                  <a:srgbClr val="001135"/>
                </a:solidFill>
                <a:latin typeface="Calibri"/>
                <a:ea typeface="Calibri"/>
                <a:cs typeface="Calibri"/>
                <a:sym typeface="Calibri"/>
              </a:endParaRPr>
            </a:p>
            <a:p>
              <a:pPr indent="0" lvl="0" marL="457200" rtl="0" algn="l">
                <a:lnSpc>
                  <a:spcPct val="90000"/>
                </a:lnSpc>
                <a:spcBef>
                  <a:spcPts val="600"/>
                </a:spcBef>
                <a:spcAft>
                  <a:spcPts val="0"/>
                </a:spcAft>
                <a:buClr>
                  <a:schemeClr val="dk1"/>
                </a:buClr>
                <a:buSzPts val="1100"/>
                <a:buFont typeface="Arial"/>
                <a:buNone/>
              </a:pPr>
              <a:r>
                <a:rPr b="1" lang="en-US" sz="1100">
                  <a:solidFill>
                    <a:srgbClr val="001135"/>
                  </a:solidFill>
                  <a:latin typeface="Calibri"/>
                  <a:ea typeface="Calibri"/>
                  <a:cs typeface="Calibri"/>
                  <a:sym typeface="Calibri"/>
                </a:rPr>
                <a:t>Yonina C. Eldar, Andrea Goldsmith, </a:t>
              </a:r>
              <a:endParaRPr b="1" sz="1100">
                <a:solidFill>
                  <a:srgbClr val="001135"/>
                </a:solidFill>
                <a:latin typeface="Calibri"/>
                <a:ea typeface="Calibri"/>
                <a:cs typeface="Calibri"/>
                <a:sym typeface="Calibri"/>
              </a:endParaRPr>
            </a:p>
            <a:p>
              <a:pPr indent="0" lvl="0" marL="457200" rtl="0" algn="l">
                <a:lnSpc>
                  <a:spcPct val="90000"/>
                </a:lnSpc>
                <a:spcBef>
                  <a:spcPts val="0"/>
                </a:spcBef>
                <a:spcAft>
                  <a:spcPts val="0"/>
                </a:spcAft>
                <a:buNone/>
              </a:pPr>
              <a:r>
                <a:rPr b="1" lang="en-US" sz="1100">
                  <a:solidFill>
                    <a:srgbClr val="001135"/>
                  </a:solidFill>
                  <a:latin typeface="Calibri"/>
                  <a:ea typeface="Calibri"/>
                  <a:cs typeface="Calibri"/>
                  <a:sym typeface="Calibri"/>
                </a:rPr>
                <a:t>Deniz Gündüz, H. Vincent Poor</a:t>
              </a:r>
              <a:endParaRPr b="1" sz="1600">
                <a:solidFill>
                  <a:srgbClr val="001135"/>
                </a:solidFill>
                <a:latin typeface="Calibri"/>
                <a:ea typeface="Calibri"/>
                <a:cs typeface="Calibri"/>
                <a:sym typeface="Calibri"/>
              </a:endParaRPr>
            </a:p>
            <a:p>
              <a:pPr indent="-317500" lvl="1" marL="914400" rtl="0" algn="l">
                <a:lnSpc>
                  <a:spcPct val="90000"/>
                </a:lnSpc>
                <a:spcBef>
                  <a:spcPts val="60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Collaborative learning over WNs</a:t>
              </a:r>
              <a:endParaRPr>
                <a:solidFill>
                  <a:srgbClr val="001135"/>
                </a:solidFill>
                <a:latin typeface="Calibri"/>
                <a:ea typeface="Calibri"/>
                <a:cs typeface="Calibri"/>
                <a:sym typeface="Calibri"/>
              </a:endParaRPr>
            </a:p>
            <a:p>
              <a:pPr indent="-317500" lvl="1" marL="9144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Optimized FL in WNs with constrained resources</a:t>
              </a:r>
              <a:endParaRPr>
                <a:solidFill>
                  <a:srgbClr val="001135"/>
                </a:solidFill>
                <a:latin typeface="Calibri"/>
                <a:ea typeface="Calibri"/>
                <a:cs typeface="Calibri"/>
                <a:sym typeface="Calibri"/>
              </a:endParaRPr>
            </a:p>
            <a:p>
              <a:pPr indent="-317500" lvl="1" marL="9144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Quantized FL</a:t>
              </a:r>
              <a:endParaRPr>
                <a:solidFill>
                  <a:srgbClr val="001135"/>
                </a:solidFill>
                <a:latin typeface="Calibri"/>
                <a:ea typeface="Calibri"/>
                <a:cs typeface="Calibri"/>
                <a:sym typeface="Calibri"/>
              </a:endParaRPr>
            </a:p>
            <a:p>
              <a:pPr indent="-317500" lvl="1" marL="9144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Over-the-air-computation</a:t>
              </a:r>
              <a:endParaRPr>
                <a:solidFill>
                  <a:srgbClr val="001135"/>
                </a:solidFill>
                <a:latin typeface="Calibri"/>
                <a:ea typeface="Calibri"/>
                <a:cs typeface="Calibri"/>
                <a:sym typeface="Calibri"/>
              </a:endParaRPr>
            </a:p>
            <a:p>
              <a:pPr indent="-317500" lvl="1" marL="9144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Federated knowledge distillation</a:t>
              </a:r>
              <a:endParaRPr>
                <a:solidFill>
                  <a:srgbClr val="001135"/>
                </a:solidFill>
                <a:latin typeface="Calibri"/>
                <a:ea typeface="Calibri"/>
                <a:cs typeface="Calibri"/>
                <a:sym typeface="Calibri"/>
              </a:endParaRPr>
            </a:p>
            <a:p>
              <a:pPr indent="-317500" lvl="1" marL="9144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Differential privacy in wireless FL</a:t>
              </a:r>
              <a:endParaRPr>
                <a:solidFill>
                  <a:srgbClr val="001135"/>
                </a:solidFill>
                <a:latin typeface="Calibri"/>
                <a:ea typeface="Calibri"/>
                <a:cs typeface="Calibri"/>
                <a:sym typeface="Calibri"/>
              </a:endParaRPr>
            </a:p>
            <a:p>
              <a:pPr indent="-317500" lvl="1" marL="9144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Timely wireless edge interference</a:t>
              </a:r>
              <a:endParaRPr sz="1225">
                <a:solidFill>
                  <a:schemeClr val="dk1"/>
                </a:solidFill>
                <a:latin typeface="Calibri"/>
                <a:ea typeface="Calibri"/>
                <a:cs typeface="Calibri"/>
                <a:sym typeface="Calibri"/>
              </a:endParaRPr>
            </a:p>
          </p:txBody>
        </p:sp>
        <p:pic>
          <p:nvPicPr>
            <p:cNvPr id="1648" name="Google Shape;1648;p128"/>
            <p:cNvPicPr preferRelativeResize="0"/>
            <p:nvPr/>
          </p:nvPicPr>
          <p:blipFill>
            <a:blip r:embed="rId3">
              <a:alphaModFix/>
            </a:blip>
            <a:stretch>
              <a:fillRect/>
            </a:stretch>
          </p:blipFill>
          <p:spPr>
            <a:xfrm>
              <a:off x="8630169" y="1342850"/>
              <a:ext cx="963775" cy="1406625"/>
            </a:xfrm>
            <a:prstGeom prst="rect">
              <a:avLst/>
            </a:prstGeom>
            <a:noFill/>
            <a:ln>
              <a:noFill/>
            </a:ln>
          </p:spPr>
        </p:pic>
      </p:grpSp>
      <p:sp>
        <p:nvSpPr>
          <p:cNvPr id="1649" name="Google Shape;1649;p128"/>
          <p:cNvSpPr txBox="1"/>
          <p:nvPr/>
        </p:nvSpPr>
        <p:spPr>
          <a:xfrm>
            <a:off x="503650" y="1326250"/>
            <a:ext cx="5104200" cy="3942900"/>
          </a:xfrm>
          <a:prstGeom prst="rect">
            <a:avLst/>
          </a:prstGeom>
          <a:noFill/>
          <a:ln>
            <a:noFill/>
          </a:ln>
        </p:spPr>
        <p:txBody>
          <a:bodyPr anchorCtr="0" anchor="t" bIns="0" lIns="0" spcFirstLastPara="1" rIns="0" wrap="square" tIns="0">
            <a:noAutofit/>
          </a:bodyPr>
          <a:lstStyle/>
          <a:p>
            <a:pPr indent="-363687" lvl="0" marL="431999" marR="0" rtl="0" algn="l">
              <a:lnSpc>
                <a:spcPct val="80000"/>
              </a:lnSpc>
              <a:spcBef>
                <a:spcPts val="1414"/>
              </a:spcBef>
              <a:spcAft>
                <a:spcPts val="0"/>
              </a:spcAft>
              <a:buClr>
                <a:schemeClr val="dk1"/>
              </a:buClr>
              <a:buSzPts val="1525"/>
              <a:buFont typeface="Calibri"/>
              <a:buChar char="●"/>
            </a:pPr>
            <a:r>
              <a:rPr lang="en-US" sz="1525">
                <a:solidFill>
                  <a:schemeClr val="dk1"/>
                </a:solidFill>
                <a:latin typeface="Calibri"/>
                <a:ea typeface="Calibri"/>
                <a:cs typeface="Calibri"/>
                <a:sym typeface="Calibri"/>
              </a:rPr>
              <a:t>AI/ML operations relying on wireless links</a:t>
            </a:r>
            <a:endParaRPr sz="1525">
              <a:solidFill>
                <a:schemeClr val="dk1"/>
              </a:solidFill>
              <a:latin typeface="Calibri"/>
              <a:ea typeface="Calibri"/>
              <a:cs typeface="Calibri"/>
              <a:sym typeface="Calibri"/>
            </a:endParaRPr>
          </a:p>
          <a:p>
            <a:pPr indent="-319087" lvl="1" marL="914400" marR="0" rtl="0" algn="l">
              <a:lnSpc>
                <a:spcPct val="80000"/>
              </a:lnSpc>
              <a:spcBef>
                <a:spcPts val="1414"/>
              </a:spcBef>
              <a:spcAft>
                <a:spcPts val="0"/>
              </a:spcAft>
              <a:buClr>
                <a:schemeClr val="dk1"/>
              </a:buClr>
              <a:buSzPts val="1425"/>
              <a:buFont typeface="Calibri"/>
              <a:buChar char="○"/>
            </a:pPr>
            <a:r>
              <a:rPr lang="en-US" sz="1425">
                <a:solidFill>
                  <a:schemeClr val="dk1"/>
                </a:solidFill>
                <a:latin typeface="Calibri"/>
                <a:ea typeface="Calibri"/>
                <a:cs typeface="Calibri"/>
                <a:sym typeface="Calibri"/>
              </a:rPr>
              <a:t>Exchange data/model parameters</a:t>
            </a:r>
            <a:endParaRPr sz="1425">
              <a:solidFill>
                <a:schemeClr val="dk1"/>
              </a:solidFill>
              <a:latin typeface="Calibri"/>
              <a:ea typeface="Calibri"/>
              <a:cs typeface="Calibri"/>
              <a:sym typeface="Calibri"/>
            </a:endParaRPr>
          </a:p>
          <a:p>
            <a:pPr indent="-319087" lvl="1" marL="914400" rtl="0" algn="l">
              <a:lnSpc>
                <a:spcPct val="80000"/>
              </a:lnSpc>
              <a:spcBef>
                <a:spcPts val="1414"/>
              </a:spcBef>
              <a:spcAft>
                <a:spcPts val="0"/>
              </a:spcAft>
              <a:buClr>
                <a:schemeClr val="dk1"/>
              </a:buClr>
              <a:buSzPts val="1425"/>
              <a:buFont typeface="Calibri"/>
              <a:buChar char="○"/>
            </a:pPr>
            <a:r>
              <a:rPr lang="en-US" sz="1425">
                <a:solidFill>
                  <a:schemeClr val="dk1"/>
                </a:solidFill>
                <a:latin typeface="Calibri"/>
                <a:ea typeface="Calibri"/>
                <a:cs typeface="Calibri"/>
                <a:sym typeface="Calibri"/>
              </a:rPr>
              <a:t>Multi-agent coordination </a:t>
            </a:r>
            <a:endParaRPr sz="1425">
              <a:solidFill>
                <a:schemeClr val="dk1"/>
              </a:solidFill>
              <a:latin typeface="Calibri"/>
              <a:ea typeface="Calibri"/>
              <a:cs typeface="Calibri"/>
              <a:sym typeface="Calibri"/>
            </a:endParaRPr>
          </a:p>
          <a:p>
            <a:pPr indent="-319087" lvl="1" marL="914400" marR="0" rtl="0" algn="l">
              <a:lnSpc>
                <a:spcPct val="80000"/>
              </a:lnSpc>
              <a:spcBef>
                <a:spcPts val="1414"/>
              </a:spcBef>
              <a:spcAft>
                <a:spcPts val="0"/>
              </a:spcAft>
              <a:buClr>
                <a:schemeClr val="dk1"/>
              </a:buClr>
              <a:buSzPts val="1425"/>
              <a:buFont typeface="Calibri"/>
              <a:buChar char="○"/>
            </a:pPr>
            <a:r>
              <a:rPr lang="en-US" sz="1425">
                <a:solidFill>
                  <a:schemeClr val="dk1"/>
                </a:solidFill>
                <a:latin typeface="Calibri"/>
                <a:ea typeface="Calibri"/>
                <a:cs typeface="Calibri"/>
                <a:sym typeface="Calibri"/>
              </a:rPr>
              <a:t>Distributed inference</a:t>
            </a:r>
            <a:endParaRPr sz="1425">
              <a:solidFill>
                <a:schemeClr val="dk1"/>
              </a:solidFill>
              <a:latin typeface="Calibri"/>
              <a:ea typeface="Calibri"/>
              <a:cs typeface="Calibri"/>
              <a:sym typeface="Calibri"/>
            </a:endParaRPr>
          </a:p>
          <a:p>
            <a:pPr indent="-363687" lvl="0" marL="431999" marR="0" rtl="0" algn="l">
              <a:lnSpc>
                <a:spcPct val="80000"/>
              </a:lnSpc>
              <a:spcBef>
                <a:spcPts val="1414"/>
              </a:spcBef>
              <a:spcAft>
                <a:spcPts val="0"/>
              </a:spcAft>
              <a:buClr>
                <a:schemeClr val="dk1"/>
              </a:buClr>
              <a:buSzPts val="1525"/>
              <a:buFont typeface="Calibri"/>
              <a:buChar char="●"/>
            </a:pPr>
            <a:r>
              <a:rPr lang="en-US" sz="1525">
                <a:solidFill>
                  <a:schemeClr val="dk1"/>
                </a:solidFill>
                <a:latin typeface="Calibri"/>
                <a:ea typeface="Calibri"/>
                <a:cs typeface="Calibri"/>
                <a:sym typeface="Calibri"/>
              </a:rPr>
              <a:t>Wireless resources have an impact on AI/ML methods</a:t>
            </a:r>
            <a:endParaRPr sz="1525">
              <a:solidFill>
                <a:schemeClr val="dk1"/>
              </a:solidFill>
              <a:latin typeface="Calibri"/>
              <a:ea typeface="Calibri"/>
              <a:cs typeface="Calibri"/>
              <a:sym typeface="Calibri"/>
            </a:endParaRPr>
          </a:p>
          <a:p>
            <a:pPr indent="-317500" lvl="1" marL="914400" marR="0" rtl="0" algn="l">
              <a:lnSpc>
                <a:spcPct val="80000"/>
              </a:lnSpc>
              <a:spcBef>
                <a:spcPts val="1414"/>
              </a:spcBef>
              <a:spcAft>
                <a:spcPts val="0"/>
              </a:spcAft>
              <a:buClr>
                <a:schemeClr val="dk1"/>
              </a:buClr>
              <a:buSzPts val="1400"/>
              <a:buFont typeface="Calibri"/>
              <a:buChar char="○"/>
            </a:pPr>
            <a:r>
              <a:rPr lang="en-US">
                <a:solidFill>
                  <a:schemeClr val="dk1"/>
                </a:solidFill>
                <a:latin typeface="Calibri"/>
                <a:ea typeface="Calibri"/>
                <a:cs typeface="Calibri"/>
                <a:sym typeface="Calibri"/>
              </a:rPr>
              <a:t>Provide timely results (e.g., spectrum resources)</a:t>
            </a:r>
            <a:endParaRPr>
              <a:solidFill>
                <a:schemeClr val="dk1"/>
              </a:solidFill>
              <a:latin typeface="Calibri"/>
              <a:ea typeface="Calibri"/>
              <a:cs typeface="Calibri"/>
              <a:sym typeface="Calibri"/>
            </a:endParaRPr>
          </a:p>
          <a:p>
            <a:pPr indent="-317500" lvl="1" marL="914400" marR="0" rtl="0" algn="l">
              <a:lnSpc>
                <a:spcPct val="80000"/>
              </a:lnSpc>
              <a:spcBef>
                <a:spcPts val="1414"/>
              </a:spcBef>
              <a:spcAft>
                <a:spcPts val="0"/>
              </a:spcAft>
              <a:buClr>
                <a:schemeClr val="dk1"/>
              </a:buClr>
              <a:buSzPts val="1400"/>
              <a:buFont typeface="Calibri"/>
              <a:buChar char="○"/>
            </a:pPr>
            <a:r>
              <a:rPr lang="en-US">
                <a:solidFill>
                  <a:schemeClr val="dk1"/>
                </a:solidFill>
                <a:latin typeface="Calibri"/>
                <a:ea typeface="Calibri"/>
                <a:cs typeface="Calibri"/>
                <a:sym typeface="Calibri"/>
              </a:rPr>
              <a:t>Reliability, error-free transmissions (e.g., SINR)</a:t>
            </a:r>
            <a:endParaRPr>
              <a:solidFill>
                <a:schemeClr val="dk1"/>
              </a:solidFill>
              <a:latin typeface="Calibri"/>
              <a:ea typeface="Calibri"/>
              <a:cs typeface="Calibri"/>
              <a:sym typeface="Calibri"/>
            </a:endParaRPr>
          </a:p>
          <a:p>
            <a:pPr indent="-317500" lvl="1" marL="914400" marR="0" rtl="0" algn="l">
              <a:lnSpc>
                <a:spcPct val="80000"/>
              </a:lnSpc>
              <a:spcBef>
                <a:spcPts val="1414"/>
              </a:spcBef>
              <a:spcAft>
                <a:spcPts val="0"/>
              </a:spcAft>
              <a:buClr>
                <a:schemeClr val="dk1"/>
              </a:buClr>
              <a:buSzPts val="1400"/>
              <a:buFont typeface="Calibri"/>
              <a:buChar char="○"/>
            </a:pPr>
            <a:r>
              <a:rPr lang="en-US">
                <a:solidFill>
                  <a:schemeClr val="dk1"/>
                </a:solidFill>
                <a:latin typeface="Calibri"/>
                <a:ea typeface="Calibri"/>
                <a:cs typeface="Calibri"/>
                <a:sym typeface="Calibri"/>
              </a:rPr>
              <a:t>Energy consumption (e.g., transmit power)</a:t>
            </a:r>
            <a:endParaRPr>
              <a:solidFill>
                <a:schemeClr val="dk1"/>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3" name="Shape 1653"/>
        <p:cNvGrpSpPr/>
        <p:nvPr/>
      </p:nvGrpSpPr>
      <p:grpSpPr>
        <a:xfrm>
          <a:off x="0" y="0"/>
          <a:ext cx="0" cy="0"/>
          <a:chOff x="0" y="0"/>
          <a:chExt cx="0" cy="0"/>
        </a:xfrm>
      </p:grpSpPr>
      <p:sp>
        <p:nvSpPr>
          <p:cNvPr id="1654" name="Google Shape;1654;p129"/>
          <p:cNvSpPr/>
          <p:nvPr/>
        </p:nvSpPr>
        <p:spPr>
          <a:xfrm>
            <a:off x="480150" y="1244800"/>
            <a:ext cx="9193800" cy="1589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29"/>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Examples </a:t>
            </a:r>
            <a:endParaRPr>
              <a:latin typeface="Calibri"/>
              <a:ea typeface="Calibri"/>
              <a:cs typeface="Calibri"/>
              <a:sym typeface="Calibri"/>
            </a:endParaRPr>
          </a:p>
        </p:txBody>
      </p:sp>
      <p:sp>
        <p:nvSpPr>
          <p:cNvPr id="1656" name="Google Shape;1656;p129"/>
          <p:cNvSpPr txBox="1"/>
          <p:nvPr/>
        </p:nvSpPr>
        <p:spPr>
          <a:xfrm>
            <a:off x="503650" y="1326251"/>
            <a:ext cx="9068700" cy="3362400"/>
          </a:xfrm>
          <a:prstGeom prst="rect">
            <a:avLst/>
          </a:prstGeom>
          <a:noFill/>
          <a:ln>
            <a:noFill/>
          </a:ln>
        </p:spPr>
        <p:txBody>
          <a:bodyPr anchorCtr="0" anchor="t" bIns="0" lIns="0" spcFirstLastPara="1" rIns="0" wrap="square" tIns="0">
            <a:noAutofit/>
          </a:bodyPr>
          <a:lstStyle/>
          <a:p>
            <a:pPr indent="-342900" lvl="0" marL="457200" rtl="0" algn="l">
              <a:lnSpc>
                <a:spcPct val="90000"/>
              </a:lnSpc>
              <a:spcBef>
                <a:spcPts val="0"/>
              </a:spcBef>
              <a:spcAft>
                <a:spcPts val="0"/>
              </a:spcAft>
              <a:buClr>
                <a:srgbClr val="001135"/>
              </a:buClr>
              <a:buSzPts val="1800"/>
              <a:buFont typeface="Calibri"/>
              <a:buChar char="●"/>
            </a:pPr>
            <a:r>
              <a:rPr lang="en-US" sz="1800">
                <a:solidFill>
                  <a:schemeClr val="dk1"/>
                </a:solidFill>
                <a:latin typeface="Calibri"/>
                <a:ea typeface="Calibri"/>
                <a:cs typeface="Calibri"/>
                <a:sym typeface="Calibri"/>
              </a:rPr>
              <a:t>Distributed learning over Wi-Fi:</a:t>
            </a:r>
            <a:endParaRPr sz="1800">
              <a:solidFill>
                <a:schemeClr val="dk1"/>
              </a:solidFill>
              <a:latin typeface="Calibri"/>
              <a:ea typeface="Calibri"/>
              <a:cs typeface="Calibri"/>
              <a:sym typeface="Calibri"/>
            </a:endParaRPr>
          </a:p>
          <a:p>
            <a:pPr indent="-342900" lvl="1" marL="914400" marR="0" rtl="0" algn="l">
              <a:lnSpc>
                <a:spcPct val="100000"/>
              </a:lnSpc>
              <a:spcBef>
                <a:spcPts val="1414"/>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Guerra, </a:t>
            </a:r>
            <a:r>
              <a:rPr lang="en-US" sz="1800">
                <a:solidFill>
                  <a:schemeClr val="dk1"/>
                </a:solidFill>
                <a:latin typeface="Calibri"/>
                <a:ea typeface="Calibri"/>
                <a:cs typeface="Calibri"/>
                <a:sym typeface="Calibri"/>
              </a:rPr>
              <a:t>E.,</a:t>
            </a:r>
            <a:r>
              <a:rPr lang="en-US" sz="1800">
                <a:solidFill>
                  <a:schemeClr val="dk1"/>
                </a:solidFill>
                <a:latin typeface="Calibri"/>
                <a:ea typeface="Calibri"/>
                <a:cs typeface="Calibri"/>
                <a:sym typeface="Calibri"/>
              </a:rPr>
              <a:t> Wilhelmi, </a:t>
            </a:r>
            <a:r>
              <a:rPr lang="en-US" sz="1800">
                <a:solidFill>
                  <a:schemeClr val="dk1"/>
                </a:solidFill>
                <a:latin typeface="Calibri"/>
                <a:ea typeface="Calibri"/>
                <a:cs typeface="Calibri"/>
                <a:sym typeface="Calibri"/>
              </a:rPr>
              <a:t> F.,</a:t>
            </a:r>
            <a:r>
              <a:rPr lang="en-US" sz="1800">
                <a:solidFill>
                  <a:schemeClr val="dk1"/>
                </a:solidFill>
                <a:latin typeface="Calibri"/>
                <a:ea typeface="Calibri"/>
                <a:cs typeface="Calibri"/>
                <a:sym typeface="Calibri"/>
              </a:rPr>
              <a:t> Miozzo, </a:t>
            </a:r>
            <a:r>
              <a:rPr lang="en-US" sz="1800">
                <a:solidFill>
                  <a:schemeClr val="dk1"/>
                </a:solidFill>
                <a:latin typeface="Calibri"/>
                <a:ea typeface="Calibri"/>
                <a:cs typeface="Calibri"/>
                <a:sym typeface="Calibri"/>
              </a:rPr>
              <a:t>M.</a:t>
            </a:r>
            <a:r>
              <a:rPr lang="en-US" sz="1800">
                <a:solidFill>
                  <a:schemeClr val="dk1"/>
                </a:solidFill>
                <a:latin typeface="Calibri"/>
                <a:ea typeface="Calibri"/>
                <a:cs typeface="Calibri"/>
                <a:sym typeface="Calibri"/>
              </a:rPr>
              <a:t> and Dini, P. (2023), "</a:t>
            </a:r>
            <a:r>
              <a:rPr b="1" lang="en-US" sz="1800" u="sng">
                <a:solidFill>
                  <a:schemeClr val="hlink"/>
                </a:solidFill>
                <a:latin typeface="Calibri"/>
                <a:ea typeface="Calibri"/>
                <a:cs typeface="Calibri"/>
                <a:sym typeface="Calibri"/>
                <a:hlinkClick r:id="rId3"/>
              </a:rPr>
              <a:t>The Cost of Training Machine Learning Models over Distributed Data Sources</a:t>
            </a:r>
            <a:r>
              <a:rPr lang="en-US" sz="1800">
                <a:solidFill>
                  <a:schemeClr val="dk1"/>
                </a:solidFill>
                <a:latin typeface="Calibri"/>
                <a:ea typeface="Calibri"/>
                <a:cs typeface="Calibri"/>
                <a:sym typeface="Calibri"/>
              </a:rPr>
              <a:t>," in IEEE Open Journal of the Communications Society, doi: 10.1109/OJCOMS.2023.3274394.</a:t>
            </a:r>
            <a:endParaRPr sz="18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lnSpc>
                <a:spcPct val="90000"/>
              </a:lnSpc>
              <a:spcBef>
                <a:spcPts val="600"/>
              </a:spcBef>
              <a:spcAft>
                <a:spcPts val="0"/>
              </a:spcAft>
              <a:buClr>
                <a:srgbClr val="001135"/>
              </a:buClr>
              <a:buSzPts val="1800"/>
              <a:buFont typeface="Calibri"/>
              <a:buChar char="●"/>
            </a:pPr>
            <a:r>
              <a:rPr lang="en-US" sz="1800">
                <a:solidFill>
                  <a:schemeClr val="dk1"/>
                </a:solidFill>
                <a:latin typeface="Calibri"/>
                <a:ea typeface="Calibri"/>
                <a:cs typeface="Calibri"/>
                <a:sym typeface="Calibri"/>
              </a:rPr>
              <a:t>Over-the-air-computation</a:t>
            </a:r>
            <a:endParaRPr sz="1800">
              <a:solidFill>
                <a:schemeClr val="dk1"/>
              </a:solidFill>
              <a:highlight>
                <a:srgbClr val="FFFF00"/>
              </a:highlight>
              <a:latin typeface="Calibri"/>
              <a:ea typeface="Calibri"/>
              <a:cs typeface="Calibri"/>
              <a:sym typeface="Calibri"/>
            </a:endParaRPr>
          </a:p>
          <a:p>
            <a:pPr indent="-342900" lvl="1" marL="914400" marR="0" rtl="0" algn="l">
              <a:spcBef>
                <a:spcPts val="1414"/>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Amiri, M. M., &amp; Gündüz, D. (2022). “</a:t>
            </a:r>
            <a:r>
              <a:rPr b="1" lang="en-US" sz="1800" u="sng">
                <a:solidFill>
                  <a:schemeClr val="hlink"/>
                </a:solidFill>
                <a:latin typeface="Calibri"/>
                <a:ea typeface="Calibri"/>
                <a:cs typeface="Calibri"/>
                <a:sym typeface="Calibri"/>
                <a:hlinkClick r:id="rId4"/>
              </a:rPr>
              <a:t>Over-the-Air Computation for Distributed Learning over Wireless Networks.</a:t>
            </a:r>
            <a:r>
              <a:rPr lang="en-US" sz="1800">
                <a:solidFill>
                  <a:schemeClr val="dk1"/>
                </a:solidFill>
                <a:latin typeface="Calibri"/>
                <a:ea typeface="Calibri"/>
                <a:cs typeface="Calibri"/>
                <a:sym typeface="Calibri"/>
              </a:rPr>
              <a:t>” Machine Learning and Wireless Communications, 434.</a:t>
            </a:r>
            <a:endParaRPr sz="1800">
              <a:solidFill>
                <a:schemeClr val="dk1"/>
              </a:solidFill>
              <a:latin typeface="Calibri"/>
              <a:ea typeface="Calibri"/>
              <a:cs typeface="Calibri"/>
              <a:sym typeface="Calibri"/>
            </a:endParaRPr>
          </a:p>
        </p:txBody>
      </p:sp>
      <p:sp>
        <p:nvSpPr>
          <p:cNvPr id="1657" name="Google Shape;1657;p12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1" name="Shape 1661"/>
        <p:cNvGrpSpPr/>
        <p:nvPr/>
      </p:nvGrpSpPr>
      <p:grpSpPr>
        <a:xfrm>
          <a:off x="0" y="0"/>
          <a:ext cx="0" cy="0"/>
          <a:chOff x="0" y="0"/>
          <a:chExt cx="0" cy="0"/>
        </a:xfrm>
      </p:grpSpPr>
      <p:sp>
        <p:nvSpPr>
          <p:cNvPr id="1662" name="Google Shape;1662;p130"/>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Distributed learning over Wi-Fi</a:t>
            </a:r>
            <a:endParaRPr>
              <a:latin typeface="Calibri"/>
              <a:ea typeface="Calibri"/>
              <a:cs typeface="Calibri"/>
              <a:sym typeface="Calibri"/>
            </a:endParaRPr>
          </a:p>
        </p:txBody>
      </p:sp>
      <p:sp>
        <p:nvSpPr>
          <p:cNvPr id="1663" name="Google Shape;1663;p130"/>
          <p:cNvSpPr txBox="1"/>
          <p:nvPr/>
        </p:nvSpPr>
        <p:spPr>
          <a:xfrm>
            <a:off x="503650" y="1326250"/>
            <a:ext cx="5104200" cy="3942900"/>
          </a:xfrm>
          <a:prstGeom prst="rect">
            <a:avLst/>
          </a:prstGeom>
          <a:noFill/>
          <a:ln>
            <a:noFill/>
          </a:ln>
        </p:spPr>
        <p:txBody>
          <a:bodyPr anchorCtr="0" anchor="t" bIns="0" lIns="0" spcFirstLastPara="1" rIns="0" wrap="square" tIns="0">
            <a:noAutofit/>
          </a:bodyPr>
          <a:lstStyle/>
          <a:p>
            <a:pPr indent="-357337" lvl="0" marL="431999" marR="0" rtl="0" algn="l">
              <a:lnSpc>
                <a:spcPct val="80000"/>
              </a:lnSpc>
              <a:spcBef>
                <a:spcPts val="1414"/>
              </a:spcBef>
              <a:spcAft>
                <a:spcPts val="0"/>
              </a:spcAft>
              <a:buClr>
                <a:schemeClr val="dk1"/>
              </a:buClr>
              <a:buSzPts val="1425"/>
              <a:buFont typeface="Calibri"/>
              <a:buChar char="●"/>
            </a:pPr>
            <a:r>
              <a:rPr lang="en-US" sz="1425">
                <a:solidFill>
                  <a:schemeClr val="dk1"/>
                </a:solidFill>
                <a:latin typeface="Calibri"/>
                <a:ea typeface="Calibri"/>
                <a:cs typeface="Calibri"/>
                <a:sym typeface="Calibri"/>
              </a:rPr>
              <a:t>Distributed ML trend</a:t>
            </a:r>
            <a:endParaRPr sz="1425">
              <a:solidFill>
                <a:schemeClr val="dk1"/>
              </a:solidFill>
              <a:latin typeface="Calibri"/>
              <a:ea typeface="Calibri"/>
              <a:cs typeface="Calibri"/>
              <a:sym typeface="Calibri"/>
            </a:endParaRPr>
          </a:p>
          <a:p>
            <a:pPr indent="-306387" lvl="1" marL="914400" marR="0" rtl="0" algn="l">
              <a:lnSpc>
                <a:spcPct val="80000"/>
              </a:lnSpc>
              <a:spcBef>
                <a:spcPts val="1414"/>
              </a:spcBef>
              <a:spcAft>
                <a:spcPts val="0"/>
              </a:spcAft>
              <a:buClr>
                <a:schemeClr val="dk1"/>
              </a:buClr>
              <a:buSzPts val="1225"/>
              <a:buFont typeface="Calibri"/>
              <a:buChar char="○"/>
            </a:pPr>
            <a:r>
              <a:rPr lang="en-US" sz="1225">
                <a:solidFill>
                  <a:schemeClr val="dk1"/>
                </a:solidFill>
                <a:latin typeface="Calibri"/>
                <a:ea typeface="Calibri"/>
                <a:cs typeface="Calibri"/>
                <a:sym typeface="Calibri"/>
              </a:rPr>
              <a:t>Improve efficiency of computation and communication resources</a:t>
            </a:r>
            <a:endParaRPr sz="1225">
              <a:solidFill>
                <a:schemeClr val="dk1"/>
              </a:solidFill>
              <a:latin typeface="Calibri"/>
              <a:ea typeface="Calibri"/>
              <a:cs typeface="Calibri"/>
              <a:sym typeface="Calibri"/>
            </a:endParaRPr>
          </a:p>
          <a:p>
            <a:pPr indent="-306387" lvl="1" marL="914400" rtl="0" algn="l">
              <a:lnSpc>
                <a:spcPct val="80000"/>
              </a:lnSpc>
              <a:spcBef>
                <a:spcPts val="1414"/>
              </a:spcBef>
              <a:spcAft>
                <a:spcPts val="0"/>
              </a:spcAft>
              <a:buClr>
                <a:schemeClr val="dk1"/>
              </a:buClr>
              <a:buSzPts val="1225"/>
              <a:buFont typeface="Calibri"/>
              <a:buChar char="○"/>
            </a:pPr>
            <a:r>
              <a:rPr lang="en-US" sz="1225">
                <a:solidFill>
                  <a:schemeClr val="dk1"/>
                </a:solidFill>
                <a:latin typeface="Calibri"/>
                <a:ea typeface="Calibri"/>
                <a:cs typeface="Calibri"/>
                <a:sym typeface="Calibri"/>
              </a:rPr>
              <a:t>Bring AI optimization closer to users</a:t>
            </a:r>
            <a:endParaRPr sz="1225">
              <a:solidFill>
                <a:schemeClr val="dk1"/>
              </a:solidFill>
              <a:latin typeface="Calibri"/>
              <a:ea typeface="Calibri"/>
              <a:cs typeface="Calibri"/>
              <a:sym typeface="Calibri"/>
            </a:endParaRPr>
          </a:p>
          <a:p>
            <a:pPr indent="-306387" lvl="1" marL="914400" marR="0" rtl="0" algn="l">
              <a:lnSpc>
                <a:spcPct val="80000"/>
              </a:lnSpc>
              <a:spcBef>
                <a:spcPts val="1414"/>
              </a:spcBef>
              <a:spcAft>
                <a:spcPts val="0"/>
              </a:spcAft>
              <a:buClr>
                <a:schemeClr val="dk1"/>
              </a:buClr>
              <a:buSzPts val="1225"/>
              <a:buFont typeface="Calibri"/>
              <a:buChar char="○"/>
            </a:pPr>
            <a:r>
              <a:rPr lang="en-US" sz="1225">
                <a:solidFill>
                  <a:schemeClr val="dk1"/>
                </a:solidFill>
                <a:latin typeface="Calibri"/>
                <a:ea typeface="Calibri"/>
                <a:cs typeface="Calibri"/>
                <a:sym typeface="Calibri"/>
              </a:rPr>
              <a:t>Robustness, enhanced privacy, security...</a:t>
            </a:r>
            <a:endParaRPr sz="1225">
              <a:solidFill>
                <a:schemeClr val="dk1"/>
              </a:solidFill>
              <a:latin typeface="Calibri"/>
              <a:ea typeface="Calibri"/>
              <a:cs typeface="Calibri"/>
              <a:sym typeface="Calibri"/>
            </a:endParaRPr>
          </a:p>
          <a:p>
            <a:pPr indent="-357337" lvl="0" marL="431999" marR="0" rtl="0" algn="l">
              <a:lnSpc>
                <a:spcPct val="80000"/>
              </a:lnSpc>
              <a:spcBef>
                <a:spcPts val="1414"/>
              </a:spcBef>
              <a:spcAft>
                <a:spcPts val="0"/>
              </a:spcAft>
              <a:buClr>
                <a:schemeClr val="dk1"/>
              </a:buClr>
              <a:buSzPts val="1425"/>
              <a:buFont typeface="Calibri"/>
              <a:buChar char="●"/>
            </a:pPr>
            <a:r>
              <a:rPr lang="en-US" sz="1425">
                <a:solidFill>
                  <a:schemeClr val="dk1"/>
                </a:solidFill>
                <a:latin typeface="Calibri"/>
                <a:ea typeface="Calibri"/>
                <a:cs typeface="Calibri"/>
                <a:sym typeface="Calibri"/>
              </a:rPr>
              <a:t>Federated Learning (FL)</a:t>
            </a:r>
            <a:endParaRPr sz="1425">
              <a:solidFill>
                <a:schemeClr val="dk1"/>
              </a:solidFill>
              <a:latin typeface="Calibri"/>
              <a:ea typeface="Calibri"/>
              <a:cs typeface="Calibri"/>
              <a:sym typeface="Calibri"/>
            </a:endParaRPr>
          </a:p>
          <a:p>
            <a:pPr indent="-306387" lvl="1" marL="914400" marR="0" rtl="0" algn="l">
              <a:lnSpc>
                <a:spcPct val="80000"/>
              </a:lnSpc>
              <a:spcBef>
                <a:spcPts val="1414"/>
              </a:spcBef>
              <a:spcAft>
                <a:spcPts val="0"/>
              </a:spcAft>
              <a:buClr>
                <a:schemeClr val="dk1"/>
              </a:buClr>
              <a:buSzPts val="1225"/>
              <a:buFont typeface="Calibri"/>
              <a:buChar char="○"/>
            </a:pPr>
            <a:r>
              <a:rPr lang="en-US" sz="1225">
                <a:solidFill>
                  <a:schemeClr val="dk1"/>
                </a:solidFill>
                <a:latin typeface="Calibri"/>
                <a:ea typeface="Calibri"/>
                <a:cs typeface="Calibri"/>
                <a:sym typeface="Calibri"/>
              </a:rPr>
              <a:t>FL devices exchange model </a:t>
            </a:r>
            <a:r>
              <a:rPr lang="en-US" sz="1225">
                <a:solidFill>
                  <a:schemeClr val="dk1"/>
                </a:solidFill>
                <a:latin typeface="Calibri"/>
                <a:ea typeface="Calibri"/>
                <a:cs typeface="Calibri"/>
                <a:sym typeface="Calibri"/>
              </a:rPr>
              <a:t>weights</a:t>
            </a:r>
            <a:r>
              <a:rPr lang="en-US" sz="1225">
                <a:solidFill>
                  <a:schemeClr val="dk1"/>
                </a:solidFill>
                <a:latin typeface="Calibri"/>
                <a:ea typeface="Calibri"/>
                <a:cs typeface="Calibri"/>
                <a:sym typeface="Calibri"/>
              </a:rPr>
              <a:t> rather than data</a:t>
            </a:r>
            <a:endParaRPr sz="1225">
              <a:solidFill>
                <a:schemeClr val="dk1"/>
              </a:solidFill>
              <a:latin typeface="Calibri"/>
              <a:ea typeface="Calibri"/>
              <a:cs typeface="Calibri"/>
              <a:sym typeface="Calibri"/>
            </a:endParaRPr>
          </a:p>
          <a:p>
            <a:pPr indent="-306387" lvl="1" marL="914400" marR="0" rtl="0" algn="l">
              <a:lnSpc>
                <a:spcPct val="80000"/>
              </a:lnSpc>
              <a:spcBef>
                <a:spcPts val="1414"/>
              </a:spcBef>
              <a:spcAft>
                <a:spcPts val="0"/>
              </a:spcAft>
              <a:buClr>
                <a:schemeClr val="dk1"/>
              </a:buClr>
              <a:buSzPts val="1225"/>
              <a:buFont typeface="Calibri"/>
              <a:buChar char="○"/>
            </a:pPr>
            <a:r>
              <a:rPr lang="en-US" sz="1225">
                <a:solidFill>
                  <a:schemeClr val="dk1"/>
                </a:solidFill>
                <a:latin typeface="Calibri"/>
                <a:ea typeface="Calibri"/>
                <a:cs typeface="Calibri"/>
                <a:sym typeface="Calibri"/>
              </a:rPr>
              <a:t>Communication efficiency</a:t>
            </a:r>
            <a:endParaRPr sz="1225">
              <a:solidFill>
                <a:schemeClr val="dk1"/>
              </a:solidFill>
              <a:latin typeface="Calibri"/>
              <a:ea typeface="Calibri"/>
              <a:cs typeface="Calibri"/>
              <a:sym typeface="Calibri"/>
            </a:endParaRPr>
          </a:p>
          <a:p>
            <a:pPr indent="-306387" lvl="1" marL="914400" marR="0" rtl="0" algn="l">
              <a:lnSpc>
                <a:spcPct val="80000"/>
              </a:lnSpc>
              <a:spcBef>
                <a:spcPts val="1414"/>
              </a:spcBef>
              <a:spcAft>
                <a:spcPts val="0"/>
              </a:spcAft>
              <a:buClr>
                <a:schemeClr val="dk1"/>
              </a:buClr>
              <a:buSzPts val="1225"/>
              <a:buFont typeface="Calibri"/>
              <a:buChar char="○"/>
            </a:pPr>
            <a:r>
              <a:rPr lang="en-US" sz="1225">
                <a:solidFill>
                  <a:schemeClr val="dk1"/>
                </a:solidFill>
                <a:latin typeface="Calibri"/>
                <a:ea typeface="Calibri"/>
                <a:cs typeface="Calibri"/>
                <a:sym typeface="Calibri"/>
              </a:rPr>
              <a:t>Improve scalability + Enhance privacy</a:t>
            </a:r>
            <a:endParaRPr sz="1225">
              <a:solidFill>
                <a:schemeClr val="dk1"/>
              </a:solidFill>
              <a:latin typeface="Calibri"/>
              <a:ea typeface="Calibri"/>
              <a:cs typeface="Calibri"/>
              <a:sym typeface="Calibri"/>
            </a:endParaRPr>
          </a:p>
          <a:p>
            <a:pPr indent="-357337" lvl="0" marL="431999" marR="0" rtl="0" algn="l">
              <a:lnSpc>
                <a:spcPct val="80000"/>
              </a:lnSpc>
              <a:spcBef>
                <a:spcPts val="1414"/>
              </a:spcBef>
              <a:spcAft>
                <a:spcPts val="0"/>
              </a:spcAft>
              <a:buClr>
                <a:schemeClr val="dk1"/>
              </a:buClr>
              <a:buSzPts val="1425"/>
              <a:buFont typeface="Calibri"/>
              <a:buChar char="●"/>
            </a:pPr>
            <a:r>
              <a:rPr lang="en-US" sz="1425">
                <a:solidFill>
                  <a:schemeClr val="dk1"/>
                </a:solidFill>
                <a:latin typeface="Calibri"/>
                <a:ea typeface="Calibri"/>
                <a:cs typeface="Calibri"/>
                <a:sym typeface="Calibri"/>
              </a:rPr>
              <a:t>Strong dependency on (wireless) communication links</a:t>
            </a:r>
            <a:endParaRPr sz="1425">
              <a:solidFill>
                <a:schemeClr val="dk1"/>
              </a:solidFill>
              <a:latin typeface="Calibri"/>
              <a:ea typeface="Calibri"/>
              <a:cs typeface="Calibri"/>
              <a:sym typeface="Calibri"/>
            </a:endParaRPr>
          </a:p>
          <a:p>
            <a:pPr indent="-306387" lvl="1" marL="914400" rtl="0" algn="l">
              <a:lnSpc>
                <a:spcPct val="80000"/>
              </a:lnSpc>
              <a:spcBef>
                <a:spcPts val="1414"/>
              </a:spcBef>
              <a:spcAft>
                <a:spcPts val="0"/>
              </a:spcAft>
              <a:buClr>
                <a:schemeClr val="dk1"/>
              </a:buClr>
              <a:buSzPts val="1225"/>
              <a:buFont typeface="Calibri"/>
              <a:buChar char="○"/>
            </a:pPr>
            <a:r>
              <a:rPr lang="en-US" sz="1225">
                <a:solidFill>
                  <a:schemeClr val="dk1"/>
                </a:solidFill>
                <a:latin typeface="Calibri"/>
                <a:ea typeface="Calibri"/>
                <a:cs typeface="Calibri"/>
                <a:sym typeface="Calibri"/>
              </a:rPr>
              <a:t>Significant cost of communication (overhead, energy)</a:t>
            </a:r>
            <a:endParaRPr sz="1225">
              <a:solidFill>
                <a:schemeClr val="dk1"/>
              </a:solidFill>
              <a:latin typeface="Calibri"/>
              <a:ea typeface="Calibri"/>
              <a:cs typeface="Calibri"/>
              <a:sym typeface="Calibri"/>
            </a:endParaRPr>
          </a:p>
          <a:p>
            <a:pPr indent="-306387" lvl="1" marL="914400" rtl="0" algn="l">
              <a:lnSpc>
                <a:spcPct val="80000"/>
              </a:lnSpc>
              <a:spcBef>
                <a:spcPts val="1414"/>
              </a:spcBef>
              <a:spcAft>
                <a:spcPts val="0"/>
              </a:spcAft>
              <a:buClr>
                <a:schemeClr val="dk1"/>
              </a:buClr>
              <a:buSzPts val="1225"/>
              <a:buFont typeface="Calibri"/>
              <a:buChar char="○"/>
            </a:pPr>
            <a:r>
              <a:rPr lang="en-US" sz="1225">
                <a:solidFill>
                  <a:schemeClr val="dk1"/>
                </a:solidFill>
                <a:latin typeface="Calibri"/>
                <a:ea typeface="Calibri"/>
                <a:cs typeface="Calibri"/>
                <a:sym typeface="Calibri"/>
              </a:rPr>
              <a:t>Impact of communication latency into ML performance</a:t>
            </a:r>
            <a:endParaRPr sz="1225">
              <a:solidFill>
                <a:schemeClr val="dk1"/>
              </a:solidFill>
              <a:latin typeface="Calibri"/>
              <a:ea typeface="Calibri"/>
              <a:cs typeface="Calibri"/>
              <a:sym typeface="Calibri"/>
            </a:endParaRPr>
          </a:p>
        </p:txBody>
      </p:sp>
      <p:sp>
        <p:nvSpPr>
          <p:cNvPr id="1664" name="Google Shape;1664;p13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665" name="Google Shape;1665;p130"/>
          <p:cNvPicPr preferRelativeResize="0"/>
          <p:nvPr/>
        </p:nvPicPr>
        <p:blipFill>
          <a:blip r:embed="rId3">
            <a:alphaModFix/>
          </a:blip>
          <a:stretch>
            <a:fillRect/>
          </a:stretch>
        </p:blipFill>
        <p:spPr>
          <a:xfrm>
            <a:off x="5812775" y="1632825"/>
            <a:ext cx="4037124" cy="31416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9" name="Shape 1669"/>
        <p:cNvGrpSpPr/>
        <p:nvPr/>
      </p:nvGrpSpPr>
      <p:grpSpPr>
        <a:xfrm>
          <a:off x="0" y="0"/>
          <a:ext cx="0" cy="0"/>
          <a:chOff x="0" y="0"/>
          <a:chExt cx="0" cy="0"/>
        </a:xfrm>
      </p:grpSpPr>
      <p:sp>
        <p:nvSpPr>
          <p:cNvPr id="1670" name="Google Shape;1670;p131"/>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Distributed learning over Wi-Fi</a:t>
            </a:r>
            <a:endParaRPr>
              <a:latin typeface="Calibri"/>
              <a:ea typeface="Calibri"/>
              <a:cs typeface="Calibri"/>
              <a:sym typeface="Calibri"/>
            </a:endParaRPr>
          </a:p>
        </p:txBody>
      </p:sp>
      <p:sp>
        <p:nvSpPr>
          <p:cNvPr id="1671" name="Google Shape;1671;p13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672" name="Google Shape;1672;p131"/>
          <p:cNvPicPr preferRelativeResize="0"/>
          <p:nvPr/>
        </p:nvPicPr>
        <p:blipFill>
          <a:blip r:embed="rId3">
            <a:alphaModFix/>
          </a:blip>
          <a:stretch>
            <a:fillRect/>
          </a:stretch>
        </p:blipFill>
        <p:spPr>
          <a:xfrm>
            <a:off x="5912650" y="1286070"/>
            <a:ext cx="4164800" cy="3359497"/>
          </a:xfrm>
          <a:prstGeom prst="rect">
            <a:avLst/>
          </a:prstGeom>
          <a:noFill/>
          <a:ln>
            <a:noFill/>
          </a:ln>
        </p:spPr>
      </p:pic>
      <p:sp>
        <p:nvSpPr>
          <p:cNvPr id="1673" name="Google Shape;1673;p131"/>
          <p:cNvSpPr txBox="1"/>
          <p:nvPr/>
        </p:nvSpPr>
        <p:spPr>
          <a:xfrm>
            <a:off x="503650" y="1326250"/>
            <a:ext cx="5104200" cy="4342800"/>
          </a:xfrm>
          <a:prstGeom prst="rect">
            <a:avLst/>
          </a:prstGeom>
          <a:noFill/>
          <a:ln>
            <a:noFill/>
          </a:ln>
        </p:spPr>
        <p:txBody>
          <a:bodyPr anchorCtr="0" anchor="t" bIns="0" lIns="0" spcFirstLastPara="1" rIns="0" wrap="square" tIns="0">
            <a:noAutofit/>
          </a:bodyPr>
          <a:lstStyle/>
          <a:p>
            <a:pPr indent="0" lvl="0" marL="0" rtl="0" algn="l">
              <a:spcBef>
                <a:spcPts val="1414"/>
              </a:spcBef>
              <a:spcAft>
                <a:spcPts val="0"/>
              </a:spcAft>
              <a:buNone/>
            </a:pPr>
            <a:r>
              <a:rPr lang="en-US" sz="1300">
                <a:solidFill>
                  <a:schemeClr val="dk1"/>
                </a:solidFill>
                <a:latin typeface="Calibri"/>
                <a:ea typeface="Calibri"/>
                <a:cs typeface="Calibri"/>
                <a:sym typeface="Calibri"/>
              </a:rPr>
              <a:t>Guerra, E., Wilhelmi,  F., Miozzo, M. and Dini, P. (2023), "</a:t>
            </a:r>
            <a:r>
              <a:rPr b="1" lang="en-US" sz="1300" u="sng">
                <a:solidFill>
                  <a:schemeClr val="hlink"/>
                </a:solidFill>
                <a:latin typeface="Calibri"/>
                <a:ea typeface="Calibri"/>
                <a:cs typeface="Calibri"/>
                <a:sym typeface="Calibri"/>
                <a:hlinkClick r:id="rId4"/>
              </a:rPr>
              <a:t>The Cost of Training Machine Learning Models over Distributed Data Sources</a:t>
            </a:r>
            <a:r>
              <a:rPr lang="en-US" sz="1300">
                <a:solidFill>
                  <a:schemeClr val="dk1"/>
                </a:solidFill>
                <a:latin typeface="Calibri"/>
                <a:ea typeface="Calibri"/>
                <a:cs typeface="Calibri"/>
                <a:sym typeface="Calibri"/>
              </a:rPr>
              <a:t>," in IEEE Open Journal of the Communications Society, doi: 10.1109/OJCOMS.2023.3274394.</a:t>
            </a:r>
            <a:endParaRPr sz="725">
              <a:solidFill>
                <a:schemeClr val="dk1"/>
              </a:solidFill>
              <a:latin typeface="Calibri"/>
              <a:ea typeface="Calibri"/>
              <a:cs typeface="Calibri"/>
              <a:sym typeface="Calibri"/>
            </a:endParaRPr>
          </a:p>
          <a:p>
            <a:pPr indent="-357337" lvl="0" marL="431999" marR="0" rtl="0" algn="l">
              <a:lnSpc>
                <a:spcPct val="80000"/>
              </a:lnSpc>
              <a:spcBef>
                <a:spcPts val="1414"/>
              </a:spcBef>
              <a:spcAft>
                <a:spcPts val="0"/>
              </a:spcAft>
              <a:buClr>
                <a:schemeClr val="dk1"/>
              </a:buClr>
              <a:buSzPts val="1425"/>
              <a:buFont typeface="Calibri"/>
              <a:buChar char="●"/>
            </a:pPr>
            <a:r>
              <a:rPr lang="en-US" sz="1425">
                <a:solidFill>
                  <a:schemeClr val="dk1"/>
                </a:solidFill>
                <a:latin typeface="Calibri"/>
                <a:ea typeface="Calibri"/>
                <a:cs typeface="Calibri"/>
                <a:sym typeface="Calibri"/>
              </a:rPr>
              <a:t>Three different FL settings</a:t>
            </a:r>
            <a:endParaRPr sz="1425">
              <a:solidFill>
                <a:schemeClr val="dk1"/>
              </a:solidFill>
              <a:latin typeface="Calibri"/>
              <a:ea typeface="Calibri"/>
              <a:cs typeface="Calibri"/>
              <a:sym typeface="Calibri"/>
            </a:endParaRPr>
          </a:p>
          <a:p>
            <a:pPr indent="-306387" lvl="1" marL="914400" marR="0" rtl="0" algn="l">
              <a:lnSpc>
                <a:spcPct val="80000"/>
              </a:lnSpc>
              <a:spcBef>
                <a:spcPts val="1414"/>
              </a:spcBef>
              <a:spcAft>
                <a:spcPts val="0"/>
              </a:spcAft>
              <a:buClr>
                <a:schemeClr val="dk1"/>
              </a:buClr>
              <a:buSzPts val="1225"/>
              <a:buFont typeface="Noto Sans Symbols"/>
              <a:buAutoNum type="alphaLcPeriod"/>
            </a:pPr>
            <a:r>
              <a:rPr b="1" lang="en-US" sz="1225">
                <a:solidFill>
                  <a:schemeClr val="dk1"/>
                </a:solidFill>
                <a:latin typeface="Calibri"/>
                <a:ea typeface="Calibri"/>
                <a:cs typeface="Calibri"/>
                <a:sym typeface="Calibri"/>
              </a:rPr>
              <a:t>Centralized Federated Learning (CFL): </a:t>
            </a:r>
            <a:r>
              <a:rPr lang="en-US" sz="1225">
                <a:solidFill>
                  <a:schemeClr val="dk1"/>
                </a:solidFill>
                <a:latin typeface="Calibri"/>
                <a:ea typeface="Calibri"/>
                <a:cs typeface="Calibri"/>
                <a:sym typeface="Calibri"/>
              </a:rPr>
              <a:t>traditional setting with a central orchestrating server</a:t>
            </a:r>
            <a:endParaRPr sz="1225">
              <a:solidFill>
                <a:schemeClr val="dk1"/>
              </a:solidFill>
              <a:latin typeface="Calibri"/>
              <a:ea typeface="Calibri"/>
              <a:cs typeface="Calibri"/>
              <a:sym typeface="Calibri"/>
            </a:endParaRPr>
          </a:p>
          <a:p>
            <a:pPr indent="-306387" lvl="1" marL="914400" marR="0" rtl="0" algn="l">
              <a:lnSpc>
                <a:spcPct val="80000"/>
              </a:lnSpc>
              <a:spcBef>
                <a:spcPts val="1414"/>
              </a:spcBef>
              <a:spcAft>
                <a:spcPts val="0"/>
              </a:spcAft>
              <a:buClr>
                <a:schemeClr val="dk1"/>
              </a:buClr>
              <a:buSzPts val="1225"/>
              <a:buFont typeface="Times New Roman"/>
              <a:buAutoNum type="alphaLcPeriod"/>
            </a:pPr>
            <a:r>
              <a:rPr b="1" lang="en-US" sz="1225">
                <a:solidFill>
                  <a:schemeClr val="dk1"/>
                </a:solidFill>
                <a:latin typeface="Calibri"/>
                <a:ea typeface="Calibri"/>
                <a:cs typeface="Calibri"/>
                <a:sym typeface="Calibri"/>
              </a:rPr>
              <a:t>Blockchained Federated Learning (BFL):</a:t>
            </a:r>
            <a:r>
              <a:rPr lang="en-US" sz="1225">
                <a:solidFill>
                  <a:schemeClr val="dk1"/>
                </a:solidFill>
                <a:latin typeface="Calibri"/>
                <a:ea typeface="Calibri"/>
                <a:cs typeface="Calibri"/>
                <a:sym typeface="Calibri"/>
              </a:rPr>
              <a:t> the central server is replaced by a distributed ledger</a:t>
            </a:r>
            <a:endParaRPr sz="1225">
              <a:solidFill>
                <a:schemeClr val="dk1"/>
              </a:solidFill>
              <a:latin typeface="Calibri"/>
              <a:ea typeface="Calibri"/>
              <a:cs typeface="Calibri"/>
              <a:sym typeface="Calibri"/>
            </a:endParaRPr>
          </a:p>
          <a:p>
            <a:pPr indent="-306387" lvl="1" marL="914400" marR="0" rtl="0" algn="l">
              <a:lnSpc>
                <a:spcPct val="80000"/>
              </a:lnSpc>
              <a:spcBef>
                <a:spcPts val="1414"/>
              </a:spcBef>
              <a:spcAft>
                <a:spcPts val="0"/>
              </a:spcAft>
              <a:buClr>
                <a:schemeClr val="dk1"/>
              </a:buClr>
              <a:buSzPts val="1225"/>
              <a:buFont typeface="Times New Roman"/>
              <a:buAutoNum type="alphaLcPeriod"/>
            </a:pPr>
            <a:r>
              <a:rPr b="1" lang="en-US" sz="1225">
                <a:solidFill>
                  <a:schemeClr val="dk1"/>
                </a:solidFill>
                <a:latin typeface="Calibri"/>
                <a:ea typeface="Calibri"/>
                <a:cs typeface="Calibri"/>
                <a:sym typeface="Calibri"/>
              </a:rPr>
              <a:t>Gossip Federated Learning (GFL): </a:t>
            </a:r>
            <a:r>
              <a:rPr lang="en-US" sz="1225">
                <a:solidFill>
                  <a:schemeClr val="dk1"/>
                </a:solidFill>
                <a:latin typeface="Calibri"/>
                <a:ea typeface="Calibri"/>
                <a:cs typeface="Calibri"/>
                <a:sym typeface="Calibri"/>
              </a:rPr>
              <a:t>purely decentralized setting with P2P interactions</a:t>
            </a:r>
            <a:endParaRPr sz="1225">
              <a:solidFill>
                <a:schemeClr val="dk1"/>
              </a:solidFill>
              <a:latin typeface="Calibri"/>
              <a:ea typeface="Calibri"/>
              <a:cs typeface="Calibri"/>
              <a:sym typeface="Calibri"/>
            </a:endParaRPr>
          </a:p>
          <a:p>
            <a:pPr indent="-357337" lvl="0" marL="431999" marR="0" rtl="0" algn="l">
              <a:lnSpc>
                <a:spcPct val="80000"/>
              </a:lnSpc>
              <a:spcBef>
                <a:spcPts val="1414"/>
              </a:spcBef>
              <a:spcAft>
                <a:spcPts val="0"/>
              </a:spcAft>
              <a:buClr>
                <a:schemeClr val="dk1"/>
              </a:buClr>
              <a:buSzPts val="1425"/>
              <a:buFont typeface="Calibri"/>
              <a:buChar char="●"/>
            </a:pPr>
            <a:r>
              <a:rPr lang="en-US" sz="1425">
                <a:solidFill>
                  <a:schemeClr val="dk1"/>
                </a:solidFill>
                <a:latin typeface="Calibri"/>
                <a:ea typeface="Calibri"/>
                <a:cs typeface="Calibri"/>
                <a:sym typeface="Calibri"/>
              </a:rPr>
              <a:t>Cost of training ML models </a:t>
            </a:r>
            <a:endParaRPr sz="1425">
              <a:solidFill>
                <a:schemeClr val="dk1"/>
              </a:solidFill>
              <a:latin typeface="Calibri"/>
              <a:ea typeface="Calibri"/>
              <a:cs typeface="Calibri"/>
              <a:sym typeface="Calibri"/>
            </a:endParaRPr>
          </a:p>
          <a:p>
            <a:pPr indent="-306387" lvl="1" marL="914400" rtl="0" algn="l">
              <a:lnSpc>
                <a:spcPct val="80000"/>
              </a:lnSpc>
              <a:spcBef>
                <a:spcPts val="1414"/>
              </a:spcBef>
              <a:spcAft>
                <a:spcPts val="0"/>
              </a:spcAft>
              <a:buClr>
                <a:schemeClr val="dk1"/>
              </a:buClr>
              <a:buSzPts val="1225"/>
              <a:buFont typeface="Calibri"/>
              <a:buAutoNum type="alphaLcPeriod"/>
            </a:pPr>
            <a:r>
              <a:rPr lang="en-US" sz="1225">
                <a:solidFill>
                  <a:schemeClr val="dk1"/>
                </a:solidFill>
                <a:latin typeface="Calibri"/>
                <a:ea typeface="Calibri"/>
                <a:cs typeface="Calibri"/>
                <a:sym typeface="Calibri"/>
              </a:rPr>
              <a:t>Computation</a:t>
            </a:r>
            <a:endParaRPr sz="1225">
              <a:solidFill>
                <a:schemeClr val="dk1"/>
              </a:solidFill>
              <a:latin typeface="Calibri"/>
              <a:ea typeface="Calibri"/>
              <a:cs typeface="Calibri"/>
              <a:sym typeface="Calibri"/>
            </a:endParaRPr>
          </a:p>
          <a:p>
            <a:pPr indent="-306387" lvl="1" marL="914400" rtl="0" algn="l">
              <a:lnSpc>
                <a:spcPct val="80000"/>
              </a:lnSpc>
              <a:spcBef>
                <a:spcPts val="1414"/>
              </a:spcBef>
              <a:spcAft>
                <a:spcPts val="0"/>
              </a:spcAft>
              <a:buClr>
                <a:schemeClr val="dk1"/>
              </a:buClr>
              <a:buSzPts val="1225"/>
              <a:buFont typeface="Calibri"/>
              <a:buAutoNum type="alphaLcPeriod"/>
            </a:pPr>
            <a:r>
              <a:rPr b="1" lang="en-US" sz="1225">
                <a:solidFill>
                  <a:schemeClr val="dk1"/>
                </a:solidFill>
                <a:latin typeface="Calibri"/>
                <a:ea typeface="Calibri"/>
                <a:cs typeface="Calibri"/>
                <a:sym typeface="Calibri"/>
              </a:rPr>
              <a:t>Communication</a:t>
            </a:r>
            <a:r>
              <a:rPr b="1" lang="en-US" sz="1225">
                <a:solidFill>
                  <a:schemeClr val="dk1"/>
                </a:solidFill>
                <a:latin typeface="Calibri"/>
                <a:ea typeface="Calibri"/>
                <a:cs typeface="Calibri"/>
                <a:sym typeface="Calibri"/>
              </a:rPr>
              <a:t>: </a:t>
            </a:r>
            <a:endParaRPr b="1" sz="1225">
              <a:solidFill>
                <a:schemeClr val="dk1"/>
              </a:solidFill>
              <a:latin typeface="Calibri"/>
              <a:ea typeface="Calibri"/>
              <a:cs typeface="Calibri"/>
              <a:sym typeface="Calibri"/>
            </a:endParaRPr>
          </a:p>
          <a:p>
            <a:pPr indent="-293687" lvl="2" marL="1371600" rtl="0" algn="l">
              <a:lnSpc>
                <a:spcPct val="80000"/>
              </a:lnSpc>
              <a:spcBef>
                <a:spcPts val="1414"/>
              </a:spcBef>
              <a:spcAft>
                <a:spcPts val="0"/>
              </a:spcAft>
              <a:buClr>
                <a:schemeClr val="dk1"/>
              </a:buClr>
              <a:buSzPts val="1025"/>
              <a:buFont typeface="Times New Roman"/>
              <a:buChar char="■"/>
            </a:pPr>
            <a:r>
              <a:rPr lang="en-US" sz="1025">
                <a:solidFill>
                  <a:schemeClr val="dk1"/>
                </a:solidFill>
                <a:latin typeface="Calibri"/>
                <a:ea typeface="Calibri"/>
                <a:cs typeface="Calibri"/>
                <a:sym typeface="Calibri"/>
              </a:rPr>
              <a:t>Cloud link &amp; </a:t>
            </a:r>
            <a:r>
              <a:rPr b="1" lang="en-US" sz="1025">
                <a:solidFill>
                  <a:schemeClr val="dk1"/>
                </a:solidFill>
                <a:latin typeface="Calibri"/>
                <a:ea typeface="Calibri"/>
                <a:cs typeface="Calibri"/>
                <a:sym typeface="Calibri"/>
              </a:rPr>
              <a:t>Edge link (UL/DL) </a:t>
            </a:r>
            <a:endParaRPr b="1" sz="1025">
              <a:solidFill>
                <a:schemeClr val="dk1"/>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7" name="Shape 1677"/>
        <p:cNvGrpSpPr/>
        <p:nvPr/>
      </p:nvGrpSpPr>
      <p:grpSpPr>
        <a:xfrm>
          <a:off x="0" y="0"/>
          <a:ext cx="0" cy="0"/>
          <a:chOff x="0" y="0"/>
          <a:chExt cx="0" cy="0"/>
        </a:xfrm>
      </p:grpSpPr>
      <p:sp>
        <p:nvSpPr>
          <p:cNvPr id="1678" name="Google Shape;1678;p132"/>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Distributed learning over Wi-Fi</a:t>
            </a:r>
            <a:endParaRPr>
              <a:latin typeface="Calibri"/>
              <a:ea typeface="Calibri"/>
              <a:cs typeface="Calibri"/>
              <a:sym typeface="Calibri"/>
            </a:endParaRPr>
          </a:p>
        </p:txBody>
      </p:sp>
      <p:sp>
        <p:nvSpPr>
          <p:cNvPr id="1679" name="Google Shape;1679;p13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680" name="Google Shape;1680;p132"/>
          <p:cNvPicPr preferRelativeResize="0"/>
          <p:nvPr/>
        </p:nvPicPr>
        <p:blipFill>
          <a:blip r:embed="rId3">
            <a:alphaModFix/>
          </a:blip>
          <a:stretch>
            <a:fillRect/>
          </a:stretch>
        </p:blipFill>
        <p:spPr>
          <a:xfrm>
            <a:off x="7251675" y="-2"/>
            <a:ext cx="2825774" cy="2279376"/>
          </a:xfrm>
          <a:prstGeom prst="rect">
            <a:avLst/>
          </a:prstGeom>
          <a:noFill/>
          <a:ln>
            <a:noFill/>
          </a:ln>
        </p:spPr>
      </p:pic>
      <p:sp>
        <p:nvSpPr>
          <p:cNvPr id="1681" name="Google Shape;1681;p132"/>
          <p:cNvSpPr txBox="1"/>
          <p:nvPr/>
        </p:nvSpPr>
        <p:spPr>
          <a:xfrm>
            <a:off x="503650" y="1326250"/>
            <a:ext cx="5104200" cy="1233000"/>
          </a:xfrm>
          <a:prstGeom prst="rect">
            <a:avLst/>
          </a:prstGeom>
          <a:noFill/>
          <a:ln>
            <a:noFill/>
          </a:ln>
        </p:spPr>
        <p:txBody>
          <a:bodyPr anchorCtr="0" anchor="t" bIns="0" lIns="0" spcFirstLastPara="1" rIns="0" wrap="square" tIns="0">
            <a:noAutofit/>
          </a:bodyPr>
          <a:lstStyle/>
          <a:p>
            <a:pPr indent="0" lvl="0" marL="0" rtl="0" algn="l">
              <a:spcBef>
                <a:spcPts val="1414"/>
              </a:spcBef>
              <a:spcAft>
                <a:spcPts val="0"/>
              </a:spcAft>
              <a:buNone/>
            </a:pPr>
            <a:r>
              <a:rPr lang="en-US" sz="1300">
                <a:solidFill>
                  <a:schemeClr val="dk1"/>
                </a:solidFill>
                <a:latin typeface="Calibri"/>
                <a:ea typeface="Calibri"/>
                <a:cs typeface="Calibri"/>
                <a:sym typeface="Calibri"/>
              </a:rPr>
              <a:t>Guerra, E., Wilhelmi,  F., Miozzo, M. and Dini, P. (2023), "</a:t>
            </a:r>
            <a:r>
              <a:rPr b="1" lang="en-US" sz="1300" u="sng">
                <a:solidFill>
                  <a:schemeClr val="hlink"/>
                </a:solidFill>
                <a:latin typeface="Calibri"/>
                <a:ea typeface="Calibri"/>
                <a:cs typeface="Calibri"/>
                <a:sym typeface="Calibri"/>
                <a:hlinkClick r:id="rId4"/>
              </a:rPr>
              <a:t>The Cost of Training Machine Learning Models over Distributed Data Sources</a:t>
            </a:r>
            <a:r>
              <a:rPr lang="en-US" sz="1300">
                <a:solidFill>
                  <a:schemeClr val="dk1"/>
                </a:solidFill>
                <a:latin typeface="Calibri"/>
                <a:ea typeface="Calibri"/>
                <a:cs typeface="Calibri"/>
                <a:sym typeface="Calibri"/>
              </a:rPr>
              <a:t>," in IEEE Open Journal of the Communications Society, doi: 10.1109/OJCOMS.2023.3274394.</a:t>
            </a:r>
            <a:endParaRPr b="1" sz="1025">
              <a:solidFill>
                <a:schemeClr val="dk1"/>
              </a:solidFill>
              <a:latin typeface="Calibri"/>
              <a:ea typeface="Calibri"/>
              <a:cs typeface="Calibri"/>
              <a:sym typeface="Calibri"/>
            </a:endParaRPr>
          </a:p>
        </p:txBody>
      </p:sp>
      <p:pic>
        <p:nvPicPr>
          <p:cNvPr id="1682" name="Google Shape;1682;p132"/>
          <p:cNvPicPr preferRelativeResize="0"/>
          <p:nvPr/>
        </p:nvPicPr>
        <p:blipFill>
          <a:blip r:embed="rId5">
            <a:alphaModFix/>
          </a:blip>
          <a:stretch>
            <a:fillRect/>
          </a:stretch>
        </p:blipFill>
        <p:spPr>
          <a:xfrm>
            <a:off x="1644263" y="2399825"/>
            <a:ext cx="6787476" cy="1232850"/>
          </a:xfrm>
          <a:prstGeom prst="rect">
            <a:avLst/>
          </a:prstGeom>
          <a:noFill/>
          <a:ln>
            <a:noFill/>
          </a:ln>
        </p:spPr>
      </p:pic>
      <p:cxnSp>
        <p:nvCxnSpPr>
          <p:cNvPr id="1683" name="Google Shape;1683;p132"/>
          <p:cNvCxnSpPr>
            <a:stCxn id="1684" idx="0"/>
          </p:cNvCxnSpPr>
          <p:nvPr/>
        </p:nvCxnSpPr>
        <p:spPr>
          <a:xfrm flipH="1" rot="10800000">
            <a:off x="6474575" y="3334200"/>
            <a:ext cx="42300" cy="409200"/>
          </a:xfrm>
          <a:prstGeom prst="straightConnector1">
            <a:avLst/>
          </a:prstGeom>
          <a:noFill/>
          <a:ln cap="flat" cmpd="sng" w="9525">
            <a:solidFill>
              <a:srgbClr val="980000"/>
            </a:solidFill>
            <a:prstDash val="solid"/>
            <a:round/>
            <a:headEnd len="med" w="med" type="none"/>
            <a:tailEnd len="med" w="med" type="triangle"/>
          </a:ln>
        </p:spPr>
      </p:cxnSp>
      <p:sp>
        <p:nvSpPr>
          <p:cNvPr id="1684" name="Google Shape;1684;p132"/>
          <p:cNvSpPr txBox="1"/>
          <p:nvPr/>
        </p:nvSpPr>
        <p:spPr>
          <a:xfrm>
            <a:off x="6044375" y="3743400"/>
            <a:ext cx="860400" cy="3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980000"/>
                </a:solidFill>
                <a:latin typeface="Times New Roman"/>
                <a:ea typeface="Times New Roman"/>
                <a:cs typeface="Times New Roman"/>
                <a:sym typeface="Times New Roman"/>
              </a:rPr>
              <a:t>Model size (kB)</a:t>
            </a:r>
            <a:endParaRPr sz="1200">
              <a:solidFill>
                <a:srgbClr val="980000"/>
              </a:solidFill>
              <a:latin typeface="Times New Roman"/>
              <a:ea typeface="Times New Roman"/>
              <a:cs typeface="Times New Roman"/>
              <a:sym typeface="Times New Roman"/>
            </a:endParaRPr>
          </a:p>
        </p:txBody>
      </p:sp>
      <p:cxnSp>
        <p:nvCxnSpPr>
          <p:cNvPr id="1685" name="Google Shape;1685;p132"/>
          <p:cNvCxnSpPr/>
          <p:nvPr/>
        </p:nvCxnSpPr>
        <p:spPr>
          <a:xfrm rot="10800000">
            <a:off x="6746025" y="3313550"/>
            <a:ext cx="409200" cy="395400"/>
          </a:xfrm>
          <a:prstGeom prst="straightConnector1">
            <a:avLst/>
          </a:prstGeom>
          <a:noFill/>
          <a:ln cap="flat" cmpd="sng" w="9525">
            <a:solidFill>
              <a:srgbClr val="0000FF"/>
            </a:solidFill>
            <a:prstDash val="solid"/>
            <a:round/>
            <a:headEnd len="med" w="med" type="none"/>
            <a:tailEnd len="med" w="med" type="triangle"/>
          </a:ln>
        </p:spPr>
      </p:cxnSp>
      <p:sp>
        <p:nvSpPr>
          <p:cNvPr id="1686" name="Google Shape;1686;p132"/>
          <p:cNvSpPr txBox="1"/>
          <p:nvPr/>
        </p:nvSpPr>
        <p:spPr>
          <a:xfrm>
            <a:off x="8147475" y="3743400"/>
            <a:ext cx="1387800" cy="3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B45F06"/>
                </a:solidFill>
                <a:latin typeface="Times New Roman"/>
                <a:ea typeface="Times New Roman"/>
                <a:cs typeface="Times New Roman"/>
                <a:sym typeface="Times New Roman"/>
              </a:rPr>
              <a:t>Number of blockchain nodes</a:t>
            </a:r>
            <a:endParaRPr sz="1200">
              <a:solidFill>
                <a:srgbClr val="B45F06"/>
              </a:solidFill>
              <a:latin typeface="Times New Roman"/>
              <a:ea typeface="Times New Roman"/>
              <a:cs typeface="Times New Roman"/>
              <a:sym typeface="Times New Roman"/>
            </a:endParaRPr>
          </a:p>
        </p:txBody>
      </p:sp>
      <p:cxnSp>
        <p:nvCxnSpPr>
          <p:cNvPr id="1687" name="Google Shape;1687;p132"/>
          <p:cNvCxnSpPr/>
          <p:nvPr/>
        </p:nvCxnSpPr>
        <p:spPr>
          <a:xfrm flipH="1" rot="10800000">
            <a:off x="5698100" y="3313500"/>
            <a:ext cx="576000" cy="388500"/>
          </a:xfrm>
          <a:prstGeom prst="straightConnector1">
            <a:avLst/>
          </a:prstGeom>
          <a:noFill/>
          <a:ln cap="flat" cmpd="sng" w="9525">
            <a:solidFill>
              <a:srgbClr val="158466"/>
            </a:solidFill>
            <a:prstDash val="solid"/>
            <a:round/>
            <a:headEnd len="med" w="med" type="none"/>
            <a:tailEnd len="med" w="med" type="triangle"/>
          </a:ln>
        </p:spPr>
      </p:cxnSp>
      <p:sp>
        <p:nvSpPr>
          <p:cNvPr id="1688" name="Google Shape;1688;p132"/>
          <p:cNvSpPr txBox="1"/>
          <p:nvPr/>
        </p:nvSpPr>
        <p:spPr>
          <a:xfrm>
            <a:off x="5038725" y="3743400"/>
            <a:ext cx="985200" cy="3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158466"/>
                </a:solidFill>
                <a:latin typeface="Times New Roman"/>
                <a:ea typeface="Times New Roman"/>
                <a:cs typeface="Times New Roman"/>
                <a:sym typeface="Times New Roman"/>
              </a:rPr>
              <a:t>Number of FL rounds</a:t>
            </a:r>
            <a:endParaRPr sz="1200">
              <a:solidFill>
                <a:srgbClr val="158466"/>
              </a:solidFill>
              <a:latin typeface="Times New Roman"/>
              <a:ea typeface="Times New Roman"/>
              <a:cs typeface="Times New Roman"/>
              <a:sym typeface="Times New Roman"/>
            </a:endParaRPr>
          </a:p>
        </p:txBody>
      </p:sp>
      <p:sp>
        <p:nvSpPr>
          <p:cNvPr id="1689" name="Google Shape;1689;p132"/>
          <p:cNvSpPr txBox="1"/>
          <p:nvPr/>
        </p:nvSpPr>
        <p:spPr>
          <a:xfrm>
            <a:off x="6974575" y="3743400"/>
            <a:ext cx="1103100" cy="3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0000FF"/>
                </a:solidFill>
                <a:latin typeface="Times New Roman"/>
                <a:ea typeface="Times New Roman"/>
                <a:cs typeface="Times New Roman"/>
                <a:sym typeface="Times New Roman"/>
              </a:rPr>
              <a:t>Number of clients/devices</a:t>
            </a:r>
            <a:endParaRPr sz="1200">
              <a:solidFill>
                <a:srgbClr val="0000FF"/>
              </a:solidFill>
              <a:latin typeface="Times New Roman"/>
              <a:ea typeface="Times New Roman"/>
              <a:cs typeface="Times New Roman"/>
              <a:sym typeface="Times New Roman"/>
            </a:endParaRPr>
          </a:p>
        </p:txBody>
      </p:sp>
      <p:cxnSp>
        <p:nvCxnSpPr>
          <p:cNvPr id="1690" name="Google Shape;1690;p132"/>
          <p:cNvCxnSpPr/>
          <p:nvPr/>
        </p:nvCxnSpPr>
        <p:spPr>
          <a:xfrm rot="10800000">
            <a:off x="8161275" y="3334350"/>
            <a:ext cx="471900" cy="339900"/>
          </a:xfrm>
          <a:prstGeom prst="straightConnector1">
            <a:avLst/>
          </a:prstGeom>
          <a:noFill/>
          <a:ln cap="flat" cmpd="sng" w="9525">
            <a:solidFill>
              <a:srgbClr val="B45F06"/>
            </a:solidFill>
            <a:prstDash val="solid"/>
            <a:round/>
            <a:headEnd len="med" w="med" type="none"/>
            <a:tailEnd len="med" w="med" type="triangle"/>
          </a:ln>
        </p:spPr>
      </p:cxnSp>
      <p:grpSp>
        <p:nvGrpSpPr>
          <p:cNvPr id="1691" name="Google Shape;1691;p132"/>
          <p:cNvGrpSpPr/>
          <p:nvPr/>
        </p:nvGrpSpPr>
        <p:grpSpPr>
          <a:xfrm>
            <a:off x="821150" y="4116425"/>
            <a:ext cx="2821975" cy="1267200"/>
            <a:chOff x="805950" y="4055700"/>
            <a:chExt cx="2821975" cy="1267200"/>
          </a:xfrm>
        </p:grpSpPr>
        <p:sp>
          <p:nvSpPr>
            <p:cNvPr id="1692" name="Google Shape;1692;p132"/>
            <p:cNvSpPr/>
            <p:nvPr/>
          </p:nvSpPr>
          <p:spPr>
            <a:xfrm>
              <a:off x="805950" y="4055700"/>
              <a:ext cx="2231100" cy="126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3" name="Google Shape;1693;p132"/>
            <p:cNvSpPr txBox="1"/>
            <p:nvPr/>
          </p:nvSpPr>
          <p:spPr>
            <a:xfrm>
              <a:off x="817075" y="4339275"/>
              <a:ext cx="2113800" cy="895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Calibri"/>
                <a:buChar char="●"/>
              </a:pPr>
              <a:r>
                <a:rPr lang="en-US" sz="1200">
                  <a:latin typeface="Calibri"/>
                  <a:ea typeface="Calibri"/>
                  <a:cs typeface="Calibri"/>
                  <a:sym typeface="Calibri"/>
                </a:rPr>
                <a:t>FFNN = 800 KB</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US" sz="1200">
                  <a:latin typeface="Calibri"/>
                  <a:ea typeface="Calibri"/>
                  <a:cs typeface="Calibri"/>
                  <a:sym typeface="Calibri"/>
                </a:rPr>
                <a:t>CNN = 2.33 MB</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US" sz="1200">
                  <a:latin typeface="Calibri"/>
                  <a:ea typeface="Calibri"/>
                  <a:cs typeface="Calibri"/>
                  <a:sym typeface="Calibri"/>
                </a:rPr>
                <a:t>Resnet50 = 48 MB</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US" sz="1200">
                  <a:latin typeface="Calibri"/>
                  <a:ea typeface="Calibri"/>
                  <a:cs typeface="Calibri"/>
                  <a:sym typeface="Calibri"/>
                </a:rPr>
                <a:t>VGG19 = 79 MB</a:t>
              </a:r>
              <a:endParaRPr sz="1200">
                <a:latin typeface="Calibri"/>
                <a:ea typeface="Calibri"/>
                <a:cs typeface="Calibri"/>
                <a:sym typeface="Calibri"/>
              </a:endParaRPr>
            </a:p>
          </p:txBody>
        </p:sp>
        <p:sp>
          <p:nvSpPr>
            <p:cNvPr id="1694" name="Google Shape;1694;p132"/>
            <p:cNvSpPr txBox="1"/>
            <p:nvPr/>
          </p:nvSpPr>
          <p:spPr>
            <a:xfrm>
              <a:off x="855025" y="4055700"/>
              <a:ext cx="277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rPr>
                <a:t>Size of popular ML models:</a:t>
              </a:r>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8" name="Shape 1698"/>
        <p:cNvGrpSpPr/>
        <p:nvPr/>
      </p:nvGrpSpPr>
      <p:grpSpPr>
        <a:xfrm>
          <a:off x="0" y="0"/>
          <a:ext cx="0" cy="0"/>
          <a:chOff x="0" y="0"/>
          <a:chExt cx="0" cy="0"/>
        </a:xfrm>
      </p:grpSpPr>
      <p:sp>
        <p:nvSpPr>
          <p:cNvPr id="1699" name="Google Shape;1699;p133"/>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Distributed learning over Wi-Fi</a:t>
            </a:r>
            <a:endParaRPr>
              <a:latin typeface="Calibri"/>
              <a:ea typeface="Calibri"/>
              <a:cs typeface="Calibri"/>
              <a:sym typeface="Calibri"/>
            </a:endParaRPr>
          </a:p>
        </p:txBody>
      </p:sp>
      <p:sp>
        <p:nvSpPr>
          <p:cNvPr id="1700" name="Google Shape;1700;p13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701" name="Google Shape;1701;p133"/>
          <p:cNvPicPr preferRelativeResize="0"/>
          <p:nvPr/>
        </p:nvPicPr>
        <p:blipFill>
          <a:blip r:embed="rId3">
            <a:alphaModFix/>
          </a:blip>
          <a:stretch>
            <a:fillRect/>
          </a:stretch>
        </p:blipFill>
        <p:spPr>
          <a:xfrm>
            <a:off x="7251675" y="-2"/>
            <a:ext cx="2825774" cy="2279376"/>
          </a:xfrm>
          <a:prstGeom prst="rect">
            <a:avLst/>
          </a:prstGeom>
          <a:noFill/>
          <a:ln>
            <a:noFill/>
          </a:ln>
        </p:spPr>
      </p:pic>
      <p:sp>
        <p:nvSpPr>
          <p:cNvPr id="1702" name="Google Shape;1702;p133"/>
          <p:cNvSpPr txBox="1"/>
          <p:nvPr/>
        </p:nvSpPr>
        <p:spPr>
          <a:xfrm>
            <a:off x="503650" y="1326250"/>
            <a:ext cx="5104200" cy="1233000"/>
          </a:xfrm>
          <a:prstGeom prst="rect">
            <a:avLst/>
          </a:prstGeom>
          <a:noFill/>
          <a:ln>
            <a:noFill/>
          </a:ln>
        </p:spPr>
        <p:txBody>
          <a:bodyPr anchorCtr="0" anchor="t" bIns="0" lIns="0" spcFirstLastPara="1" rIns="0" wrap="square" tIns="0">
            <a:noAutofit/>
          </a:bodyPr>
          <a:lstStyle/>
          <a:p>
            <a:pPr indent="0" lvl="0" marL="0" rtl="0" algn="l">
              <a:spcBef>
                <a:spcPts val="1414"/>
              </a:spcBef>
              <a:spcAft>
                <a:spcPts val="0"/>
              </a:spcAft>
              <a:buNone/>
            </a:pPr>
            <a:r>
              <a:rPr lang="en-US" sz="1300">
                <a:solidFill>
                  <a:schemeClr val="dk1"/>
                </a:solidFill>
                <a:latin typeface="Calibri"/>
                <a:ea typeface="Calibri"/>
                <a:cs typeface="Calibri"/>
                <a:sym typeface="Calibri"/>
              </a:rPr>
              <a:t>Guerra, E., Wilhelmi,  F., Miozzo, M. and Dini, P. (2023), "</a:t>
            </a:r>
            <a:r>
              <a:rPr b="1" lang="en-US" sz="1300" u="sng">
                <a:solidFill>
                  <a:schemeClr val="hlink"/>
                </a:solidFill>
                <a:latin typeface="Calibri"/>
                <a:ea typeface="Calibri"/>
                <a:cs typeface="Calibri"/>
                <a:sym typeface="Calibri"/>
                <a:hlinkClick r:id="rId4"/>
              </a:rPr>
              <a:t>The Cost of Training Machine Learning Models over Distributed Data Sources</a:t>
            </a:r>
            <a:r>
              <a:rPr lang="en-US" sz="1300">
                <a:solidFill>
                  <a:schemeClr val="dk1"/>
                </a:solidFill>
                <a:latin typeface="Calibri"/>
                <a:ea typeface="Calibri"/>
                <a:cs typeface="Calibri"/>
                <a:sym typeface="Calibri"/>
              </a:rPr>
              <a:t>," in IEEE Open Journal of the Communications Society, doi: 10.1109/OJCOMS.2023.3274394.</a:t>
            </a:r>
            <a:endParaRPr b="1" sz="1025">
              <a:solidFill>
                <a:schemeClr val="dk1"/>
              </a:solidFill>
              <a:latin typeface="Calibri"/>
              <a:ea typeface="Calibri"/>
              <a:cs typeface="Calibri"/>
              <a:sym typeface="Calibri"/>
            </a:endParaRPr>
          </a:p>
        </p:txBody>
      </p:sp>
      <p:pic>
        <p:nvPicPr>
          <p:cNvPr id="1703" name="Google Shape;1703;p133"/>
          <p:cNvPicPr preferRelativeResize="0"/>
          <p:nvPr/>
        </p:nvPicPr>
        <p:blipFill>
          <a:blip r:embed="rId5">
            <a:alphaModFix/>
          </a:blip>
          <a:stretch>
            <a:fillRect/>
          </a:stretch>
        </p:blipFill>
        <p:spPr>
          <a:xfrm>
            <a:off x="152400" y="2787850"/>
            <a:ext cx="9772652" cy="944817"/>
          </a:xfrm>
          <a:prstGeom prst="rect">
            <a:avLst/>
          </a:prstGeom>
          <a:noFill/>
          <a:ln>
            <a:noFill/>
          </a:ln>
        </p:spPr>
      </p:pic>
      <p:sp>
        <p:nvSpPr>
          <p:cNvPr id="1704" name="Google Shape;1704;p133"/>
          <p:cNvSpPr/>
          <p:nvPr/>
        </p:nvSpPr>
        <p:spPr>
          <a:xfrm>
            <a:off x="8230725" y="2778025"/>
            <a:ext cx="1589100" cy="9465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33"/>
          <p:cNvSpPr txBox="1"/>
          <p:nvPr/>
        </p:nvSpPr>
        <p:spPr>
          <a:xfrm>
            <a:off x="270350" y="2223025"/>
            <a:ext cx="55245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latin typeface="Calibri"/>
                <a:ea typeface="Calibri"/>
                <a:cs typeface="Calibri"/>
                <a:sym typeface="Calibri"/>
              </a:rPr>
              <a:t>Results of training a CNN in each setting for IID and non-IID (in parentheses) dataset distributions:</a:t>
            </a:r>
            <a:endParaRPr b="1" sz="1700">
              <a:latin typeface="Calibri"/>
              <a:ea typeface="Calibri"/>
              <a:cs typeface="Calibri"/>
              <a:sym typeface="Calibri"/>
            </a:endParaRPr>
          </a:p>
        </p:txBody>
      </p:sp>
      <p:sp>
        <p:nvSpPr>
          <p:cNvPr id="1706" name="Google Shape;1706;p133"/>
          <p:cNvSpPr txBox="1"/>
          <p:nvPr/>
        </p:nvSpPr>
        <p:spPr>
          <a:xfrm>
            <a:off x="563950" y="3818700"/>
            <a:ext cx="5009400" cy="1654500"/>
          </a:xfrm>
          <a:prstGeom prst="rect">
            <a:avLst/>
          </a:prstGeom>
          <a:noFill/>
          <a:ln>
            <a:noFill/>
          </a:ln>
        </p:spPr>
        <p:txBody>
          <a:bodyPr anchorCtr="0" anchor="t" bIns="0" lIns="0" spcFirstLastPara="1" rIns="0" wrap="square" tIns="0">
            <a:noAutofit/>
          </a:bodyPr>
          <a:lstStyle/>
          <a:p>
            <a:pPr indent="-306387" lvl="0" marL="457200" marR="0" rtl="0" algn="l">
              <a:lnSpc>
                <a:spcPct val="80000"/>
              </a:lnSpc>
              <a:spcBef>
                <a:spcPts val="1414"/>
              </a:spcBef>
              <a:spcAft>
                <a:spcPts val="0"/>
              </a:spcAft>
              <a:buClr>
                <a:schemeClr val="dk1"/>
              </a:buClr>
              <a:buSzPts val="1225"/>
              <a:buFont typeface="Calibri"/>
              <a:buChar char="●"/>
            </a:pPr>
            <a:r>
              <a:rPr lang="en-US" sz="1225">
                <a:solidFill>
                  <a:schemeClr val="dk1"/>
                </a:solidFill>
                <a:latin typeface="Calibri"/>
                <a:ea typeface="Calibri"/>
                <a:cs typeface="Calibri"/>
                <a:sym typeface="Calibri"/>
              </a:rPr>
              <a:t>Most of the energy spent is devoted to computation tasks (i.e., ML model training)</a:t>
            </a:r>
            <a:endParaRPr sz="1225">
              <a:solidFill>
                <a:schemeClr val="dk1"/>
              </a:solidFill>
              <a:latin typeface="Calibri"/>
              <a:ea typeface="Calibri"/>
              <a:cs typeface="Calibri"/>
              <a:sym typeface="Calibri"/>
            </a:endParaRPr>
          </a:p>
          <a:p>
            <a:pPr indent="-300037" lvl="1" marL="914400" marR="0" rtl="0" algn="l">
              <a:lnSpc>
                <a:spcPct val="80000"/>
              </a:lnSpc>
              <a:spcBef>
                <a:spcPts val="1414"/>
              </a:spcBef>
              <a:spcAft>
                <a:spcPts val="0"/>
              </a:spcAft>
              <a:buClr>
                <a:schemeClr val="dk1"/>
              </a:buClr>
              <a:buSzPts val="1125"/>
              <a:buFont typeface="Calibri"/>
              <a:buChar char="○"/>
            </a:pPr>
            <a:r>
              <a:rPr lang="en-US" sz="1125">
                <a:solidFill>
                  <a:schemeClr val="dk1"/>
                </a:solidFill>
                <a:latin typeface="Calibri"/>
                <a:ea typeface="Calibri"/>
                <a:cs typeface="Calibri"/>
                <a:sym typeface="Calibri"/>
              </a:rPr>
              <a:t>The communication energy is computed based on the power used for transmission</a:t>
            </a:r>
            <a:endParaRPr sz="1125">
              <a:solidFill>
                <a:schemeClr val="dk1"/>
              </a:solidFill>
              <a:latin typeface="Calibri"/>
              <a:ea typeface="Calibri"/>
              <a:cs typeface="Calibri"/>
              <a:sym typeface="Calibri"/>
            </a:endParaRPr>
          </a:p>
          <a:p>
            <a:pPr indent="-306387" lvl="0" marL="457200" marR="0" rtl="0" algn="l">
              <a:lnSpc>
                <a:spcPct val="80000"/>
              </a:lnSpc>
              <a:spcBef>
                <a:spcPts val="1414"/>
              </a:spcBef>
              <a:spcAft>
                <a:spcPts val="0"/>
              </a:spcAft>
              <a:buClr>
                <a:schemeClr val="dk1"/>
              </a:buClr>
              <a:buSzPts val="1225"/>
              <a:buFont typeface="Calibri"/>
              <a:buChar char="●"/>
            </a:pPr>
            <a:r>
              <a:rPr b="1" lang="en-US" sz="1225">
                <a:solidFill>
                  <a:schemeClr val="dk1"/>
                </a:solidFill>
                <a:latin typeface="Calibri"/>
                <a:ea typeface="Calibri"/>
                <a:cs typeface="Calibri"/>
                <a:sym typeface="Calibri"/>
              </a:rPr>
              <a:t>The communication overheads are significant</a:t>
            </a:r>
            <a:endParaRPr b="1" sz="1225">
              <a:solidFill>
                <a:schemeClr val="dk1"/>
              </a:solidFill>
              <a:latin typeface="Calibri"/>
              <a:ea typeface="Calibri"/>
              <a:cs typeface="Calibri"/>
              <a:sym typeface="Calibri"/>
            </a:endParaRPr>
          </a:p>
          <a:p>
            <a:pPr indent="-298450" lvl="1" marL="914400" rtl="0" algn="l">
              <a:lnSpc>
                <a:spcPct val="80000"/>
              </a:lnSpc>
              <a:spcBef>
                <a:spcPts val="1414"/>
              </a:spcBef>
              <a:spcAft>
                <a:spcPts val="0"/>
              </a:spcAft>
              <a:buClr>
                <a:schemeClr val="dk1"/>
              </a:buClr>
              <a:buSzPts val="1100"/>
              <a:buFont typeface="Calibri"/>
              <a:buChar char="○"/>
            </a:pPr>
            <a:r>
              <a:rPr b="1" lang="en-US" sz="1100">
                <a:solidFill>
                  <a:schemeClr val="dk1"/>
                </a:solidFill>
                <a:latin typeface="Calibri"/>
                <a:ea typeface="Calibri"/>
                <a:cs typeface="Calibri"/>
                <a:sym typeface="Calibri"/>
              </a:rPr>
              <a:t>Need for a n</a:t>
            </a:r>
            <a:r>
              <a:rPr b="1" lang="en-US" sz="1100">
                <a:solidFill>
                  <a:schemeClr val="dk1"/>
                </a:solidFill>
                <a:latin typeface="Calibri"/>
                <a:ea typeface="Calibri"/>
                <a:cs typeface="Calibri"/>
                <a:sym typeface="Calibri"/>
              </a:rPr>
              <a:t>ew class of traffic: AI/ML category (under discussion in standardardization)</a:t>
            </a:r>
            <a:endParaRPr b="1" sz="1100">
              <a:solidFill>
                <a:schemeClr val="dk1"/>
              </a:solidFill>
              <a:latin typeface="Calibri"/>
              <a:ea typeface="Calibri"/>
              <a:cs typeface="Calibri"/>
              <a:sym typeface="Calibri"/>
            </a:endParaRPr>
          </a:p>
        </p:txBody>
      </p:sp>
      <p:sp>
        <p:nvSpPr>
          <p:cNvPr id="1707" name="Google Shape;1707;p133"/>
          <p:cNvSpPr txBox="1"/>
          <p:nvPr/>
        </p:nvSpPr>
        <p:spPr>
          <a:xfrm>
            <a:off x="5675050" y="3860850"/>
            <a:ext cx="3897300" cy="14178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US" sz="1300">
                <a:solidFill>
                  <a:srgbClr val="001135"/>
                </a:solidFill>
                <a:latin typeface="Calibri"/>
                <a:ea typeface="Calibri"/>
                <a:cs typeface="Calibri"/>
                <a:sym typeface="Calibri"/>
              </a:rPr>
              <a:t>A significant portion of the literature analyzes ways to decrease the communication overheads generated by FL (compression, quantization, resource allocation, etc.)</a:t>
            </a:r>
            <a:endParaRPr sz="1300">
              <a:solidFill>
                <a:srgbClr val="001135"/>
              </a:solidFill>
              <a:latin typeface="Calibri"/>
              <a:ea typeface="Calibri"/>
              <a:cs typeface="Calibri"/>
              <a:sym typeface="Calibri"/>
            </a:endParaRPr>
          </a:p>
          <a:p>
            <a:pPr indent="0" lvl="0" marL="0" rtl="0" algn="ctr">
              <a:lnSpc>
                <a:spcPct val="90000"/>
              </a:lnSpc>
              <a:spcBef>
                <a:spcPts val="600"/>
              </a:spcBef>
              <a:spcAft>
                <a:spcPts val="600"/>
              </a:spcAft>
              <a:buNone/>
            </a:pPr>
            <a:r>
              <a:rPr lang="en-US" sz="1050">
                <a:solidFill>
                  <a:srgbClr val="001135"/>
                </a:solidFill>
                <a:latin typeface="Calibri"/>
                <a:ea typeface="Calibri"/>
                <a:cs typeface="Calibri"/>
                <a:sym typeface="Calibri"/>
              </a:rPr>
              <a:t>Yang, Z., Chen, M., Saad, W., Hong, C. S., &amp; Shikh-Bahaei, M. (2020). Energy efficient federated learning over wireless communication networks. IEEE Transactions on Wireless Communications, 20(3), 1935-1949</a:t>
            </a:r>
            <a:endParaRPr sz="1300">
              <a:solidFill>
                <a:srgbClr val="001135"/>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p:nvPr/>
        </p:nvSpPr>
        <p:spPr>
          <a:xfrm>
            <a:off x="1168975" y="3071975"/>
            <a:ext cx="1250100" cy="1078800"/>
          </a:xfrm>
          <a:prstGeom prst="ellipse">
            <a:avLst/>
          </a:prstGeom>
          <a:solidFill>
            <a:srgbClr val="FFFFD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5" name="Google Shape;185;p26"/>
          <p:cNvSpPr/>
          <p:nvPr/>
        </p:nvSpPr>
        <p:spPr>
          <a:xfrm>
            <a:off x="406975" y="4062575"/>
            <a:ext cx="1250100" cy="875100"/>
          </a:xfrm>
          <a:prstGeom prst="ellipse">
            <a:avLst/>
          </a:prstGeom>
          <a:solidFill>
            <a:srgbClr val="FFFFD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6" name="Google Shape;186;p26"/>
          <p:cNvSpPr/>
          <p:nvPr/>
        </p:nvSpPr>
        <p:spPr>
          <a:xfrm>
            <a:off x="254575" y="2386175"/>
            <a:ext cx="1123200" cy="875100"/>
          </a:xfrm>
          <a:prstGeom prst="ellipse">
            <a:avLst/>
          </a:prstGeom>
          <a:solidFill>
            <a:srgbClr val="FFFFD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7" name="Google Shape;187;p26"/>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Coexistence with other unlicensed technologies and Wi-Fi networks</a:t>
            </a:r>
            <a:endParaRPr/>
          </a:p>
        </p:txBody>
      </p:sp>
      <p:sp>
        <p:nvSpPr>
          <p:cNvPr id="188" name="Google Shape;188;p26"/>
          <p:cNvSpPr txBox="1"/>
          <p:nvPr>
            <p:ph idx="1" type="body"/>
          </p:nvPr>
        </p:nvSpPr>
        <p:spPr>
          <a:xfrm>
            <a:off x="503650" y="1326250"/>
            <a:ext cx="8695500" cy="6126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US"/>
              <a:t>Performance</a:t>
            </a:r>
            <a:r>
              <a:rPr lang="en-US"/>
              <a:t> of a target Wi-Fi network depends on the activity of other Wi-Fi networks </a:t>
            </a:r>
            <a:r>
              <a:rPr lang="en-US"/>
              <a:t>within its coverage, and operating in the same channel </a:t>
            </a:r>
            <a:endParaRPr/>
          </a:p>
        </p:txBody>
      </p:sp>
      <p:sp>
        <p:nvSpPr>
          <p:cNvPr id="189" name="Google Shape;189;p2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cxnSp>
        <p:nvCxnSpPr>
          <p:cNvPr id="190" name="Google Shape;190;p26"/>
          <p:cNvCxnSpPr/>
          <p:nvPr/>
        </p:nvCxnSpPr>
        <p:spPr>
          <a:xfrm>
            <a:off x="793400" y="2804627"/>
            <a:ext cx="990600" cy="762000"/>
          </a:xfrm>
          <a:prstGeom prst="straightConnector1">
            <a:avLst/>
          </a:prstGeom>
          <a:noFill/>
          <a:ln cap="flat" cmpd="sng" w="9525">
            <a:solidFill>
              <a:srgbClr val="CC0000"/>
            </a:solidFill>
            <a:prstDash val="dash"/>
            <a:round/>
            <a:headEnd len="med" w="med" type="none"/>
            <a:tailEnd len="med" w="med" type="none"/>
          </a:ln>
        </p:spPr>
      </p:cxnSp>
      <p:cxnSp>
        <p:nvCxnSpPr>
          <p:cNvPr id="191" name="Google Shape;191;p26"/>
          <p:cNvCxnSpPr/>
          <p:nvPr/>
        </p:nvCxnSpPr>
        <p:spPr>
          <a:xfrm flipH="1" rot="10800000">
            <a:off x="1031600" y="3566627"/>
            <a:ext cx="752400" cy="876900"/>
          </a:xfrm>
          <a:prstGeom prst="straightConnector1">
            <a:avLst/>
          </a:prstGeom>
          <a:noFill/>
          <a:ln cap="flat" cmpd="sng" w="9525">
            <a:solidFill>
              <a:srgbClr val="CC0000"/>
            </a:solidFill>
            <a:prstDash val="dash"/>
            <a:round/>
            <a:headEnd len="med" w="med" type="none"/>
            <a:tailEnd len="med" w="med" type="none"/>
          </a:ln>
        </p:spPr>
      </p:cxnSp>
      <p:pic>
        <p:nvPicPr>
          <p:cNvPr id="192" name="Google Shape;192;p26"/>
          <p:cNvPicPr preferRelativeResize="0"/>
          <p:nvPr/>
        </p:nvPicPr>
        <p:blipFill>
          <a:blip r:embed="rId3">
            <a:alphaModFix/>
          </a:blip>
          <a:stretch>
            <a:fillRect/>
          </a:stretch>
        </p:blipFill>
        <p:spPr>
          <a:xfrm>
            <a:off x="447275" y="2637025"/>
            <a:ext cx="692250" cy="320002"/>
          </a:xfrm>
          <a:prstGeom prst="rect">
            <a:avLst/>
          </a:prstGeom>
          <a:noFill/>
          <a:ln>
            <a:noFill/>
          </a:ln>
        </p:spPr>
      </p:pic>
      <p:pic>
        <p:nvPicPr>
          <p:cNvPr id="193" name="Google Shape;193;p26"/>
          <p:cNvPicPr preferRelativeResize="0"/>
          <p:nvPr/>
        </p:nvPicPr>
        <p:blipFill>
          <a:blip r:embed="rId3">
            <a:alphaModFix/>
          </a:blip>
          <a:stretch>
            <a:fillRect/>
          </a:stretch>
        </p:blipFill>
        <p:spPr>
          <a:xfrm>
            <a:off x="1437875" y="3399025"/>
            <a:ext cx="692250" cy="320002"/>
          </a:xfrm>
          <a:prstGeom prst="rect">
            <a:avLst/>
          </a:prstGeom>
          <a:noFill/>
          <a:ln>
            <a:noFill/>
          </a:ln>
        </p:spPr>
      </p:pic>
      <p:pic>
        <p:nvPicPr>
          <p:cNvPr id="194" name="Google Shape;194;p26"/>
          <p:cNvPicPr preferRelativeResize="0"/>
          <p:nvPr/>
        </p:nvPicPr>
        <p:blipFill>
          <a:blip r:embed="rId3">
            <a:alphaModFix/>
          </a:blip>
          <a:stretch>
            <a:fillRect/>
          </a:stretch>
        </p:blipFill>
        <p:spPr>
          <a:xfrm>
            <a:off x="685550" y="4276075"/>
            <a:ext cx="692250" cy="320002"/>
          </a:xfrm>
          <a:prstGeom prst="rect">
            <a:avLst/>
          </a:prstGeom>
          <a:noFill/>
          <a:ln>
            <a:noFill/>
          </a:ln>
        </p:spPr>
      </p:pic>
      <p:sp>
        <p:nvSpPr>
          <p:cNvPr id="195" name="Google Shape;195;p26"/>
          <p:cNvSpPr txBox="1"/>
          <p:nvPr/>
        </p:nvSpPr>
        <p:spPr>
          <a:xfrm>
            <a:off x="279125" y="2267825"/>
            <a:ext cx="1250100" cy="617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alibri"/>
                <a:ea typeface="Calibri"/>
                <a:cs typeface="Calibri"/>
                <a:sym typeface="Calibri"/>
              </a:rPr>
              <a:t>Ch. 1 - Wi-Fi A</a:t>
            </a:r>
            <a:endParaRPr>
              <a:latin typeface="Calibri"/>
              <a:ea typeface="Calibri"/>
              <a:cs typeface="Calibri"/>
              <a:sym typeface="Calibri"/>
            </a:endParaRPr>
          </a:p>
        </p:txBody>
      </p:sp>
      <p:sp>
        <p:nvSpPr>
          <p:cNvPr id="196" name="Google Shape;196;p26"/>
          <p:cNvSpPr txBox="1"/>
          <p:nvPr/>
        </p:nvSpPr>
        <p:spPr>
          <a:xfrm>
            <a:off x="1574525" y="2953625"/>
            <a:ext cx="1250100" cy="617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alibri"/>
                <a:ea typeface="Calibri"/>
                <a:cs typeface="Calibri"/>
                <a:sym typeface="Calibri"/>
              </a:rPr>
              <a:t>Ch. 1 - Wi-Fi B</a:t>
            </a:r>
            <a:endParaRPr>
              <a:latin typeface="Calibri"/>
              <a:ea typeface="Calibri"/>
              <a:cs typeface="Calibri"/>
              <a:sym typeface="Calibri"/>
            </a:endParaRPr>
          </a:p>
        </p:txBody>
      </p:sp>
      <p:sp>
        <p:nvSpPr>
          <p:cNvPr id="197" name="Google Shape;197;p26"/>
          <p:cNvSpPr txBox="1"/>
          <p:nvPr/>
        </p:nvSpPr>
        <p:spPr>
          <a:xfrm>
            <a:off x="355325" y="4630025"/>
            <a:ext cx="1250100" cy="617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alibri"/>
                <a:ea typeface="Calibri"/>
                <a:cs typeface="Calibri"/>
                <a:sym typeface="Calibri"/>
              </a:rPr>
              <a:t>Ch. 1 - Wi-Fi C</a:t>
            </a:r>
            <a:endParaRPr>
              <a:latin typeface="Calibri"/>
              <a:ea typeface="Calibri"/>
              <a:cs typeface="Calibri"/>
              <a:sym typeface="Calibri"/>
            </a:endParaRPr>
          </a:p>
        </p:txBody>
      </p:sp>
      <p:pic>
        <p:nvPicPr>
          <p:cNvPr id="198" name="Google Shape;198;p26"/>
          <p:cNvPicPr preferRelativeResize="0"/>
          <p:nvPr/>
        </p:nvPicPr>
        <p:blipFill rotWithShape="1">
          <a:blip r:embed="rId4">
            <a:alphaModFix/>
          </a:blip>
          <a:srcRect b="0" l="0" r="0" t="0"/>
          <a:stretch/>
        </p:blipFill>
        <p:spPr>
          <a:xfrm>
            <a:off x="406978" y="3943388"/>
            <a:ext cx="498026" cy="309876"/>
          </a:xfrm>
          <a:prstGeom prst="rect">
            <a:avLst/>
          </a:prstGeom>
          <a:noFill/>
          <a:ln>
            <a:noFill/>
          </a:ln>
        </p:spPr>
      </p:pic>
      <p:pic>
        <p:nvPicPr>
          <p:cNvPr id="199" name="Google Shape;199;p26"/>
          <p:cNvPicPr preferRelativeResize="0"/>
          <p:nvPr/>
        </p:nvPicPr>
        <p:blipFill rotWithShape="1">
          <a:blip r:embed="rId4">
            <a:alphaModFix/>
          </a:blip>
          <a:srcRect b="0" l="0" r="0" t="0"/>
          <a:stretch/>
        </p:blipFill>
        <p:spPr>
          <a:xfrm>
            <a:off x="1930978" y="3790988"/>
            <a:ext cx="498026" cy="309876"/>
          </a:xfrm>
          <a:prstGeom prst="rect">
            <a:avLst/>
          </a:prstGeom>
          <a:noFill/>
          <a:ln>
            <a:noFill/>
          </a:ln>
        </p:spPr>
      </p:pic>
      <p:pic>
        <p:nvPicPr>
          <p:cNvPr id="200" name="Google Shape;200;p26"/>
          <p:cNvPicPr preferRelativeResize="0"/>
          <p:nvPr/>
        </p:nvPicPr>
        <p:blipFill rotWithShape="1">
          <a:blip r:embed="rId4">
            <a:alphaModFix/>
          </a:blip>
          <a:srcRect b="0" l="0" r="0" t="0"/>
          <a:stretch/>
        </p:blipFill>
        <p:spPr>
          <a:xfrm>
            <a:off x="406978" y="3105188"/>
            <a:ext cx="498026" cy="309876"/>
          </a:xfrm>
          <a:prstGeom prst="rect">
            <a:avLst/>
          </a:prstGeom>
          <a:noFill/>
          <a:ln>
            <a:noFill/>
          </a:ln>
        </p:spPr>
      </p:pic>
      <p:cxnSp>
        <p:nvCxnSpPr>
          <p:cNvPr id="201" name="Google Shape;201;p26"/>
          <p:cNvCxnSpPr/>
          <p:nvPr/>
        </p:nvCxnSpPr>
        <p:spPr>
          <a:xfrm>
            <a:off x="3110400" y="2811500"/>
            <a:ext cx="6275400" cy="0"/>
          </a:xfrm>
          <a:prstGeom prst="straightConnector1">
            <a:avLst/>
          </a:prstGeom>
          <a:noFill/>
          <a:ln cap="flat" cmpd="sng" w="9525">
            <a:solidFill>
              <a:schemeClr val="dk2"/>
            </a:solidFill>
            <a:prstDash val="solid"/>
            <a:round/>
            <a:headEnd len="med" w="med" type="none"/>
            <a:tailEnd len="med" w="med" type="triangle"/>
          </a:ln>
        </p:spPr>
      </p:cxnSp>
      <p:cxnSp>
        <p:nvCxnSpPr>
          <p:cNvPr id="202" name="Google Shape;202;p26"/>
          <p:cNvCxnSpPr/>
          <p:nvPr/>
        </p:nvCxnSpPr>
        <p:spPr>
          <a:xfrm>
            <a:off x="3110400" y="3649700"/>
            <a:ext cx="6275400" cy="0"/>
          </a:xfrm>
          <a:prstGeom prst="straightConnector1">
            <a:avLst/>
          </a:prstGeom>
          <a:noFill/>
          <a:ln cap="flat" cmpd="sng" w="9525">
            <a:solidFill>
              <a:schemeClr val="dk2"/>
            </a:solidFill>
            <a:prstDash val="solid"/>
            <a:round/>
            <a:headEnd len="med" w="med" type="none"/>
            <a:tailEnd len="med" w="med" type="triangle"/>
          </a:ln>
        </p:spPr>
      </p:cxnSp>
      <p:cxnSp>
        <p:nvCxnSpPr>
          <p:cNvPr id="203" name="Google Shape;203;p26"/>
          <p:cNvCxnSpPr/>
          <p:nvPr/>
        </p:nvCxnSpPr>
        <p:spPr>
          <a:xfrm>
            <a:off x="3110400" y="4487900"/>
            <a:ext cx="6275400" cy="0"/>
          </a:xfrm>
          <a:prstGeom prst="straightConnector1">
            <a:avLst/>
          </a:prstGeom>
          <a:noFill/>
          <a:ln cap="flat" cmpd="sng" w="9525">
            <a:solidFill>
              <a:schemeClr val="dk2"/>
            </a:solidFill>
            <a:prstDash val="solid"/>
            <a:round/>
            <a:headEnd len="med" w="med" type="none"/>
            <a:tailEnd len="med" w="med" type="triangle"/>
          </a:ln>
        </p:spPr>
      </p:cxnSp>
      <p:sp>
        <p:nvSpPr>
          <p:cNvPr id="204" name="Google Shape;204;p26"/>
          <p:cNvSpPr/>
          <p:nvPr/>
        </p:nvSpPr>
        <p:spPr>
          <a:xfrm>
            <a:off x="3776225" y="2572725"/>
            <a:ext cx="1318800" cy="23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TXOP A</a:t>
            </a:r>
            <a:endParaRPr>
              <a:latin typeface="Calibri"/>
              <a:ea typeface="Calibri"/>
              <a:cs typeface="Calibri"/>
              <a:sym typeface="Calibri"/>
            </a:endParaRPr>
          </a:p>
        </p:txBody>
      </p:sp>
      <p:sp>
        <p:nvSpPr>
          <p:cNvPr id="205" name="Google Shape;205;p26"/>
          <p:cNvSpPr/>
          <p:nvPr/>
        </p:nvSpPr>
        <p:spPr>
          <a:xfrm>
            <a:off x="3468750" y="2572725"/>
            <a:ext cx="330900" cy="231900"/>
          </a:xfrm>
          <a:prstGeom prst="rect">
            <a:avLst/>
          </a:prstGeom>
          <a:solidFill>
            <a:srgbClr val="4444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6" name="Google Shape;206;p26"/>
          <p:cNvSpPr/>
          <p:nvPr/>
        </p:nvSpPr>
        <p:spPr>
          <a:xfrm>
            <a:off x="4385825" y="4249125"/>
            <a:ext cx="1318800" cy="23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TXOP C</a:t>
            </a:r>
            <a:endParaRPr>
              <a:latin typeface="Calibri"/>
              <a:ea typeface="Calibri"/>
              <a:cs typeface="Calibri"/>
              <a:sym typeface="Calibri"/>
            </a:endParaRPr>
          </a:p>
        </p:txBody>
      </p:sp>
      <p:sp>
        <p:nvSpPr>
          <p:cNvPr id="207" name="Google Shape;207;p26"/>
          <p:cNvSpPr/>
          <p:nvPr/>
        </p:nvSpPr>
        <p:spPr>
          <a:xfrm>
            <a:off x="4078350" y="4249125"/>
            <a:ext cx="330900" cy="231900"/>
          </a:xfrm>
          <a:prstGeom prst="rect">
            <a:avLst/>
          </a:prstGeom>
          <a:solidFill>
            <a:srgbClr val="4444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08" name="Google Shape;208;p26"/>
          <p:cNvCxnSpPr/>
          <p:nvPr/>
        </p:nvCxnSpPr>
        <p:spPr>
          <a:xfrm flipH="1">
            <a:off x="3416200" y="2177550"/>
            <a:ext cx="9300" cy="643200"/>
          </a:xfrm>
          <a:prstGeom prst="straightConnector1">
            <a:avLst/>
          </a:prstGeom>
          <a:noFill/>
          <a:ln cap="flat" cmpd="sng" w="9525">
            <a:solidFill>
              <a:schemeClr val="dk2"/>
            </a:solidFill>
            <a:prstDash val="solid"/>
            <a:round/>
            <a:headEnd len="med" w="med" type="none"/>
            <a:tailEnd len="med" w="med" type="triangle"/>
          </a:ln>
        </p:spPr>
      </p:cxnSp>
      <p:cxnSp>
        <p:nvCxnSpPr>
          <p:cNvPr id="209" name="Google Shape;209;p26"/>
          <p:cNvCxnSpPr/>
          <p:nvPr/>
        </p:nvCxnSpPr>
        <p:spPr>
          <a:xfrm flipH="1">
            <a:off x="4102000" y="3015750"/>
            <a:ext cx="9300" cy="643200"/>
          </a:xfrm>
          <a:prstGeom prst="straightConnector1">
            <a:avLst/>
          </a:prstGeom>
          <a:noFill/>
          <a:ln cap="flat" cmpd="sng" w="9525">
            <a:solidFill>
              <a:schemeClr val="dk2"/>
            </a:solidFill>
            <a:prstDash val="solid"/>
            <a:round/>
            <a:headEnd len="med" w="med" type="none"/>
            <a:tailEnd len="med" w="med" type="triangle"/>
          </a:ln>
        </p:spPr>
      </p:cxnSp>
      <p:sp>
        <p:nvSpPr>
          <p:cNvPr id="210" name="Google Shape;210;p26"/>
          <p:cNvSpPr/>
          <p:nvPr/>
        </p:nvSpPr>
        <p:spPr>
          <a:xfrm>
            <a:off x="4154550" y="3410925"/>
            <a:ext cx="4445700" cy="2319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Channel Busy</a:t>
            </a:r>
            <a:endParaRPr>
              <a:latin typeface="Calibri"/>
              <a:ea typeface="Calibri"/>
              <a:cs typeface="Calibri"/>
              <a:sym typeface="Calibri"/>
            </a:endParaRPr>
          </a:p>
        </p:txBody>
      </p:sp>
      <p:cxnSp>
        <p:nvCxnSpPr>
          <p:cNvPr id="211" name="Google Shape;211;p26"/>
          <p:cNvCxnSpPr/>
          <p:nvPr/>
        </p:nvCxnSpPr>
        <p:spPr>
          <a:xfrm flipH="1">
            <a:off x="4025800" y="3853950"/>
            <a:ext cx="9300" cy="643200"/>
          </a:xfrm>
          <a:prstGeom prst="straightConnector1">
            <a:avLst/>
          </a:prstGeom>
          <a:noFill/>
          <a:ln cap="flat" cmpd="sng" w="9525">
            <a:solidFill>
              <a:schemeClr val="dk2"/>
            </a:solidFill>
            <a:prstDash val="solid"/>
            <a:round/>
            <a:headEnd len="med" w="med" type="none"/>
            <a:tailEnd len="med" w="med" type="triangle"/>
          </a:ln>
        </p:spPr>
      </p:cxnSp>
      <p:sp>
        <p:nvSpPr>
          <p:cNvPr id="212" name="Google Shape;212;p26"/>
          <p:cNvSpPr/>
          <p:nvPr/>
        </p:nvSpPr>
        <p:spPr>
          <a:xfrm>
            <a:off x="7281425" y="4249125"/>
            <a:ext cx="1318800" cy="23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TXOP C</a:t>
            </a:r>
            <a:endParaRPr>
              <a:latin typeface="Calibri"/>
              <a:ea typeface="Calibri"/>
              <a:cs typeface="Calibri"/>
              <a:sym typeface="Calibri"/>
            </a:endParaRPr>
          </a:p>
        </p:txBody>
      </p:sp>
      <p:sp>
        <p:nvSpPr>
          <p:cNvPr id="213" name="Google Shape;213;p26"/>
          <p:cNvSpPr/>
          <p:nvPr/>
        </p:nvSpPr>
        <p:spPr>
          <a:xfrm>
            <a:off x="6973950" y="4249125"/>
            <a:ext cx="330900" cy="231900"/>
          </a:xfrm>
          <a:prstGeom prst="rect">
            <a:avLst/>
          </a:prstGeom>
          <a:solidFill>
            <a:srgbClr val="4444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14" name="Google Shape;214;p26"/>
          <p:cNvCxnSpPr/>
          <p:nvPr/>
        </p:nvCxnSpPr>
        <p:spPr>
          <a:xfrm flipH="1">
            <a:off x="6921400" y="3853950"/>
            <a:ext cx="9300" cy="643200"/>
          </a:xfrm>
          <a:prstGeom prst="straightConnector1">
            <a:avLst/>
          </a:prstGeom>
          <a:noFill/>
          <a:ln cap="flat" cmpd="sng" w="9525">
            <a:solidFill>
              <a:schemeClr val="dk2"/>
            </a:solidFill>
            <a:prstDash val="solid"/>
            <a:round/>
            <a:headEnd len="med" w="med" type="none"/>
            <a:tailEnd len="med" w="med" type="triangle"/>
          </a:ln>
        </p:spPr>
      </p:cxnSp>
      <p:sp>
        <p:nvSpPr>
          <p:cNvPr id="215" name="Google Shape;215;p26"/>
          <p:cNvSpPr/>
          <p:nvPr/>
        </p:nvSpPr>
        <p:spPr>
          <a:xfrm>
            <a:off x="5452625" y="2572725"/>
            <a:ext cx="1318800" cy="23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TXOP A</a:t>
            </a:r>
            <a:endParaRPr>
              <a:latin typeface="Calibri"/>
              <a:ea typeface="Calibri"/>
              <a:cs typeface="Calibri"/>
              <a:sym typeface="Calibri"/>
            </a:endParaRPr>
          </a:p>
        </p:txBody>
      </p:sp>
      <p:sp>
        <p:nvSpPr>
          <p:cNvPr id="216" name="Google Shape;216;p26"/>
          <p:cNvSpPr/>
          <p:nvPr/>
        </p:nvSpPr>
        <p:spPr>
          <a:xfrm>
            <a:off x="5145150" y="2572725"/>
            <a:ext cx="330900" cy="231900"/>
          </a:xfrm>
          <a:prstGeom prst="rect">
            <a:avLst/>
          </a:prstGeom>
          <a:solidFill>
            <a:srgbClr val="4444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17" name="Google Shape;217;p26"/>
          <p:cNvCxnSpPr/>
          <p:nvPr/>
        </p:nvCxnSpPr>
        <p:spPr>
          <a:xfrm flipH="1">
            <a:off x="4787800" y="2177550"/>
            <a:ext cx="9300" cy="643200"/>
          </a:xfrm>
          <a:prstGeom prst="straightConnector1">
            <a:avLst/>
          </a:prstGeom>
          <a:noFill/>
          <a:ln cap="flat" cmpd="sng" w="9525">
            <a:solidFill>
              <a:schemeClr val="dk2"/>
            </a:solidFill>
            <a:prstDash val="solid"/>
            <a:round/>
            <a:headEnd len="med" w="med" type="none"/>
            <a:tailEnd len="med" w="med" type="triangle"/>
          </a:ln>
        </p:spPr>
      </p:cxnSp>
      <p:sp>
        <p:nvSpPr>
          <p:cNvPr id="218" name="Google Shape;218;p26"/>
          <p:cNvSpPr txBox="1"/>
          <p:nvPr/>
        </p:nvSpPr>
        <p:spPr>
          <a:xfrm>
            <a:off x="9141525" y="4413025"/>
            <a:ext cx="532800" cy="497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alibri"/>
                <a:ea typeface="Calibri"/>
                <a:cs typeface="Calibri"/>
                <a:sym typeface="Calibri"/>
              </a:rPr>
              <a:t>time</a:t>
            </a:r>
            <a:endParaRPr>
              <a:latin typeface="Calibri"/>
              <a:ea typeface="Calibri"/>
              <a:cs typeface="Calibri"/>
              <a:sym typeface="Calibri"/>
            </a:endParaRPr>
          </a:p>
        </p:txBody>
      </p:sp>
      <p:cxnSp>
        <p:nvCxnSpPr>
          <p:cNvPr id="219" name="Google Shape;219;p26"/>
          <p:cNvCxnSpPr/>
          <p:nvPr/>
        </p:nvCxnSpPr>
        <p:spPr>
          <a:xfrm flipH="1">
            <a:off x="5626000" y="3015750"/>
            <a:ext cx="9300" cy="643200"/>
          </a:xfrm>
          <a:prstGeom prst="straightConnector1">
            <a:avLst/>
          </a:prstGeom>
          <a:noFill/>
          <a:ln cap="flat" cmpd="sng" w="9525">
            <a:solidFill>
              <a:schemeClr val="dk2"/>
            </a:solidFill>
            <a:prstDash val="solid"/>
            <a:round/>
            <a:headEnd len="med" w="med" type="none"/>
            <a:tailEnd len="med" w="med" type="triangle"/>
          </a:ln>
        </p:spPr>
      </p:cxnSp>
      <p:sp>
        <p:nvSpPr>
          <p:cNvPr id="220" name="Google Shape;220;p26"/>
          <p:cNvSpPr txBox="1"/>
          <p:nvPr/>
        </p:nvSpPr>
        <p:spPr>
          <a:xfrm>
            <a:off x="1930975" y="5020650"/>
            <a:ext cx="7868400" cy="497400"/>
          </a:xfrm>
          <a:prstGeom prst="rect">
            <a:avLst/>
          </a:prstGeom>
          <a:noFill/>
          <a:ln>
            <a:noFill/>
          </a:ln>
        </p:spPr>
        <p:txBody>
          <a:bodyPr anchorCtr="0" anchor="t" bIns="91425" lIns="91425" spcFirstLastPara="1" rIns="91425" wrap="square" tIns="91425">
            <a:normAutofit fontScale="55000"/>
          </a:bodyPr>
          <a:lstStyle/>
          <a:p>
            <a:pPr indent="0" lvl="0" marL="0" rtl="0" algn="l">
              <a:spcBef>
                <a:spcPts val="0"/>
              </a:spcBef>
              <a:spcAft>
                <a:spcPts val="1000"/>
              </a:spcAft>
              <a:buNone/>
            </a:pPr>
            <a:r>
              <a:rPr lang="en-US" sz="2592">
                <a:solidFill>
                  <a:schemeClr val="dk1"/>
                </a:solidFill>
                <a:latin typeface="Calibri"/>
                <a:ea typeface="Calibri"/>
                <a:cs typeface="Calibri"/>
                <a:sym typeface="Calibri"/>
              </a:rPr>
              <a:t>Wi-Fi B may not have access to the channel (starvation): low throughput and high delays!</a:t>
            </a:r>
            <a:endParaRPr sz="2192">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1" name="Shape 1711"/>
        <p:cNvGrpSpPr/>
        <p:nvPr/>
      </p:nvGrpSpPr>
      <p:grpSpPr>
        <a:xfrm>
          <a:off x="0" y="0"/>
          <a:ext cx="0" cy="0"/>
          <a:chOff x="0" y="0"/>
          <a:chExt cx="0" cy="0"/>
        </a:xfrm>
      </p:grpSpPr>
      <p:sp>
        <p:nvSpPr>
          <p:cNvPr id="1712" name="Google Shape;1712;p134"/>
          <p:cNvSpPr/>
          <p:nvPr/>
        </p:nvSpPr>
        <p:spPr>
          <a:xfrm>
            <a:off x="480150" y="2845000"/>
            <a:ext cx="9193800" cy="154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34"/>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Examples </a:t>
            </a:r>
            <a:endParaRPr>
              <a:latin typeface="Calibri"/>
              <a:ea typeface="Calibri"/>
              <a:cs typeface="Calibri"/>
              <a:sym typeface="Calibri"/>
            </a:endParaRPr>
          </a:p>
        </p:txBody>
      </p:sp>
      <p:sp>
        <p:nvSpPr>
          <p:cNvPr id="1714" name="Google Shape;1714;p134"/>
          <p:cNvSpPr txBox="1"/>
          <p:nvPr/>
        </p:nvSpPr>
        <p:spPr>
          <a:xfrm>
            <a:off x="503650" y="1326251"/>
            <a:ext cx="9068700" cy="3362400"/>
          </a:xfrm>
          <a:prstGeom prst="rect">
            <a:avLst/>
          </a:prstGeom>
          <a:noFill/>
          <a:ln>
            <a:noFill/>
          </a:ln>
        </p:spPr>
        <p:txBody>
          <a:bodyPr anchorCtr="0" anchor="t" bIns="0" lIns="0" spcFirstLastPara="1" rIns="0" wrap="square" tIns="0">
            <a:noAutofit/>
          </a:bodyPr>
          <a:lstStyle/>
          <a:p>
            <a:pPr indent="-342900" lvl="0" marL="457200" rtl="0" algn="l">
              <a:lnSpc>
                <a:spcPct val="90000"/>
              </a:lnSpc>
              <a:spcBef>
                <a:spcPts val="0"/>
              </a:spcBef>
              <a:spcAft>
                <a:spcPts val="0"/>
              </a:spcAft>
              <a:buClr>
                <a:srgbClr val="001135"/>
              </a:buClr>
              <a:buSzPts val="1800"/>
              <a:buFont typeface="Calibri"/>
              <a:buChar char="●"/>
            </a:pPr>
            <a:r>
              <a:rPr lang="en-US" sz="1800">
                <a:solidFill>
                  <a:schemeClr val="dk1"/>
                </a:solidFill>
                <a:latin typeface="Calibri"/>
                <a:ea typeface="Calibri"/>
                <a:cs typeface="Calibri"/>
                <a:sym typeface="Calibri"/>
              </a:rPr>
              <a:t>Distributed l</a:t>
            </a:r>
            <a:r>
              <a:rPr lang="en-US" sz="1800">
                <a:solidFill>
                  <a:schemeClr val="dk1"/>
                </a:solidFill>
                <a:latin typeface="Calibri"/>
                <a:ea typeface="Calibri"/>
                <a:cs typeface="Calibri"/>
                <a:sym typeface="Calibri"/>
              </a:rPr>
              <a:t>earning over Wi-Fi:</a:t>
            </a:r>
            <a:endParaRPr sz="1800">
              <a:solidFill>
                <a:schemeClr val="dk1"/>
              </a:solidFill>
              <a:latin typeface="Calibri"/>
              <a:ea typeface="Calibri"/>
              <a:cs typeface="Calibri"/>
              <a:sym typeface="Calibri"/>
            </a:endParaRPr>
          </a:p>
          <a:p>
            <a:pPr indent="-342900" lvl="1" marL="914400" marR="0" rtl="0" algn="l">
              <a:lnSpc>
                <a:spcPct val="100000"/>
              </a:lnSpc>
              <a:spcBef>
                <a:spcPts val="1414"/>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Guerra, E., Wilhelmi,  F., Miozzo, M. and Dini, P. (2023), "</a:t>
            </a:r>
            <a:r>
              <a:rPr b="1" lang="en-US" sz="1800" u="sng">
                <a:solidFill>
                  <a:schemeClr val="hlink"/>
                </a:solidFill>
                <a:latin typeface="Calibri"/>
                <a:ea typeface="Calibri"/>
                <a:cs typeface="Calibri"/>
                <a:sym typeface="Calibri"/>
                <a:hlinkClick r:id="rId3"/>
              </a:rPr>
              <a:t>The Cost of Training Machine Learning Models over Distributed Data Sources</a:t>
            </a:r>
            <a:r>
              <a:rPr lang="en-US" sz="1800">
                <a:solidFill>
                  <a:schemeClr val="dk1"/>
                </a:solidFill>
                <a:latin typeface="Calibri"/>
                <a:ea typeface="Calibri"/>
                <a:cs typeface="Calibri"/>
                <a:sym typeface="Calibri"/>
              </a:rPr>
              <a:t>," in IEEE Open Journal of the Communications Society, doi: 10.1109/OJCOMS.2023.3274394.</a:t>
            </a:r>
            <a:endParaRPr sz="18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lnSpc>
                <a:spcPct val="90000"/>
              </a:lnSpc>
              <a:spcBef>
                <a:spcPts val="600"/>
              </a:spcBef>
              <a:spcAft>
                <a:spcPts val="0"/>
              </a:spcAft>
              <a:buClr>
                <a:srgbClr val="001135"/>
              </a:buClr>
              <a:buSzPts val="1800"/>
              <a:buFont typeface="Calibri"/>
              <a:buChar char="●"/>
            </a:pPr>
            <a:r>
              <a:rPr lang="en-US" sz="1800">
                <a:solidFill>
                  <a:schemeClr val="dk1"/>
                </a:solidFill>
                <a:latin typeface="Calibri"/>
                <a:ea typeface="Calibri"/>
                <a:cs typeface="Calibri"/>
                <a:sym typeface="Calibri"/>
              </a:rPr>
              <a:t>Over-the-air-computation</a:t>
            </a:r>
            <a:endParaRPr sz="1800">
              <a:solidFill>
                <a:schemeClr val="dk1"/>
              </a:solidFill>
              <a:latin typeface="Calibri"/>
              <a:ea typeface="Calibri"/>
              <a:cs typeface="Calibri"/>
              <a:sym typeface="Calibri"/>
            </a:endParaRPr>
          </a:p>
          <a:p>
            <a:pPr indent="-342900" lvl="1" marL="914400" marR="0" rtl="0" algn="l">
              <a:spcBef>
                <a:spcPts val="1414"/>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Amiri, M. M., &amp; Gündüz, D. (2022). “</a:t>
            </a:r>
            <a:r>
              <a:rPr b="1" lang="en-US" sz="1800" u="sng">
                <a:solidFill>
                  <a:schemeClr val="hlink"/>
                </a:solidFill>
                <a:latin typeface="Calibri"/>
                <a:ea typeface="Calibri"/>
                <a:cs typeface="Calibri"/>
                <a:sym typeface="Calibri"/>
                <a:hlinkClick r:id="rId4"/>
              </a:rPr>
              <a:t>Over-the-Air Computation for Distributed Learning over Wireless Networks.</a:t>
            </a:r>
            <a:r>
              <a:rPr lang="en-US" sz="1800">
                <a:solidFill>
                  <a:schemeClr val="dk1"/>
                </a:solidFill>
                <a:latin typeface="Calibri"/>
                <a:ea typeface="Calibri"/>
                <a:cs typeface="Calibri"/>
                <a:sym typeface="Calibri"/>
              </a:rPr>
              <a:t>” Machine Learning and Wireless Communications, 434.</a:t>
            </a:r>
            <a:endParaRPr sz="1800">
              <a:solidFill>
                <a:schemeClr val="dk1"/>
              </a:solidFill>
              <a:latin typeface="Calibri"/>
              <a:ea typeface="Calibri"/>
              <a:cs typeface="Calibri"/>
              <a:sym typeface="Calibri"/>
            </a:endParaRPr>
          </a:p>
        </p:txBody>
      </p:sp>
      <p:sp>
        <p:nvSpPr>
          <p:cNvPr id="1715" name="Google Shape;1715;p13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9" name="Shape 1719"/>
        <p:cNvGrpSpPr/>
        <p:nvPr/>
      </p:nvGrpSpPr>
      <p:grpSpPr>
        <a:xfrm>
          <a:off x="0" y="0"/>
          <a:ext cx="0" cy="0"/>
          <a:chOff x="0" y="0"/>
          <a:chExt cx="0" cy="0"/>
        </a:xfrm>
      </p:grpSpPr>
      <p:sp>
        <p:nvSpPr>
          <p:cNvPr id="1720" name="Google Shape;1720;p135"/>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000">
                <a:latin typeface="Calibri"/>
                <a:ea typeface="Calibri"/>
                <a:cs typeface="Calibri"/>
                <a:sym typeface="Calibri"/>
              </a:rPr>
              <a:t>Over-the-air-computation (OAC)</a:t>
            </a:r>
            <a:endParaRPr sz="1200">
              <a:highlight>
                <a:srgbClr val="FFFF00"/>
              </a:highlight>
              <a:latin typeface="Calibri"/>
              <a:ea typeface="Calibri"/>
              <a:cs typeface="Calibri"/>
              <a:sym typeface="Calibri"/>
            </a:endParaRPr>
          </a:p>
        </p:txBody>
      </p:sp>
      <p:sp>
        <p:nvSpPr>
          <p:cNvPr id="1721" name="Google Shape;1721;p135"/>
          <p:cNvSpPr txBox="1"/>
          <p:nvPr/>
        </p:nvSpPr>
        <p:spPr>
          <a:xfrm>
            <a:off x="503650" y="1326250"/>
            <a:ext cx="5166900" cy="4015500"/>
          </a:xfrm>
          <a:prstGeom prst="rect">
            <a:avLst/>
          </a:prstGeom>
          <a:noFill/>
          <a:ln>
            <a:noFill/>
          </a:ln>
        </p:spPr>
        <p:txBody>
          <a:bodyPr anchorCtr="0" anchor="t" bIns="0" lIns="0" spcFirstLastPara="1" rIns="0" wrap="square" tIns="0">
            <a:noAutofit/>
          </a:bodyPr>
          <a:lstStyle/>
          <a:p>
            <a:pPr indent="-323850" lvl="0" marL="457200" rtl="0" algn="l">
              <a:lnSpc>
                <a:spcPct val="150000"/>
              </a:lnSpc>
              <a:spcBef>
                <a:spcPts val="0"/>
              </a:spcBef>
              <a:spcAft>
                <a:spcPts val="0"/>
              </a:spcAft>
              <a:buClr>
                <a:schemeClr val="dk1"/>
              </a:buClr>
              <a:buSzPts val="1500"/>
              <a:buFont typeface="Calibri"/>
              <a:buChar char="●"/>
            </a:pPr>
            <a:r>
              <a:rPr lang="en-US" sz="1500">
                <a:solidFill>
                  <a:srgbClr val="001135"/>
                </a:solidFill>
                <a:latin typeface="Calibri"/>
                <a:ea typeface="Calibri"/>
                <a:cs typeface="Calibri"/>
                <a:sym typeface="Calibri"/>
              </a:rPr>
              <a:t>OAC leverages interference from simultaneous transmissions for ML model aggregation/averaging</a:t>
            </a:r>
            <a:endParaRPr sz="1500">
              <a:solidFill>
                <a:srgbClr val="001135"/>
              </a:solidFill>
              <a:latin typeface="Calibri"/>
              <a:ea typeface="Calibri"/>
              <a:cs typeface="Calibri"/>
              <a:sym typeface="Calibri"/>
            </a:endParaRPr>
          </a:p>
          <a:p>
            <a:pPr indent="-323850" lvl="0" marL="457200" rtl="0" algn="l">
              <a:lnSpc>
                <a:spcPct val="150000"/>
              </a:lnSpc>
              <a:spcBef>
                <a:spcPts val="0"/>
              </a:spcBef>
              <a:spcAft>
                <a:spcPts val="0"/>
              </a:spcAft>
              <a:buClr>
                <a:schemeClr val="dk1"/>
              </a:buClr>
              <a:buSzPts val="1500"/>
              <a:buFont typeface="Calibri"/>
              <a:buChar char="●"/>
            </a:pPr>
            <a:r>
              <a:rPr lang="en-US" sz="1500">
                <a:solidFill>
                  <a:srgbClr val="001135"/>
                </a:solidFill>
                <a:latin typeface="Calibri"/>
                <a:ea typeface="Calibri"/>
                <a:cs typeface="Calibri"/>
                <a:sym typeface="Calibri"/>
              </a:rPr>
              <a:t>The medium performs the computation (signal superposition)</a:t>
            </a:r>
            <a:endParaRPr sz="1500">
              <a:solidFill>
                <a:srgbClr val="001135"/>
              </a:solidFill>
              <a:latin typeface="Calibri"/>
              <a:ea typeface="Calibri"/>
              <a:cs typeface="Calibri"/>
              <a:sym typeface="Calibri"/>
            </a:endParaRPr>
          </a:p>
          <a:p>
            <a:pPr indent="-323850" lvl="0" marL="457200" rtl="0" algn="l">
              <a:lnSpc>
                <a:spcPct val="150000"/>
              </a:lnSpc>
              <a:spcBef>
                <a:spcPts val="0"/>
              </a:spcBef>
              <a:spcAft>
                <a:spcPts val="0"/>
              </a:spcAft>
              <a:buClr>
                <a:schemeClr val="dk1"/>
              </a:buClr>
              <a:buSzPts val="1500"/>
              <a:buFont typeface="Calibri"/>
              <a:buChar char="●"/>
            </a:pPr>
            <a:r>
              <a:rPr lang="en-US" sz="1500">
                <a:solidFill>
                  <a:srgbClr val="001135"/>
                </a:solidFill>
                <a:latin typeface="Calibri"/>
                <a:ea typeface="Calibri"/>
                <a:cs typeface="Calibri"/>
                <a:sym typeface="Calibri"/>
              </a:rPr>
              <a:t>Reduce the number of computations </a:t>
            </a:r>
            <a:endParaRPr sz="1500">
              <a:solidFill>
                <a:srgbClr val="001135"/>
              </a:solidFill>
              <a:latin typeface="Calibri"/>
              <a:ea typeface="Calibri"/>
              <a:cs typeface="Calibri"/>
              <a:sym typeface="Calibri"/>
            </a:endParaRPr>
          </a:p>
          <a:p>
            <a:pPr indent="-323850" lvl="0" marL="457200" rtl="0" algn="l">
              <a:lnSpc>
                <a:spcPct val="150000"/>
              </a:lnSpc>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The underlying communication infrastructure needs to be aware of the </a:t>
            </a:r>
            <a:r>
              <a:rPr lang="en-US" sz="1500">
                <a:solidFill>
                  <a:schemeClr val="dk1"/>
                </a:solidFill>
                <a:latin typeface="Calibri"/>
                <a:ea typeface="Calibri"/>
                <a:cs typeface="Calibri"/>
                <a:sym typeface="Calibri"/>
              </a:rPr>
              <a:t>mechanism</a:t>
            </a:r>
            <a:r>
              <a:rPr lang="en-US" sz="15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a:p>
            <a:pPr indent="-284162" lvl="1" marL="914400" rtl="0" algn="l">
              <a:lnSpc>
                <a:spcPct val="150000"/>
              </a:lnSpc>
              <a:spcBef>
                <a:spcPts val="0"/>
              </a:spcBef>
              <a:spcAft>
                <a:spcPts val="0"/>
              </a:spcAft>
              <a:buClr>
                <a:schemeClr val="dk1"/>
              </a:buClr>
              <a:buSzPts val="875"/>
              <a:buFont typeface="Calibri"/>
              <a:buChar char="○"/>
            </a:pPr>
            <a:r>
              <a:rPr lang="en-US">
                <a:solidFill>
                  <a:schemeClr val="dk1"/>
                </a:solidFill>
                <a:latin typeface="Calibri"/>
                <a:ea typeface="Calibri"/>
                <a:cs typeface="Calibri"/>
                <a:sym typeface="Calibri"/>
              </a:rPr>
              <a:t>Schedule devices</a:t>
            </a:r>
            <a:endParaRPr>
              <a:solidFill>
                <a:schemeClr val="dk1"/>
              </a:solidFill>
              <a:latin typeface="Calibri"/>
              <a:ea typeface="Calibri"/>
              <a:cs typeface="Calibri"/>
              <a:sym typeface="Calibri"/>
            </a:endParaRPr>
          </a:p>
          <a:p>
            <a:pPr indent="-284162" lvl="1" marL="914400" rtl="0" algn="l">
              <a:lnSpc>
                <a:spcPct val="150000"/>
              </a:lnSpc>
              <a:spcBef>
                <a:spcPts val="0"/>
              </a:spcBef>
              <a:spcAft>
                <a:spcPts val="0"/>
              </a:spcAft>
              <a:buClr>
                <a:schemeClr val="dk1"/>
              </a:buClr>
              <a:buSzPts val="875"/>
              <a:buFont typeface="Calibri"/>
              <a:buChar char="○"/>
            </a:pPr>
            <a:r>
              <a:rPr lang="en-US">
                <a:solidFill>
                  <a:schemeClr val="dk1"/>
                </a:solidFill>
                <a:latin typeface="Calibri"/>
                <a:ea typeface="Calibri"/>
                <a:cs typeface="Calibri"/>
                <a:sym typeface="Calibri"/>
              </a:rPr>
              <a:t>Synchronization</a:t>
            </a:r>
            <a:endParaRPr>
              <a:solidFill>
                <a:schemeClr val="dk1"/>
              </a:solidFill>
              <a:latin typeface="Calibri"/>
              <a:ea typeface="Calibri"/>
              <a:cs typeface="Calibri"/>
              <a:sym typeface="Calibri"/>
            </a:endParaRPr>
          </a:p>
          <a:p>
            <a:pPr indent="-284162" lvl="1" marL="914400" rtl="0" algn="l">
              <a:lnSpc>
                <a:spcPct val="150000"/>
              </a:lnSpc>
              <a:spcBef>
                <a:spcPts val="0"/>
              </a:spcBef>
              <a:spcAft>
                <a:spcPts val="0"/>
              </a:spcAft>
              <a:buClr>
                <a:schemeClr val="dk1"/>
              </a:buClr>
              <a:buSzPts val="875"/>
              <a:buFont typeface="Calibri"/>
              <a:buChar char="○"/>
            </a:pPr>
            <a:r>
              <a:rPr lang="en-US">
                <a:solidFill>
                  <a:schemeClr val="dk1"/>
                </a:solidFill>
                <a:latin typeface="Calibri"/>
                <a:ea typeface="Calibri"/>
                <a:cs typeface="Calibri"/>
                <a:sym typeface="Calibri"/>
              </a:rPr>
              <a:t>Power control</a:t>
            </a:r>
            <a:endParaRPr>
              <a:solidFill>
                <a:schemeClr val="dk1"/>
              </a:solidFill>
              <a:latin typeface="Calibri"/>
              <a:ea typeface="Calibri"/>
              <a:cs typeface="Calibri"/>
              <a:sym typeface="Calibri"/>
            </a:endParaRPr>
          </a:p>
        </p:txBody>
      </p:sp>
      <p:sp>
        <p:nvSpPr>
          <p:cNvPr id="1722" name="Google Shape;1722;p13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723" name="Google Shape;1723;p135"/>
          <p:cNvPicPr preferRelativeResize="0"/>
          <p:nvPr/>
        </p:nvPicPr>
        <p:blipFill>
          <a:blip r:embed="rId3">
            <a:alphaModFix/>
          </a:blip>
          <a:stretch>
            <a:fillRect/>
          </a:stretch>
        </p:blipFill>
        <p:spPr>
          <a:xfrm>
            <a:off x="6273279" y="2682075"/>
            <a:ext cx="2716197" cy="2026775"/>
          </a:xfrm>
          <a:prstGeom prst="rect">
            <a:avLst/>
          </a:prstGeom>
          <a:noFill/>
          <a:ln>
            <a:noFill/>
          </a:ln>
        </p:spPr>
      </p:pic>
      <p:sp>
        <p:nvSpPr>
          <p:cNvPr id="1724" name="Google Shape;1724;p135"/>
          <p:cNvSpPr txBox="1"/>
          <p:nvPr/>
        </p:nvSpPr>
        <p:spPr>
          <a:xfrm>
            <a:off x="5612975" y="4741350"/>
            <a:ext cx="40368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900">
                <a:solidFill>
                  <a:schemeClr val="dk1"/>
                </a:solidFill>
                <a:latin typeface="Calibri"/>
                <a:ea typeface="Calibri"/>
                <a:cs typeface="Calibri"/>
                <a:sym typeface="Calibri"/>
              </a:rPr>
              <a:t>Chen, M., Yang, Z., Saad, W., Yin, C., Poor, H. V., &amp; Cui, S. (2020). A joint learning and communications framework for federated learning over wireless networks. IEEE Transactions on Wireless Communications, 20(1), 269-283</a:t>
            </a:r>
            <a:endParaRPr sz="900">
              <a:latin typeface="Calibri"/>
              <a:ea typeface="Calibri"/>
              <a:cs typeface="Calibri"/>
              <a:sym typeface="Calibri"/>
            </a:endParaRPr>
          </a:p>
        </p:txBody>
      </p:sp>
      <p:pic>
        <p:nvPicPr>
          <p:cNvPr id="1725" name="Google Shape;1725;p135"/>
          <p:cNvPicPr preferRelativeResize="0"/>
          <p:nvPr/>
        </p:nvPicPr>
        <p:blipFill>
          <a:blip r:embed="rId4">
            <a:alphaModFix/>
          </a:blip>
          <a:stretch>
            <a:fillRect/>
          </a:stretch>
        </p:blipFill>
        <p:spPr>
          <a:xfrm>
            <a:off x="5981450" y="160950"/>
            <a:ext cx="3299851" cy="1743450"/>
          </a:xfrm>
          <a:prstGeom prst="rect">
            <a:avLst/>
          </a:prstGeom>
          <a:noFill/>
          <a:ln>
            <a:noFill/>
          </a:ln>
        </p:spPr>
      </p:pic>
      <p:sp>
        <p:nvSpPr>
          <p:cNvPr id="1726" name="Google Shape;1726;p135"/>
          <p:cNvSpPr txBox="1"/>
          <p:nvPr/>
        </p:nvSpPr>
        <p:spPr>
          <a:xfrm>
            <a:off x="5936575" y="1904400"/>
            <a:ext cx="36357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solidFill>
                  <a:schemeClr val="dk1"/>
                </a:solidFill>
                <a:latin typeface="Calibri"/>
                <a:ea typeface="Calibri"/>
                <a:cs typeface="Calibri"/>
                <a:sym typeface="Calibri"/>
              </a:rPr>
              <a:t>Amiri, M. M., &amp; Gündüz, D. (2020). Machine learning at the wireless edge: Distributed stochastic gradient descent over-the-air. IEEE Transactions on Signal Processing, 68, 2155-2169.</a:t>
            </a:r>
            <a:endParaRPr sz="900">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136"/>
          <p:cNvSpPr/>
          <p:nvPr/>
        </p:nvSpPr>
        <p:spPr>
          <a:xfrm>
            <a:off x="834025" y="1265625"/>
            <a:ext cx="4059300" cy="419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36"/>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000"/>
              <a:t>Adoption of ML in Wi-Fi</a:t>
            </a:r>
            <a:endParaRPr sz="3000"/>
          </a:p>
        </p:txBody>
      </p:sp>
      <p:sp>
        <p:nvSpPr>
          <p:cNvPr id="1734" name="Google Shape;1734;p136"/>
          <p:cNvSpPr txBox="1"/>
          <p:nvPr>
            <p:ph idx="1" type="body"/>
          </p:nvPr>
        </p:nvSpPr>
        <p:spPr>
          <a:xfrm>
            <a:off x="1713175" y="1409500"/>
            <a:ext cx="2301000" cy="434100"/>
          </a:xfrm>
          <a:prstGeom prst="rect">
            <a:avLst/>
          </a:prstGeom>
        </p:spPr>
        <p:txBody>
          <a:bodyPr anchorCtr="0" anchor="t" bIns="0" lIns="0" spcFirstLastPara="1" rIns="0" wrap="square" tIns="0">
            <a:normAutofit fontScale="92500"/>
          </a:bodyPr>
          <a:lstStyle/>
          <a:p>
            <a:pPr indent="0" lvl="0" marL="0" rtl="0" algn="ctr">
              <a:lnSpc>
                <a:spcPct val="90000"/>
              </a:lnSpc>
              <a:spcBef>
                <a:spcPts val="800"/>
              </a:spcBef>
              <a:spcAft>
                <a:spcPts val="0"/>
              </a:spcAft>
              <a:buClr>
                <a:schemeClr val="dk1"/>
              </a:buClr>
              <a:buSzPct val="55000"/>
              <a:buFont typeface="Arial"/>
              <a:buNone/>
            </a:pPr>
            <a:r>
              <a:rPr lang="en-US" sz="2000">
                <a:solidFill>
                  <a:srgbClr val="124191"/>
                </a:solidFill>
              </a:rPr>
              <a:t>Architectural solutions</a:t>
            </a:r>
            <a:endParaRPr/>
          </a:p>
        </p:txBody>
      </p:sp>
      <p:sp>
        <p:nvSpPr>
          <p:cNvPr id="1735" name="Google Shape;1735;p13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736" name="Google Shape;1736;p136"/>
          <p:cNvSpPr/>
          <p:nvPr/>
        </p:nvSpPr>
        <p:spPr>
          <a:xfrm>
            <a:off x="5232950" y="1265625"/>
            <a:ext cx="4059300" cy="419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36"/>
          <p:cNvSpPr txBox="1"/>
          <p:nvPr>
            <p:ph idx="1" type="body"/>
          </p:nvPr>
        </p:nvSpPr>
        <p:spPr>
          <a:xfrm>
            <a:off x="6112100" y="1409500"/>
            <a:ext cx="2389200" cy="434100"/>
          </a:xfrm>
          <a:prstGeom prst="rect">
            <a:avLst/>
          </a:prstGeom>
        </p:spPr>
        <p:txBody>
          <a:bodyPr anchorCtr="0" anchor="t" bIns="0" lIns="0" spcFirstLastPara="1" rIns="0" wrap="square" tIns="0">
            <a:normAutofit fontScale="85000"/>
          </a:bodyPr>
          <a:lstStyle/>
          <a:p>
            <a:pPr indent="0" lvl="0" marL="0" rtl="0" algn="ctr">
              <a:lnSpc>
                <a:spcPct val="90000"/>
              </a:lnSpc>
              <a:spcBef>
                <a:spcPts val="800"/>
              </a:spcBef>
              <a:spcAft>
                <a:spcPts val="0"/>
              </a:spcAft>
              <a:buClr>
                <a:schemeClr val="dk1"/>
              </a:buClr>
              <a:buSzPct val="55000"/>
              <a:buFont typeface="Arial"/>
              <a:buNone/>
            </a:pPr>
            <a:r>
              <a:rPr lang="en-US" sz="2000">
                <a:solidFill>
                  <a:srgbClr val="124191"/>
                </a:solidFill>
              </a:rPr>
              <a:t>ML Sandbox / Digital twin</a:t>
            </a:r>
            <a:endParaRPr/>
          </a:p>
        </p:txBody>
      </p:sp>
      <p:sp>
        <p:nvSpPr>
          <p:cNvPr id="1738" name="Google Shape;1738;p136"/>
          <p:cNvSpPr txBox="1"/>
          <p:nvPr/>
        </p:nvSpPr>
        <p:spPr>
          <a:xfrm>
            <a:off x="5411925" y="1772500"/>
            <a:ext cx="3810900" cy="14775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Need of tools to trust AI/ML</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The ML Sandbox allows training, testing, and evaluating AI/ML solutions before being applied to production networks</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The role of network simulators as future network digital twins</a:t>
            </a:r>
            <a:endParaRPr>
              <a:solidFill>
                <a:srgbClr val="001135"/>
              </a:solidFill>
              <a:latin typeface="Calibri"/>
              <a:ea typeface="Calibri"/>
              <a:cs typeface="Calibri"/>
              <a:sym typeface="Calibri"/>
            </a:endParaRPr>
          </a:p>
        </p:txBody>
      </p:sp>
      <p:pic>
        <p:nvPicPr>
          <p:cNvPr id="1739" name="Google Shape;1739;p136"/>
          <p:cNvPicPr preferRelativeResize="0"/>
          <p:nvPr/>
        </p:nvPicPr>
        <p:blipFill>
          <a:blip r:embed="rId3">
            <a:alphaModFix/>
          </a:blip>
          <a:stretch>
            <a:fillRect/>
          </a:stretch>
        </p:blipFill>
        <p:spPr>
          <a:xfrm>
            <a:off x="1429213" y="3343075"/>
            <a:ext cx="2868924" cy="1687050"/>
          </a:xfrm>
          <a:prstGeom prst="rect">
            <a:avLst/>
          </a:prstGeom>
          <a:noFill/>
          <a:ln>
            <a:noFill/>
          </a:ln>
        </p:spPr>
      </p:pic>
      <p:pic>
        <p:nvPicPr>
          <p:cNvPr id="1740" name="Google Shape;1740;p136"/>
          <p:cNvPicPr preferRelativeResize="0"/>
          <p:nvPr/>
        </p:nvPicPr>
        <p:blipFill>
          <a:blip r:embed="rId4">
            <a:alphaModFix/>
          </a:blip>
          <a:stretch>
            <a:fillRect/>
          </a:stretch>
        </p:blipFill>
        <p:spPr>
          <a:xfrm>
            <a:off x="6041349" y="3404825"/>
            <a:ext cx="2530699" cy="1563526"/>
          </a:xfrm>
          <a:prstGeom prst="rect">
            <a:avLst/>
          </a:prstGeom>
          <a:noFill/>
          <a:ln>
            <a:noFill/>
          </a:ln>
        </p:spPr>
      </p:pic>
      <p:sp>
        <p:nvSpPr>
          <p:cNvPr id="1741" name="Google Shape;1741;p136"/>
          <p:cNvSpPr txBox="1"/>
          <p:nvPr/>
        </p:nvSpPr>
        <p:spPr>
          <a:xfrm>
            <a:off x="1116625" y="1843600"/>
            <a:ext cx="3494100" cy="14775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Need for procedures, interfaces and data elements to support ML operations</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The ITU-T ML architectural framework</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Use case: AI/ML-based roaming enabled by the ITU-T’s architecture</a:t>
            </a:r>
            <a:endParaRPr>
              <a:solidFill>
                <a:srgbClr val="001135"/>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5" name="Shape 1745"/>
        <p:cNvGrpSpPr/>
        <p:nvPr/>
      </p:nvGrpSpPr>
      <p:grpSpPr>
        <a:xfrm>
          <a:off x="0" y="0"/>
          <a:ext cx="0" cy="0"/>
          <a:chOff x="0" y="0"/>
          <a:chExt cx="0" cy="0"/>
        </a:xfrm>
      </p:grpSpPr>
      <p:sp>
        <p:nvSpPr>
          <p:cNvPr id="1746" name="Google Shape;1746;p137"/>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Architectural</a:t>
            </a:r>
            <a:r>
              <a:rPr lang="en-US" sz="3200">
                <a:latin typeface="Calibri"/>
                <a:ea typeface="Calibri"/>
                <a:cs typeface="Calibri"/>
                <a:sym typeface="Calibri"/>
              </a:rPr>
              <a:t> integration of AIML in Wi-Fi</a:t>
            </a:r>
            <a:endParaRPr sz="3200" strike="noStrike">
              <a:latin typeface="Calibri"/>
              <a:ea typeface="Calibri"/>
              <a:cs typeface="Calibri"/>
              <a:sym typeface="Calibri"/>
            </a:endParaRPr>
          </a:p>
        </p:txBody>
      </p:sp>
      <p:sp>
        <p:nvSpPr>
          <p:cNvPr id="1747" name="Google Shape;1747;p13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748" name="Google Shape;1748;p137"/>
          <p:cNvSpPr txBox="1"/>
          <p:nvPr/>
        </p:nvSpPr>
        <p:spPr>
          <a:xfrm>
            <a:off x="503650" y="1326250"/>
            <a:ext cx="5313300" cy="3855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US" sz="1700">
                <a:solidFill>
                  <a:srgbClr val="001135"/>
                </a:solidFill>
                <a:latin typeface="Calibri"/>
                <a:ea typeface="Calibri"/>
                <a:cs typeface="Calibri"/>
                <a:sym typeface="Calibri"/>
              </a:rPr>
              <a:t>Challenges for ML adoption in Wi-Fi:</a:t>
            </a:r>
            <a:endParaRPr b="1" sz="1700">
              <a:solidFill>
                <a:srgbClr val="001135"/>
              </a:solidFill>
              <a:latin typeface="Calibri"/>
              <a:ea typeface="Calibri"/>
              <a:cs typeface="Calibri"/>
              <a:sym typeface="Calibri"/>
            </a:endParaRPr>
          </a:p>
          <a:p>
            <a:pPr indent="-323850" lvl="0" marL="457200" rtl="0" algn="l">
              <a:lnSpc>
                <a:spcPct val="115000"/>
              </a:lnSpc>
              <a:spcBef>
                <a:spcPts val="600"/>
              </a:spcBef>
              <a:spcAft>
                <a:spcPts val="0"/>
              </a:spcAft>
              <a:buClr>
                <a:srgbClr val="001135"/>
              </a:buClr>
              <a:buSzPts val="1500"/>
              <a:buFont typeface="Calibri"/>
              <a:buChar char="●"/>
            </a:pPr>
            <a:r>
              <a:rPr lang="en-US" sz="1500">
                <a:solidFill>
                  <a:srgbClr val="001135"/>
                </a:solidFill>
                <a:latin typeface="Calibri"/>
                <a:ea typeface="Calibri"/>
                <a:cs typeface="Calibri"/>
                <a:sym typeface="Calibri"/>
              </a:rPr>
              <a:t>Lack of support for ML operations (MLOps)</a:t>
            </a:r>
            <a:endParaRPr sz="1500">
              <a:solidFill>
                <a:srgbClr val="001135"/>
              </a:solidFill>
              <a:latin typeface="Calibri"/>
              <a:ea typeface="Calibri"/>
              <a:cs typeface="Calibri"/>
              <a:sym typeface="Calibri"/>
            </a:endParaRPr>
          </a:p>
          <a:p>
            <a:pPr indent="-311150" lvl="1" marL="914400" rtl="0" algn="l">
              <a:lnSpc>
                <a:spcPct val="115000"/>
              </a:lnSpc>
              <a:spcBef>
                <a:spcPts val="0"/>
              </a:spcBef>
              <a:spcAft>
                <a:spcPts val="0"/>
              </a:spcAft>
              <a:buClr>
                <a:srgbClr val="001135"/>
              </a:buClr>
              <a:buSzPts val="1300"/>
              <a:buFont typeface="Calibri"/>
              <a:buChar char="○"/>
            </a:pPr>
            <a:r>
              <a:rPr lang="en-US" sz="1300">
                <a:solidFill>
                  <a:srgbClr val="001135"/>
                </a:solidFill>
                <a:latin typeface="Calibri"/>
                <a:ea typeface="Calibri"/>
                <a:cs typeface="Calibri"/>
                <a:sym typeface="Calibri"/>
              </a:rPr>
              <a:t>Data handling (where to store data? how to exchange data? how often measurements are done? etc.), ML model (re)training, ML model inference, ML model deployment</a:t>
            </a:r>
            <a:endParaRPr sz="1300">
              <a:solidFill>
                <a:srgbClr val="001135"/>
              </a:solidFill>
              <a:latin typeface="Calibri"/>
              <a:ea typeface="Calibri"/>
              <a:cs typeface="Calibri"/>
              <a:sym typeface="Calibri"/>
            </a:endParaRPr>
          </a:p>
          <a:p>
            <a:pPr indent="-323850" lvl="0" marL="457200" rtl="0" algn="l">
              <a:lnSpc>
                <a:spcPct val="115000"/>
              </a:lnSpc>
              <a:spcBef>
                <a:spcPts val="0"/>
              </a:spcBef>
              <a:spcAft>
                <a:spcPts val="0"/>
              </a:spcAft>
              <a:buClr>
                <a:srgbClr val="001135"/>
              </a:buClr>
              <a:buSzPts val="1500"/>
              <a:buFont typeface="Calibri"/>
              <a:buChar char="●"/>
            </a:pPr>
            <a:r>
              <a:rPr lang="en-US" sz="1500">
                <a:solidFill>
                  <a:srgbClr val="001135"/>
                </a:solidFill>
                <a:latin typeface="Calibri"/>
                <a:ea typeface="Calibri"/>
                <a:cs typeface="Calibri"/>
                <a:sym typeface="Calibri"/>
              </a:rPr>
              <a:t>IEEE 802.11 defines MAC/PHY only (limited AI functionalities with respect to 3GPP)</a:t>
            </a:r>
            <a:endParaRPr sz="1500">
              <a:solidFill>
                <a:srgbClr val="001135"/>
              </a:solidFill>
              <a:latin typeface="Calibri"/>
              <a:ea typeface="Calibri"/>
              <a:cs typeface="Calibri"/>
              <a:sym typeface="Calibri"/>
            </a:endParaRPr>
          </a:p>
          <a:p>
            <a:pPr indent="-323850" lvl="0" marL="457200" rtl="0" algn="l">
              <a:lnSpc>
                <a:spcPct val="115000"/>
              </a:lnSpc>
              <a:spcBef>
                <a:spcPts val="0"/>
              </a:spcBef>
              <a:spcAft>
                <a:spcPts val="0"/>
              </a:spcAft>
              <a:buClr>
                <a:srgbClr val="001135"/>
              </a:buClr>
              <a:buSzPts val="1500"/>
              <a:buFont typeface="Calibri"/>
              <a:buChar char="●"/>
            </a:pPr>
            <a:r>
              <a:rPr lang="en-US" sz="1500">
                <a:solidFill>
                  <a:srgbClr val="001135"/>
                </a:solidFill>
                <a:latin typeface="Calibri"/>
                <a:ea typeface="Calibri"/>
                <a:cs typeface="Calibri"/>
                <a:sym typeface="Calibri"/>
              </a:rPr>
              <a:t>Uncertainty due to the distributed channel access</a:t>
            </a:r>
            <a:endParaRPr sz="1500">
              <a:solidFill>
                <a:srgbClr val="001135"/>
              </a:solidFill>
              <a:latin typeface="Calibri"/>
              <a:ea typeface="Calibri"/>
              <a:cs typeface="Calibri"/>
              <a:sym typeface="Calibri"/>
            </a:endParaRPr>
          </a:p>
          <a:p>
            <a:pPr indent="-323850" lvl="0" marL="457200" rtl="0" algn="l">
              <a:lnSpc>
                <a:spcPct val="115000"/>
              </a:lnSpc>
              <a:spcBef>
                <a:spcPts val="0"/>
              </a:spcBef>
              <a:spcAft>
                <a:spcPts val="0"/>
              </a:spcAft>
              <a:buClr>
                <a:srgbClr val="001135"/>
              </a:buClr>
              <a:buSzPts val="1500"/>
              <a:buFont typeface="Calibri"/>
              <a:buChar char="●"/>
            </a:pPr>
            <a:r>
              <a:rPr lang="en-US" sz="1500">
                <a:solidFill>
                  <a:srgbClr val="001135"/>
                </a:solidFill>
                <a:latin typeface="Calibri"/>
                <a:ea typeface="Calibri"/>
                <a:cs typeface="Calibri"/>
                <a:sym typeface="Calibri"/>
              </a:rPr>
              <a:t>Different operation modes</a:t>
            </a:r>
            <a:endParaRPr sz="1500">
              <a:solidFill>
                <a:srgbClr val="001135"/>
              </a:solidFill>
              <a:latin typeface="Calibri"/>
              <a:ea typeface="Calibri"/>
              <a:cs typeface="Calibri"/>
              <a:sym typeface="Calibri"/>
            </a:endParaRPr>
          </a:p>
          <a:p>
            <a:pPr indent="-311150" lvl="1" marL="914400" rtl="0" algn="l">
              <a:lnSpc>
                <a:spcPct val="115000"/>
              </a:lnSpc>
              <a:spcBef>
                <a:spcPts val="0"/>
              </a:spcBef>
              <a:spcAft>
                <a:spcPts val="0"/>
              </a:spcAft>
              <a:buSzPts val="1300"/>
              <a:buFont typeface="Calibri"/>
              <a:buChar char="○"/>
            </a:pPr>
            <a:r>
              <a:rPr lang="en-US" sz="1300">
                <a:solidFill>
                  <a:schemeClr val="dk1"/>
                </a:solidFill>
                <a:latin typeface="Calibri"/>
                <a:ea typeface="Calibri"/>
                <a:cs typeface="Calibri"/>
                <a:sym typeface="Calibri"/>
              </a:rPr>
              <a:t>F</a:t>
            </a:r>
            <a:r>
              <a:rPr lang="en-US" sz="1300">
                <a:solidFill>
                  <a:srgbClr val="001135"/>
                </a:solidFill>
                <a:latin typeface="Calibri"/>
                <a:ea typeface="Calibri"/>
                <a:cs typeface="Calibri"/>
                <a:sym typeface="Calibri"/>
              </a:rPr>
              <a:t>ully decentralized, with autonomous operation (e.g., residential)</a:t>
            </a:r>
            <a:endParaRPr sz="1300">
              <a:solidFill>
                <a:srgbClr val="001135"/>
              </a:solidFill>
              <a:latin typeface="Calibri"/>
              <a:ea typeface="Calibri"/>
              <a:cs typeface="Calibri"/>
              <a:sym typeface="Calibri"/>
            </a:endParaRPr>
          </a:p>
          <a:p>
            <a:pPr indent="-311150" lvl="1" marL="914400" rtl="0" algn="l">
              <a:lnSpc>
                <a:spcPct val="115000"/>
              </a:lnSpc>
              <a:spcBef>
                <a:spcPts val="0"/>
              </a:spcBef>
              <a:spcAft>
                <a:spcPts val="0"/>
              </a:spcAft>
              <a:buClr>
                <a:srgbClr val="001135"/>
              </a:buClr>
              <a:buSzPts val="1300"/>
              <a:buFont typeface="Calibri"/>
              <a:buChar char="○"/>
            </a:pPr>
            <a:r>
              <a:rPr lang="en-US" sz="1300">
                <a:solidFill>
                  <a:srgbClr val="001135"/>
                </a:solidFill>
                <a:latin typeface="Calibri"/>
                <a:ea typeface="Calibri"/>
                <a:cs typeface="Calibri"/>
                <a:sym typeface="Calibri"/>
              </a:rPr>
              <a:t>Coordinated, allowing for groups of collaborating APs (e.g., Wi-Fi 8)</a:t>
            </a:r>
            <a:endParaRPr sz="1300">
              <a:solidFill>
                <a:srgbClr val="001135"/>
              </a:solidFill>
              <a:latin typeface="Calibri"/>
              <a:ea typeface="Calibri"/>
              <a:cs typeface="Calibri"/>
              <a:sym typeface="Calibri"/>
            </a:endParaRPr>
          </a:p>
          <a:p>
            <a:pPr indent="-311150" lvl="1" marL="914400" rtl="0" algn="l">
              <a:lnSpc>
                <a:spcPct val="115000"/>
              </a:lnSpc>
              <a:spcBef>
                <a:spcPts val="0"/>
              </a:spcBef>
              <a:spcAft>
                <a:spcPts val="0"/>
              </a:spcAft>
              <a:buClr>
                <a:srgbClr val="001135"/>
              </a:buClr>
              <a:buSzPts val="1300"/>
              <a:buFont typeface="Calibri"/>
              <a:buChar char="○"/>
            </a:pPr>
            <a:r>
              <a:rPr lang="en-US" sz="1300">
                <a:solidFill>
                  <a:srgbClr val="001135"/>
                </a:solidFill>
                <a:latin typeface="Calibri"/>
                <a:ea typeface="Calibri"/>
                <a:cs typeface="Calibri"/>
                <a:sym typeface="Calibri"/>
              </a:rPr>
              <a:t>Centralized, operated from the cloud (e.g., industrial/enterprise Wi-Fi)</a:t>
            </a:r>
            <a:endParaRPr sz="1300">
              <a:solidFill>
                <a:srgbClr val="001135"/>
              </a:solidFill>
              <a:latin typeface="Calibri"/>
              <a:ea typeface="Calibri"/>
              <a:cs typeface="Calibri"/>
              <a:sym typeface="Calibri"/>
            </a:endParaRPr>
          </a:p>
          <a:p>
            <a:pPr indent="-323850" lvl="0" marL="457200" marR="0" rtl="0" algn="l">
              <a:lnSpc>
                <a:spcPct val="115000"/>
              </a:lnSpc>
              <a:spcBef>
                <a:spcPts val="0"/>
              </a:spcBef>
              <a:spcAft>
                <a:spcPts val="0"/>
              </a:spcAft>
              <a:buClr>
                <a:srgbClr val="001135"/>
              </a:buClr>
              <a:buSzPts val="1500"/>
              <a:buFont typeface="Calibri"/>
              <a:buChar char="●"/>
            </a:pPr>
            <a:r>
              <a:rPr lang="en-US" sz="1500">
                <a:solidFill>
                  <a:srgbClr val="001135"/>
                </a:solidFill>
                <a:latin typeface="Calibri"/>
                <a:ea typeface="Calibri"/>
                <a:cs typeface="Calibri"/>
                <a:sym typeface="Calibri"/>
              </a:rPr>
              <a:t>Backward legacy compatibility (fair AI solutions are required)</a:t>
            </a:r>
            <a:endParaRPr sz="1940">
              <a:latin typeface="Calibri"/>
              <a:ea typeface="Calibri"/>
              <a:cs typeface="Calibri"/>
              <a:sym typeface="Calibri"/>
            </a:endParaRPr>
          </a:p>
        </p:txBody>
      </p:sp>
      <p:pic>
        <p:nvPicPr>
          <p:cNvPr id="1749" name="Google Shape;1749;p137"/>
          <p:cNvPicPr preferRelativeResize="0"/>
          <p:nvPr/>
        </p:nvPicPr>
        <p:blipFill>
          <a:blip r:embed="rId3">
            <a:alphaModFix/>
          </a:blip>
          <a:stretch>
            <a:fillRect/>
          </a:stretch>
        </p:blipFill>
        <p:spPr>
          <a:xfrm>
            <a:off x="6215425" y="1492425"/>
            <a:ext cx="3526300" cy="327387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3" name="Shape 1753"/>
        <p:cNvGrpSpPr/>
        <p:nvPr/>
      </p:nvGrpSpPr>
      <p:grpSpPr>
        <a:xfrm>
          <a:off x="0" y="0"/>
          <a:ext cx="0" cy="0"/>
          <a:chOff x="0" y="0"/>
          <a:chExt cx="0" cy="0"/>
        </a:xfrm>
      </p:grpSpPr>
      <p:sp>
        <p:nvSpPr>
          <p:cNvPr id="1754" name="Google Shape;1754;p138"/>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Existing AIML frameworks</a:t>
            </a:r>
            <a:endParaRPr sz="3200" strike="noStrike">
              <a:latin typeface="Calibri"/>
              <a:ea typeface="Calibri"/>
              <a:cs typeface="Calibri"/>
              <a:sym typeface="Calibri"/>
            </a:endParaRPr>
          </a:p>
        </p:txBody>
      </p:sp>
      <p:sp>
        <p:nvSpPr>
          <p:cNvPr id="1755" name="Google Shape;1755;p13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756" name="Google Shape;1756;p138"/>
          <p:cNvSpPr txBox="1"/>
          <p:nvPr/>
        </p:nvSpPr>
        <p:spPr>
          <a:xfrm>
            <a:off x="503650" y="1326250"/>
            <a:ext cx="8826600" cy="3855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1000"/>
              </a:spcBef>
              <a:spcAft>
                <a:spcPts val="0"/>
              </a:spcAft>
              <a:buNone/>
            </a:pPr>
            <a:r>
              <a:t/>
            </a:r>
            <a:endParaRPr sz="1640">
              <a:highlight>
                <a:srgbClr val="FFFF00"/>
              </a:highlight>
              <a:latin typeface="Times New Roman"/>
              <a:ea typeface="Times New Roman"/>
              <a:cs typeface="Times New Roman"/>
              <a:sym typeface="Times New Roman"/>
            </a:endParaRPr>
          </a:p>
          <a:p>
            <a:pPr indent="0" lvl="0" marL="0" rtl="0" algn="l">
              <a:lnSpc>
                <a:spcPct val="80000"/>
              </a:lnSpc>
              <a:spcBef>
                <a:spcPts val="1000"/>
              </a:spcBef>
              <a:spcAft>
                <a:spcPts val="0"/>
              </a:spcAft>
              <a:buSzPts val="852"/>
              <a:buNone/>
            </a:pPr>
            <a:r>
              <a:t/>
            </a:r>
            <a:endParaRPr sz="1640">
              <a:latin typeface="Times New Roman"/>
              <a:ea typeface="Times New Roman"/>
              <a:cs typeface="Times New Roman"/>
              <a:sym typeface="Times New Roman"/>
            </a:endParaRPr>
          </a:p>
          <a:p>
            <a:pPr indent="0" lvl="0" marL="0" rtl="0" algn="l">
              <a:lnSpc>
                <a:spcPct val="80000"/>
              </a:lnSpc>
              <a:spcBef>
                <a:spcPts val="1000"/>
              </a:spcBef>
              <a:spcAft>
                <a:spcPts val="1000"/>
              </a:spcAft>
              <a:buSzPts val="852"/>
              <a:buNone/>
            </a:pPr>
            <a:r>
              <a:t/>
            </a:r>
            <a:endParaRPr sz="1640">
              <a:latin typeface="Times New Roman"/>
              <a:ea typeface="Times New Roman"/>
              <a:cs typeface="Times New Roman"/>
              <a:sym typeface="Times New Roman"/>
            </a:endParaRPr>
          </a:p>
        </p:txBody>
      </p:sp>
      <p:pic>
        <p:nvPicPr>
          <p:cNvPr id="1757" name="Google Shape;1757;p138"/>
          <p:cNvPicPr preferRelativeResize="0"/>
          <p:nvPr/>
        </p:nvPicPr>
        <p:blipFill>
          <a:blip r:embed="rId3">
            <a:alphaModFix/>
          </a:blip>
          <a:stretch>
            <a:fillRect/>
          </a:stretch>
        </p:blipFill>
        <p:spPr>
          <a:xfrm>
            <a:off x="692100" y="1256100"/>
            <a:ext cx="8559149" cy="39955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1" name="Shape 1761"/>
        <p:cNvGrpSpPr/>
        <p:nvPr/>
      </p:nvGrpSpPr>
      <p:grpSpPr>
        <a:xfrm>
          <a:off x="0" y="0"/>
          <a:ext cx="0" cy="0"/>
          <a:chOff x="0" y="0"/>
          <a:chExt cx="0" cy="0"/>
        </a:xfrm>
      </p:grpSpPr>
      <p:sp>
        <p:nvSpPr>
          <p:cNvPr id="1762" name="Google Shape;1762;p139"/>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The ITU-T’s Flexible ML Architecture</a:t>
            </a:r>
            <a:endParaRPr sz="3200" strike="noStrike">
              <a:latin typeface="Calibri"/>
              <a:ea typeface="Calibri"/>
              <a:cs typeface="Calibri"/>
              <a:sym typeface="Calibri"/>
            </a:endParaRPr>
          </a:p>
        </p:txBody>
      </p:sp>
      <p:sp>
        <p:nvSpPr>
          <p:cNvPr id="1763" name="Google Shape;1763;p13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764" name="Google Shape;1764;p139"/>
          <p:cNvSpPr txBox="1"/>
          <p:nvPr/>
        </p:nvSpPr>
        <p:spPr>
          <a:xfrm>
            <a:off x="503650" y="1326250"/>
            <a:ext cx="4851300" cy="3855300"/>
          </a:xfrm>
          <a:prstGeom prst="rect">
            <a:avLst/>
          </a:prstGeom>
          <a:noFill/>
          <a:ln>
            <a:noFill/>
          </a:ln>
        </p:spPr>
        <p:txBody>
          <a:bodyPr anchorCtr="0" anchor="t" bIns="0" lIns="0" spcFirstLastPara="1" rIns="0" wrap="square" tIns="0">
            <a:noAutofit/>
          </a:bodyPr>
          <a:lstStyle/>
          <a:p>
            <a:pPr indent="-317500" lvl="0" marL="457200" rtl="0" algn="l">
              <a:lnSpc>
                <a:spcPct val="115000"/>
              </a:lnSpc>
              <a:spcBef>
                <a:spcPts val="0"/>
              </a:spcBef>
              <a:spcAft>
                <a:spcPts val="0"/>
              </a:spcAft>
              <a:buClr>
                <a:schemeClr val="dk1"/>
              </a:buClr>
              <a:buSzPts val="1400"/>
              <a:buFont typeface="Calibri"/>
              <a:buChar char="●"/>
            </a:pPr>
            <a:r>
              <a:rPr b="1" lang="en-US">
                <a:solidFill>
                  <a:srgbClr val="001135"/>
                </a:solidFill>
                <a:latin typeface="Calibri"/>
                <a:ea typeface="Calibri"/>
                <a:cs typeface="Calibri"/>
                <a:sym typeface="Calibri"/>
              </a:rPr>
              <a:t>ML operations</a:t>
            </a:r>
            <a:endParaRPr b="1">
              <a:solidFill>
                <a:srgbClr val="001135"/>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rgbClr val="001135"/>
                </a:solidFill>
                <a:latin typeface="Calibri"/>
                <a:ea typeface="Calibri"/>
                <a:cs typeface="Calibri"/>
                <a:sym typeface="Calibri"/>
              </a:rPr>
              <a:t>Multiple ML pipeline nodes to be instantiated for multiple purposes</a:t>
            </a:r>
            <a:endParaRPr sz="1300">
              <a:solidFill>
                <a:srgbClr val="001135"/>
              </a:solidFill>
              <a:latin typeface="Calibri"/>
              <a:ea typeface="Calibri"/>
              <a:cs typeface="Calibri"/>
              <a:sym typeface="Calibri"/>
            </a:endParaRPr>
          </a:p>
          <a:p>
            <a:pPr indent="-304800" lvl="2" marL="1371600" rtl="0" algn="l">
              <a:lnSpc>
                <a:spcPct val="115000"/>
              </a:lnSpc>
              <a:spcBef>
                <a:spcPts val="0"/>
              </a:spcBef>
              <a:spcAft>
                <a:spcPts val="0"/>
              </a:spcAft>
              <a:buClr>
                <a:schemeClr val="dk1"/>
              </a:buClr>
              <a:buSzPts val="1200"/>
              <a:buFont typeface="Calibri"/>
              <a:buChar char="■"/>
            </a:pPr>
            <a:r>
              <a:rPr lang="en-US" sz="1200">
                <a:solidFill>
                  <a:srgbClr val="001135"/>
                </a:solidFill>
                <a:latin typeface="Calibri"/>
                <a:ea typeface="Calibri"/>
                <a:cs typeface="Calibri"/>
                <a:sym typeface="Calibri"/>
              </a:rPr>
              <a:t>Data collection, model inference, output distribution…</a:t>
            </a:r>
            <a:endParaRPr sz="1200">
              <a:solidFill>
                <a:srgbClr val="001135"/>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rgbClr val="001135"/>
                </a:solidFill>
                <a:latin typeface="Calibri"/>
                <a:ea typeface="Calibri"/>
                <a:cs typeface="Calibri"/>
                <a:sym typeface="Calibri"/>
              </a:rPr>
              <a:t>Specialized M&amp;O is required (MLFO)</a:t>
            </a:r>
            <a:endParaRPr sz="1300">
              <a:solidFill>
                <a:srgbClr val="001135"/>
              </a:solidFill>
              <a:latin typeface="Calibri"/>
              <a:ea typeface="Calibri"/>
              <a:cs typeface="Calibri"/>
              <a:sym typeface="Calibri"/>
            </a:endParaRPr>
          </a:p>
          <a:p>
            <a:pPr indent="-304800" lvl="2" marL="1371600" rtl="0" algn="l">
              <a:lnSpc>
                <a:spcPct val="115000"/>
              </a:lnSpc>
              <a:spcBef>
                <a:spcPts val="0"/>
              </a:spcBef>
              <a:spcAft>
                <a:spcPts val="0"/>
              </a:spcAft>
              <a:buClr>
                <a:schemeClr val="dk1"/>
              </a:buClr>
              <a:buSzPts val="1200"/>
              <a:buFont typeface="Calibri"/>
              <a:buChar char="■"/>
            </a:pPr>
            <a:r>
              <a:rPr lang="en-US" sz="1200">
                <a:solidFill>
                  <a:srgbClr val="001135"/>
                </a:solidFill>
                <a:latin typeface="Calibri"/>
                <a:ea typeface="Calibri"/>
                <a:cs typeface="Calibri"/>
                <a:sym typeface="Calibri"/>
              </a:rPr>
              <a:t>Chain ML pipeline elements</a:t>
            </a:r>
            <a:endParaRPr sz="1200">
              <a:solidFill>
                <a:srgbClr val="001135"/>
              </a:solidFill>
              <a:latin typeface="Calibri"/>
              <a:ea typeface="Calibri"/>
              <a:cs typeface="Calibri"/>
              <a:sym typeface="Calibri"/>
            </a:endParaRPr>
          </a:p>
          <a:p>
            <a:pPr indent="-304800" lvl="2" marL="1371600" rtl="0" algn="l">
              <a:lnSpc>
                <a:spcPct val="115000"/>
              </a:lnSpc>
              <a:spcBef>
                <a:spcPts val="0"/>
              </a:spcBef>
              <a:spcAft>
                <a:spcPts val="0"/>
              </a:spcAft>
              <a:buClr>
                <a:schemeClr val="dk1"/>
              </a:buClr>
              <a:buSzPts val="1200"/>
              <a:buFont typeface="Calibri"/>
              <a:buChar char="■"/>
            </a:pPr>
            <a:r>
              <a:rPr lang="en-US" sz="1200">
                <a:solidFill>
                  <a:srgbClr val="001135"/>
                </a:solidFill>
                <a:latin typeface="Calibri"/>
                <a:ea typeface="Calibri"/>
                <a:cs typeface="Calibri"/>
                <a:sym typeface="Calibri"/>
              </a:rPr>
              <a:t>Deploy models, re-train, select data, etc.</a:t>
            </a:r>
            <a:endParaRPr sz="1200">
              <a:solidFill>
                <a:srgbClr val="001135"/>
              </a:solidFill>
              <a:latin typeface="Calibri"/>
              <a:ea typeface="Calibri"/>
              <a:cs typeface="Calibri"/>
              <a:sym typeface="Calibri"/>
            </a:endParaRPr>
          </a:p>
          <a:p>
            <a:pPr indent="-311150" lvl="0" marL="457200" rtl="0" algn="l">
              <a:lnSpc>
                <a:spcPct val="115000"/>
              </a:lnSpc>
              <a:spcBef>
                <a:spcPts val="0"/>
              </a:spcBef>
              <a:spcAft>
                <a:spcPts val="0"/>
              </a:spcAft>
              <a:buClr>
                <a:schemeClr val="dk1"/>
              </a:buClr>
              <a:buSzPts val="1300"/>
              <a:buFont typeface="Calibri"/>
              <a:buChar char="●"/>
            </a:pPr>
            <a:r>
              <a:rPr b="1" lang="en-US" sz="1300">
                <a:solidFill>
                  <a:srgbClr val="001135"/>
                </a:solidFill>
                <a:latin typeface="Calibri"/>
                <a:ea typeface="Calibri"/>
                <a:cs typeface="Calibri"/>
                <a:sym typeface="Calibri"/>
              </a:rPr>
              <a:t>ML sandbox (closed-loop subsystem)</a:t>
            </a:r>
            <a:endParaRPr b="1" sz="1300">
              <a:solidFill>
                <a:srgbClr val="001135"/>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rgbClr val="001135"/>
                </a:solidFill>
                <a:latin typeface="Calibri"/>
                <a:ea typeface="Calibri"/>
                <a:cs typeface="Calibri"/>
                <a:sym typeface="Calibri"/>
              </a:rPr>
              <a:t>Safe environment to assist the ML operation</a:t>
            </a:r>
            <a:endParaRPr sz="1300">
              <a:solidFill>
                <a:srgbClr val="001135"/>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rgbClr val="001135"/>
                </a:solidFill>
                <a:latin typeface="Calibri"/>
                <a:ea typeface="Calibri"/>
                <a:cs typeface="Calibri"/>
                <a:sym typeface="Calibri"/>
              </a:rPr>
              <a:t>Increase trustworthiness on AIML</a:t>
            </a:r>
            <a:endParaRPr sz="1300">
              <a:solidFill>
                <a:srgbClr val="001135"/>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rgbClr val="001135"/>
                </a:solidFill>
                <a:latin typeface="Calibri"/>
                <a:ea typeface="Calibri"/>
                <a:cs typeface="Calibri"/>
                <a:sym typeface="Calibri"/>
              </a:rPr>
              <a:t>Speed-up model training/validation</a:t>
            </a:r>
            <a:endParaRPr sz="1300">
              <a:solidFill>
                <a:schemeClr val="dk1"/>
              </a:solidFill>
              <a:latin typeface="Calibri"/>
              <a:ea typeface="Calibri"/>
              <a:cs typeface="Calibri"/>
              <a:sym typeface="Calibri"/>
            </a:endParaRPr>
          </a:p>
        </p:txBody>
      </p:sp>
      <p:pic>
        <p:nvPicPr>
          <p:cNvPr id="1765" name="Google Shape;1765;p139"/>
          <p:cNvPicPr preferRelativeResize="0"/>
          <p:nvPr/>
        </p:nvPicPr>
        <p:blipFill>
          <a:blip r:embed="rId3">
            <a:alphaModFix/>
          </a:blip>
          <a:stretch>
            <a:fillRect/>
          </a:stretch>
        </p:blipFill>
        <p:spPr>
          <a:xfrm>
            <a:off x="5939713" y="2369125"/>
            <a:ext cx="3670125" cy="2158225"/>
          </a:xfrm>
          <a:prstGeom prst="rect">
            <a:avLst/>
          </a:prstGeom>
          <a:noFill/>
          <a:ln>
            <a:noFill/>
          </a:ln>
        </p:spPr>
      </p:pic>
      <p:sp>
        <p:nvSpPr>
          <p:cNvPr id="1766" name="Google Shape;1766;p139"/>
          <p:cNvSpPr txBox="1"/>
          <p:nvPr/>
        </p:nvSpPr>
        <p:spPr>
          <a:xfrm>
            <a:off x="5703438" y="1521325"/>
            <a:ext cx="4142700" cy="69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300"/>
              </a:spcAft>
              <a:buNone/>
            </a:pPr>
            <a:r>
              <a:rPr lang="en-US" sz="1000">
                <a:solidFill>
                  <a:srgbClr val="001135"/>
                </a:solidFill>
                <a:latin typeface="Calibri"/>
                <a:ea typeface="Calibri"/>
                <a:cs typeface="Calibri"/>
                <a:sym typeface="Calibri"/>
              </a:rPr>
              <a:t>Wilhelmi, F., Barrachina-Muñoz, S., Bellalta, B., Cano, C., Jonsson, A., &amp; Ram, V. (2020). </a:t>
            </a:r>
            <a:r>
              <a:rPr b="1" lang="en-US" sz="1000" u="sng">
                <a:solidFill>
                  <a:schemeClr val="hlink"/>
                </a:solidFill>
                <a:latin typeface="Calibri"/>
                <a:ea typeface="Calibri"/>
                <a:cs typeface="Calibri"/>
                <a:sym typeface="Calibri"/>
                <a:hlinkClick r:id="rId4"/>
              </a:rPr>
              <a:t>A flexible machine-learning-aware architecture for future WLANs</a:t>
            </a:r>
            <a:r>
              <a:rPr lang="en-US" sz="1000">
                <a:solidFill>
                  <a:srgbClr val="001135"/>
                </a:solidFill>
                <a:latin typeface="Calibri"/>
                <a:ea typeface="Calibri"/>
                <a:cs typeface="Calibri"/>
                <a:sym typeface="Calibri"/>
              </a:rPr>
              <a:t>. IEEE Communications Magazine, 58(3), 25-31.</a:t>
            </a:r>
            <a:endParaRPr sz="1000">
              <a:solidFill>
                <a:srgbClr val="001135"/>
              </a:solidFill>
              <a:latin typeface="Calibri"/>
              <a:ea typeface="Calibri"/>
              <a:cs typeface="Calibri"/>
              <a:sym typeface="Calibri"/>
            </a:endParaRPr>
          </a:p>
        </p:txBody>
      </p:sp>
      <p:sp>
        <p:nvSpPr>
          <p:cNvPr id="1767" name="Google Shape;1767;p139"/>
          <p:cNvSpPr txBox="1"/>
          <p:nvPr/>
        </p:nvSpPr>
        <p:spPr>
          <a:xfrm>
            <a:off x="361600" y="3912950"/>
            <a:ext cx="5135400" cy="1400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Clr>
                <a:schemeClr val="dk1"/>
              </a:buClr>
              <a:buSzPts val="1000"/>
              <a:buFont typeface="Calibri"/>
              <a:buChar char="●"/>
            </a:pPr>
            <a:r>
              <a:rPr lang="en-US" sz="1000">
                <a:solidFill>
                  <a:schemeClr val="dk1"/>
                </a:solidFill>
                <a:latin typeface="Calibri"/>
                <a:ea typeface="Calibri"/>
                <a:cs typeface="Calibri"/>
                <a:sym typeface="Calibri"/>
              </a:rPr>
              <a:t>Source (src)</a:t>
            </a:r>
            <a:r>
              <a:rPr lang="en-US" sz="1000">
                <a:solidFill>
                  <a:schemeClr val="dk1"/>
                </a:solidFill>
                <a:latin typeface="Calibri"/>
                <a:ea typeface="Calibri"/>
                <a:cs typeface="Calibri"/>
                <a:sym typeface="Calibri"/>
              </a:rPr>
              <a:t>: generates data to be used by the ML mechanism</a:t>
            </a:r>
            <a:endParaRPr sz="1000">
              <a:solidFill>
                <a:schemeClr val="dk1"/>
              </a:solidFill>
              <a:latin typeface="Calibri"/>
              <a:ea typeface="Calibri"/>
              <a:cs typeface="Calibri"/>
              <a:sym typeface="Calibri"/>
            </a:endParaRPr>
          </a:p>
          <a:p>
            <a:pPr indent="-292100" lvl="0" marL="457200" rtl="0" algn="l">
              <a:lnSpc>
                <a:spcPct val="115000"/>
              </a:lnSpc>
              <a:spcBef>
                <a:spcPts val="0"/>
              </a:spcBef>
              <a:spcAft>
                <a:spcPts val="0"/>
              </a:spcAft>
              <a:buClr>
                <a:schemeClr val="dk1"/>
              </a:buClr>
              <a:buSzPts val="1000"/>
              <a:buFont typeface="Calibri"/>
              <a:buChar char="●"/>
            </a:pPr>
            <a:r>
              <a:rPr lang="en-US" sz="1000">
                <a:solidFill>
                  <a:schemeClr val="dk1"/>
                </a:solidFill>
                <a:latin typeface="Calibri"/>
                <a:ea typeface="Calibri"/>
                <a:cs typeface="Calibri"/>
                <a:sym typeface="Calibri"/>
              </a:rPr>
              <a:t>Collector (C): collects the data generated by sources</a:t>
            </a:r>
            <a:endParaRPr sz="1000">
              <a:solidFill>
                <a:schemeClr val="dk1"/>
              </a:solidFill>
              <a:latin typeface="Calibri"/>
              <a:ea typeface="Calibri"/>
              <a:cs typeface="Calibri"/>
              <a:sym typeface="Calibri"/>
            </a:endParaRPr>
          </a:p>
          <a:p>
            <a:pPr indent="-292100" lvl="0" marL="457200" rtl="0" algn="l">
              <a:lnSpc>
                <a:spcPct val="115000"/>
              </a:lnSpc>
              <a:spcBef>
                <a:spcPts val="0"/>
              </a:spcBef>
              <a:spcAft>
                <a:spcPts val="0"/>
              </a:spcAft>
              <a:buClr>
                <a:schemeClr val="dk1"/>
              </a:buClr>
              <a:buSzPts val="1000"/>
              <a:buFont typeface="Calibri"/>
              <a:buChar char="●"/>
            </a:pPr>
            <a:r>
              <a:rPr lang="en-US" sz="1000">
                <a:solidFill>
                  <a:schemeClr val="dk1"/>
                </a:solidFill>
                <a:latin typeface="Calibri"/>
                <a:ea typeface="Calibri"/>
                <a:cs typeface="Calibri"/>
                <a:sym typeface="Calibri"/>
              </a:rPr>
              <a:t>Pre-processor (PP): prepares the data collected for its utilization by the ML mechanism</a:t>
            </a:r>
            <a:endParaRPr sz="1000">
              <a:solidFill>
                <a:schemeClr val="dk1"/>
              </a:solidFill>
              <a:latin typeface="Calibri"/>
              <a:ea typeface="Calibri"/>
              <a:cs typeface="Calibri"/>
              <a:sym typeface="Calibri"/>
            </a:endParaRPr>
          </a:p>
          <a:p>
            <a:pPr indent="-292100" lvl="0" marL="457200" rtl="0" algn="l">
              <a:lnSpc>
                <a:spcPct val="115000"/>
              </a:lnSpc>
              <a:spcBef>
                <a:spcPts val="0"/>
              </a:spcBef>
              <a:spcAft>
                <a:spcPts val="0"/>
              </a:spcAft>
              <a:buClr>
                <a:schemeClr val="dk1"/>
              </a:buClr>
              <a:buSzPts val="1000"/>
              <a:buFont typeface="Calibri"/>
              <a:buChar char="●"/>
            </a:pPr>
            <a:r>
              <a:rPr lang="en-US" sz="1000">
                <a:solidFill>
                  <a:schemeClr val="dk1"/>
                </a:solidFill>
                <a:latin typeface="Calibri"/>
                <a:ea typeface="Calibri"/>
                <a:cs typeface="Calibri"/>
                <a:sym typeface="Calibri"/>
              </a:rPr>
              <a:t>ML model (M): applies the ML model specified by the intent</a:t>
            </a:r>
            <a:endParaRPr sz="1000">
              <a:solidFill>
                <a:schemeClr val="dk1"/>
              </a:solidFill>
              <a:latin typeface="Calibri"/>
              <a:ea typeface="Calibri"/>
              <a:cs typeface="Calibri"/>
              <a:sym typeface="Calibri"/>
            </a:endParaRPr>
          </a:p>
          <a:p>
            <a:pPr indent="-292100" lvl="0" marL="457200" rtl="0" algn="l">
              <a:lnSpc>
                <a:spcPct val="115000"/>
              </a:lnSpc>
              <a:spcBef>
                <a:spcPts val="0"/>
              </a:spcBef>
              <a:spcAft>
                <a:spcPts val="0"/>
              </a:spcAft>
              <a:buClr>
                <a:schemeClr val="dk1"/>
              </a:buClr>
              <a:buSzPts val="1000"/>
              <a:buFont typeface="Calibri"/>
              <a:buChar char="●"/>
            </a:pPr>
            <a:r>
              <a:rPr lang="en-US" sz="1000">
                <a:solidFill>
                  <a:schemeClr val="dk1"/>
                </a:solidFill>
                <a:latin typeface="Calibri"/>
                <a:ea typeface="Calibri"/>
                <a:cs typeface="Calibri"/>
                <a:sym typeface="Calibri"/>
              </a:rPr>
              <a:t>Policy (P): provides a constraints/guidelines that delimit the behavior of the model</a:t>
            </a:r>
            <a:endParaRPr sz="1000">
              <a:solidFill>
                <a:schemeClr val="dk1"/>
              </a:solidFill>
              <a:latin typeface="Calibri"/>
              <a:ea typeface="Calibri"/>
              <a:cs typeface="Calibri"/>
              <a:sym typeface="Calibri"/>
            </a:endParaRPr>
          </a:p>
          <a:p>
            <a:pPr indent="-292100" lvl="0" marL="457200" rtl="0" algn="l">
              <a:lnSpc>
                <a:spcPct val="115000"/>
              </a:lnSpc>
              <a:spcBef>
                <a:spcPts val="0"/>
              </a:spcBef>
              <a:spcAft>
                <a:spcPts val="0"/>
              </a:spcAft>
              <a:buClr>
                <a:schemeClr val="dk1"/>
              </a:buClr>
              <a:buSzPts val="1000"/>
              <a:buFont typeface="Calibri"/>
              <a:buChar char="●"/>
            </a:pPr>
            <a:r>
              <a:rPr lang="en-US" sz="1000">
                <a:solidFill>
                  <a:schemeClr val="dk1"/>
                </a:solidFill>
                <a:latin typeface="Calibri"/>
                <a:ea typeface="Calibri"/>
                <a:cs typeface="Calibri"/>
                <a:sym typeface="Calibri"/>
              </a:rPr>
              <a:t>Distributor (D): spreads the ML output across all the corresponding targets (or sinks)</a:t>
            </a:r>
            <a:endParaRPr sz="1000">
              <a:solidFill>
                <a:schemeClr val="dk1"/>
              </a:solidFill>
              <a:latin typeface="Calibri"/>
              <a:ea typeface="Calibri"/>
              <a:cs typeface="Calibri"/>
              <a:sym typeface="Calibri"/>
            </a:endParaRPr>
          </a:p>
          <a:p>
            <a:pPr indent="-292100" lvl="0" marL="457200" rtl="0" algn="l">
              <a:lnSpc>
                <a:spcPct val="115000"/>
              </a:lnSpc>
              <a:spcBef>
                <a:spcPts val="0"/>
              </a:spcBef>
              <a:spcAft>
                <a:spcPts val="0"/>
              </a:spcAft>
              <a:buClr>
                <a:schemeClr val="dk1"/>
              </a:buClr>
              <a:buSzPts val="1000"/>
              <a:buFont typeface="Calibri"/>
              <a:buChar char="●"/>
            </a:pPr>
            <a:r>
              <a:rPr lang="en-US" sz="1000">
                <a:solidFill>
                  <a:schemeClr val="dk1"/>
                </a:solidFill>
                <a:latin typeface="Calibri"/>
                <a:ea typeface="Calibri"/>
                <a:cs typeface="Calibri"/>
                <a:sym typeface="Calibri"/>
              </a:rPr>
              <a:t>Sink: applies the ML output that is received from the distributor</a:t>
            </a:r>
            <a:endParaRPr sz="1300">
              <a:latin typeface="Calibri"/>
              <a:ea typeface="Calibri"/>
              <a:cs typeface="Calibri"/>
              <a:sym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1" name="Shape 1771"/>
        <p:cNvGrpSpPr/>
        <p:nvPr/>
      </p:nvGrpSpPr>
      <p:grpSpPr>
        <a:xfrm>
          <a:off x="0" y="0"/>
          <a:ext cx="0" cy="0"/>
          <a:chOff x="0" y="0"/>
          <a:chExt cx="0" cy="0"/>
        </a:xfrm>
      </p:grpSpPr>
      <p:sp>
        <p:nvSpPr>
          <p:cNvPr id="1772" name="Google Shape;1772;p140"/>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ITU-T ML architecture’s realization in Wi-Fi</a:t>
            </a:r>
            <a:endParaRPr sz="3200">
              <a:latin typeface="Calibri"/>
              <a:ea typeface="Calibri"/>
              <a:cs typeface="Calibri"/>
              <a:sym typeface="Calibri"/>
            </a:endParaRPr>
          </a:p>
          <a:p>
            <a:pPr indent="0" lvl="0" marL="0" rtl="0" algn="l">
              <a:spcBef>
                <a:spcPts val="0"/>
              </a:spcBef>
              <a:spcAft>
                <a:spcPts val="0"/>
              </a:spcAft>
              <a:buNone/>
            </a:pPr>
            <a:r>
              <a:rPr lang="en-US" sz="2400">
                <a:solidFill>
                  <a:schemeClr val="dk1"/>
                </a:solidFill>
                <a:latin typeface="Calibri"/>
                <a:ea typeface="Calibri"/>
                <a:cs typeface="Calibri"/>
                <a:sym typeface="Calibri"/>
              </a:rPr>
              <a:t>AIML-based roaming</a:t>
            </a:r>
            <a:endParaRPr sz="2400">
              <a:latin typeface="Calibri"/>
              <a:ea typeface="Calibri"/>
              <a:cs typeface="Calibri"/>
              <a:sym typeface="Calibri"/>
            </a:endParaRPr>
          </a:p>
        </p:txBody>
      </p:sp>
      <p:sp>
        <p:nvSpPr>
          <p:cNvPr id="1773" name="Google Shape;1773;p14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774" name="Google Shape;1774;p140"/>
          <p:cNvPicPr preferRelativeResize="0"/>
          <p:nvPr/>
        </p:nvPicPr>
        <p:blipFill>
          <a:blip r:embed="rId3">
            <a:alphaModFix/>
          </a:blip>
          <a:stretch>
            <a:fillRect/>
          </a:stretch>
        </p:blipFill>
        <p:spPr>
          <a:xfrm>
            <a:off x="152400" y="1324620"/>
            <a:ext cx="9366587" cy="375806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8" name="Shape 1778"/>
        <p:cNvGrpSpPr/>
        <p:nvPr/>
      </p:nvGrpSpPr>
      <p:grpSpPr>
        <a:xfrm>
          <a:off x="0" y="0"/>
          <a:ext cx="0" cy="0"/>
          <a:chOff x="0" y="0"/>
          <a:chExt cx="0" cy="0"/>
        </a:xfrm>
      </p:grpSpPr>
      <p:sp>
        <p:nvSpPr>
          <p:cNvPr id="1779" name="Google Shape;1779;p141"/>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sz="3200">
                <a:solidFill>
                  <a:schemeClr val="dk1"/>
                </a:solidFill>
                <a:latin typeface="Calibri"/>
                <a:ea typeface="Calibri"/>
                <a:cs typeface="Calibri"/>
                <a:sym typeface="Calibri"/>
              </a:rPr>
              <a:t>ITU-T ML architecture’s realization in Wi-Fi</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2400">
                <a:solidFill>
                  <a:schemeClr val="dk1"/>
                </a:solidFill>
                <a:latin typeface="Calibri"/>
                <a:ea typeface="Calibri"/>
                <a:cs typeface="Calibri"/>
                <a:sym typeface="Calibri"/>
              </a:rPr>
              <a:t>AIML-based roaming</a:t>
            </a:r>
            <a:endParaRPr sz="3200">
              <a:latin typeface="Calibri"/>
              <a:ea typeface="Calibri"/>
              <a:cs typeface="Calibri"/>
              <a:sym typeface="Calibri"/>
            </a:endParaRPr>
          </a:p>
        </p:txBody>
      </p:sp>
      <p:sp>
        <p:nvSpPr>
          <p:cNvPr id="1780" name="Google Shape;1780;p14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781" name="Google Shape;1781;p141"/>
          <p:cNvPicPr preferRelativeResize="0"/>
          <p:nvPr/>
        </p:nvPicPr>
        <p:blipFill rotWithShape="1">
          <a:blip r:embed="rId3">
            <a:alphaModFix/>
          </a:blip>
          <a:srcRect b="0" l="0" r="68031" t="0"/>
          <a:stretch/>
        </p:blipFill>
        <p:spPr>
          <a:xfrm>
            <a:off x="152400" y="1324625"/>
            <a:ext cx="3072000" cy="3758050"/>
          </a:xfrm>
          <a:prstGeom prst="rect">
            <a:avLst/>
          </a:prstGeom>
          <a:noFill/>
          <a:ln>
            <a:noFill/>
          </a:ln>
        </p:spPr>
      </p:pic>
      <p:pic>
        <p:nvPicPr>
          <p:cNvPr id="1782" name="Google Shape;1782;p141"/>
          <p:cNvPicPr preferRelativeResize="0"/>
          <p:nvPr/>
        </p:nvPicPr>
        <p:blipFill rotWithShape="1">
          <a:blip r:embed="rId3">
            <a:alphaModFix/>
          </a:blip>
          <a:srcRect b="0" l="38990" r="0" t="0"/>
          <a:stretch/>
        </p:blipFill>
        <p:spPr>
          <a:xfrm>
            <a:off x="3760926" y="1292900"/>
            <a:ext cx="5862576" cy="37580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6" name="Shape 1786"/>
        <p:cNvGrpSpPr/>
        <p:nvPr/>
      </p:nvGrpSpPr>
      <p:grpSpPr>
        <a:xfrm>
          <a:off x="0" y="0"/>
          <a:ext cx="0" cy="0"/>
          <a:chOff x="0" y="0"/>
          <a:chExt cx="0" cy="0"/>
        </a:xfrm>
      </p:grpSpPr>
      <p:sp>
        <p:nvSpPr>
          <p:cNvPr id="1787" name="Google Shape;1787;p142"/>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sz="3200">
                <a:solidFill>
                  <a:schemeClr val="dk1"/>
                </a:solidFill>
                <a:latin typeface="Calibri"/>
                <a:ea typeface="Calibri"/>
                <a:cs typeface="Calibri"/>
                <a:sym typeface="Calibri"/>
              </a:rPr>
              <a:t>ITU-T ML architecture’s realization in Wi-Fi</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2400">
                <a:solidFill>
                  <a:schemeClr val="dk1"/>
                </a:solidFill>
                <a:latin typeface="Calibri"/>
                <a:ea typeface="Calibri"/>
                <a:cs typeface="Calibri"/>
                <a:sym typeface="Calibri"/>
              </a:rPr>
              <a:t>AIML-based roaming</a:t>
            </a:r>
            <a:endParaRPr sz="2400">
              <a:solidFill>
                <a:schemeClr val="dk1"/>
              </a:solidFill>
              <a:latin typeface="Calibri"/>
              <a:ea typeface="Calibri"/>
              <a:cs typeface="Calibri"/>
              <a:sym typeface="Calibri"/>
            </a:endParaRPr>
          </a:p>
        </p:txBody>
      </p:sp>
      <p:sp>
        <p:nvSpPr>
          <p:cNvPr id="1788" name="Google Shape;1788;p14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789" name="Google Shape;1789;p142"/>
          <p:cNvPicPr preferRelativeResize="0"/>
          <p:nvPr/>
        </p:nvPicPr>
        <p:blipFill>
          <a:blip r:embed="rId3">
            <a:alphaModFix/>
          </a:blip>
          <a:stretch>
            <a:fillRect/>
          </a:stretch>
        </p:blipFill>
        <p:spPr>
          <a:xfrm>
            <a:off x="152400" y="1324620"/>
            <a:ext cx="9080802" cy="3758066"/>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3" name="Shape 1793"/>
        <p:cNvGrpSpPr/>
        <p:nvPr/>
      </p:nvGrpSpPr>
      <p:grpSpPr>
        <a:xfrm>
          <a:off x="0" y="0"/>
          <a:ext cx="0" cy="0"/>
          <a:chOff x="0" y="0"/>
          <a:chExt cx="0" cy="0"/>
        </a:xfrm>
      </p:grpSpPr>
      <p:sp>
        <p:nvSpPr>
          <p:cNvPr id="1794" name="Google Shape;1794;p143"/>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sz="3200">
                <a:solidFill>
                  <a:schemeClr val="dk1"/>
                </a:solidFill>
                <a:latin typeface="Calibri"/>
                <a:ea typeface="Calibri"/>
                <a:cs typeface="Calibri"/>
                <a:sym typeface="Calibri"/>
              </a:rPr>
              <a:t>ITU-T ML architecture’s realization in Wi-Fi</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2400">
                <a:solidFill>
                  <a:schemeClr val="dk1"/>
                </a:solidFill>
                <a:latin typeface="Calibri"/>
                <a:ea typeface="Calibri"/>
                <a:cs typeface="Calibri"/>
                <a:sym typeface="Calibri"/>
              </a:rPr>
              <a:t>AIML-based roaming</a:t>
            </a:r>
            <a:endParaRPr sz="2400">
              <a:solidFill>
                <a:schemeClr val="dk1"/>
              </a:solidFill>
              <a:latin typeface="Calibri"/>
              <a:ea typeface="Calibri"/>
              <a:cs typeface="Calibri"/>
              <a:sym typeface="Calibri"/>
            </a:endParaRPr>
          </a:p>
        </p:txBody>
      </p:sp>
      <p:sp>
        <p:nvSpPr>
          <p:cNvPr id="1795" name="Google Shape;1795;p14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796" name="Google Shape;1796;p143"/>
          <p:cNvPicPr preferRelativeResize="0"/>
          <p:nvPr/>
        </p:nvPicPr>
        <p:blipFill rotWithShape="1">
          <a:blip r:embed="rId3">
            <a:alphaModFix/>
          </a:blip>
          <a:srcRect b="0" l="0" r="65224" t="0"/>
          <a:stretch/>
        </p:blipFill>
        <p:spPr>
          <a:xfrm>
            <a:off x="152400" y="1324625"/>
            <a:ext cx="3157901" cy="3758050"/>
          </a:xfrm>
          <a:prstGeom prst="rect">
            <a:avLst/>
          </a:prstGeom>
          <a:noFill/>
          <a:ln>
            <a:noFill/>
          </a:ln>
        </p:spPr>
      </p:pic>
      <p:pic>
        <p:nvPicPr>
          <p:cNvPr id="1797" name="Google Shape;1797;p143"/>
          <p:cNvPicPr preferRelativeResize="0"/>
          <p:nvPr/>
        </p:nvPicPr>
        <p:blipFill>
          <a:blip r:embed="rId4">
            <a:alphaModFix/>
          </a:blip>
          <a:stretch>
            <a:fillRect/>
          </a:stretch>
        </p:blipFill>
        <p:spPr>
          <a:xfrm>
            <a:off x="4360087" y="2132713"/>
            <a:ext cx="4353626" cy="2329326"/>
          </a:xfrm>
          <a:prstGeom prst="rect">
            <a:avLst/>
          </a:prstGeom>
          <a:noFill/>
          <a:ln>
            <a:noFill/>
          </a:ln>
        </p:spPr>
      </p:pic>
      <p:sp>
        <p:nvSpPr>
          <p:cNvPr id="1798" name="Google Shape;1798;p143"/>
          <p:cNvSpPr txBox="1"/>
          <p:nvPr/>
        </p:nvSpPr>
        <p:spPr>
          <a:xfrm>
            <a:off x="3832100" y="1635650"/>
            <a:ext cx="357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Strongest Signal First (SSF) vs Machine Learning</a:t>
            </a:r>
            <a:endParaRPr b="1" sz="1600">
              <a:latin typeface="Calibri"/>
              <a:ea typeface="Calibri"/>
              <a:cs typeface="Calibri"/>
              <a:sym typeface="Calibri"/>
            </a:endParaRPr>
          </a:p>
        </p:txBody>
      </p:sp>
      <p:sp>
        <p:nvSpPr>
          <p:cNvPr id="1799" name="Google Shape;1799;p143"/>
          <p:cNvSpPr txBox="1"/>
          <p:nvPr/>
        </p:nvSpPr>
        <p:spPr>
          <a:xfrm>
            <a:off x="4598625" y="4513925"/>
            <a:ext cx="4115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u="sng">
                <a:solidFill>
                  <a:schemeClr val="hlink"/>
                </a:solidFill>
                <a:latin typeface="Calibri"/>
                <a:ea typeface="Calibri"/>
                <a:cs typeface="Calibri"/>
                <a:sym typeface="Calibri"/>
                <a:hlinkClick r:id="rId5"/>
              </a:rPr>
              <a:t>GitHub - fwilhelmi/machine_learning_aware_architecture_wlans</a:t>
            </a:r>
            <a:endParaRPr sz="900">
              <a:latin typeface="Calibri"/>
              <a:ea typeface="Calibri"/>
              <a:cs typeface="Calibri"/>
              <a:sym typeface="Calibri"/>
            </a:endParaRPr>
          </a:p>
        </p:txBody>
      </p:sp>
      <p:pic>
        <p:nvPicPr>
          <p:cNvPr id="1800" name="Google Shape;1800;p143"/>
          <p:cNvPicPr preferRelativeResize="0"/>
          <p:nvPr/>
        </p:nvPicPr>
        <p:blipFill>
          <a:blip r:embed="rId6">
            <a:alphaModFix/>
          </a:blip>
          <a:stretch>
            <a:fillRect/>
          </a:stretch>
        </p:blipFill>
        <p:spPr>
          <a:xfrm>
            <a:off x="7541275" y="693650"/>
            <a:ext cx="2605476" cy="1985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7"/>
          <p:cNvPicPr preferRelativeResize="0"/>
          <p:nvPr>
            <p:ph idx="4294967295" type="body"/>
          </p:nvPr>
        </p:nvPicPr>
        <p:blipFill rotWithShape="1">
          <a:blip r:embed="rId3">
            <a:alphaModFix/>
          </a:blip>
          <a:srcRect b="0" l="0" r="7467" t="0"/>
          <a:stretch/>
        </p:blipFill>
        <p:spPr>
          <a:xfrm>
            <a:off x="4705350" y="1063562"/>
            <a:ext cx="5174400" cy="3988500"/>
          </a:xfrm>
          <a:prstGeom prst="rect">
            <a:avLst/>
          </a:prstGeom>
          <a:noFill/>
          <a:ln>
            <a:noFill/>
          </a:ln>
        </p:spPr>
      </p:pic>
      <p:sp>
        <p:nvSpPr>
          <p:cNvPr id="227" name="Google Shape;227;p27"/>
          <p:cNvSpPr txBox="1"/>
          <p:nvPr/>
        </p:nvSpPr>
        <p:spPr>
          <a:xfrm>
            <a:off x="7766782" y="4790497"/>
            <a:ext cx="806100" cy="529800"/>
          </a:xfrm>
          <a:prstGeom prst="rect">
            <a:avLst/>
          </a:prstGeom>
          <a:noFill/>
          <a:ln>
            <a:noFill/>
          </a:ln>
        </p:spPr>
        <p:txBody>
          <a:bodyPr anchorCtr="0" anchor="t" bIns="79350" lIns="79350" spcFirstLastPara="1" rIns="79350" wrap="square" tIns="79350">
            <a:spAutoFit/>
          </a:bodyPr>
          <a:lstStyle/>
          <a:p>
            <a:pPr indent="0" lvl="0" marL="0" marR="0" rtl="0" algn="l">
              <a:spcBef>
                <a:spcPts val="0"/>
              </a:spcBef>
              <a:spcAft>
                <a:spcPts val="0"/>
              </a:spcAft>
              <a:buNone/>
            </a:pPr>
            <a:r>
              <a:rPr b="0" i="0" lang="en-US" sz="1200" u="none" cap="none" strike="noStrike">
                <a:solidFill>
                  <a:schemeClr val="dk1"/>
                </a:solidFill>
                <a:latin typeface="Century Schoolbook"/>
                <a:ea typeface="Century Schoolbook"/>
                <a:cs typeface="Century Schoolbook"/>
                <a:sym typeface="Century Schoolbook"/>
              </a:rPr>
              <a:t>4 streams</a:t>
            </a:r>
            <a:endParaRPr sz="1500"/>
          </a:p>
        </p:txBody>
      </p:sp>
      <p:sp>
        <p:nvSpPr>
          <p:cNvPr id="228" name="Google Shape;228;p27"/>
          <p:cNvSpPr txBox="1"/>
          <p:nvPr/>
        </p:nvSpPr>
        <p:spPr>
          <a:xfrm>
            <a:off x="8518982" y="4790497"/>
            <a:ext cx="806100" cy="529800"/>
          </a:xfrm>
          <a:prstGeom prst="rect">
            <a:avLst/>
          </a:prstGeom>
          <a:noFill/>
          <a:ln>
            <a:noFill/>
          </a:ln>
        </p:spPr>
        <p:txBody>
          <a:bodyPr anchorCtr="0" anchor="t" bIns="79350" lIns="79350" spcFirstLastPara="1" rIns="79350" wrap="square" tIns="79350">
            <a:spAutoFit/>
          </a:bodyPr>
          <a:lstStyle/>
          <a:p>
            <a:pPr indent="0" lvl="0" marL="0" marR="0" rtl="0" algn="l">
              <a:spcBef>
                <a:spcPts val="0"/>
              </a:spcBef>
              <a:spcAft>
                <a:spcPts val="0"/>
              </a:spcAft>
              <a:buNone/>
            </a:pPr>
            <a:r>
              <a:rPr b="0" i="0" lang="en-US" sz="1200" u="none" cap="none" strike="noStrike">
                <a:solidFill>
                  <a:schemeClr val="dk1"/>
                </a:solidFill>
                <a:latin typeface="Century Schoolbook"/>
                <a:ea typeface="Century Schoolbook"/>
                <a:cs typeface="Century Schoolbook"/>
                <a:sym typeface="Century Schoolbook"/>
              </a:rPr>
              <a:t>4 streams</a:t>
            </a:r>
            <a:endParaRPr sz="1500"/>
          </a:p>
        </p:txBody>
      </p:sp>
      <p:sp>
        <p:nvSpPr>
          <p:cNvPr id="229" name="Google Shape;229;p27"/>
          <p:cNvSpPr txBox="1"/>
          <p:nvPr/>
        </p:nvSpPr>
        <p:spPr>
          <a:xfrm>
            <a:off x="447883" y="1315428"/>
            <a:ext cx="3693600" cy="3741300"/>
          </a:xfrm>
          <a:prstGeom prst="rect">
            <a:avLst/>
          </a:prstGeom>
          <a:noFill/>
          <a:ln>
            <a:noFill/>
          </a:ln>
        </p:spPr>
        <p:txBody>
          <a:bodyPr anchorCtr="0" anchor="t" bIns="37775" lIns="75575" spcFirstLastPara="1" rIns="75575" wrap="square" tIns="37775">
            <a:noAutofit/>
          </a:bodyPr>
          <a:lstStyle/>
          <a:p>
            <a:pPr indent="-215900" lvl="0" marL="381000" marR="0" rtl="0" algn="l">
              <a:spcBef>
                <a:spcPts val="0"/>
              </a:spcBef>
              <a:spcAft>
                <a:spcPts val="0"/>
              </a:spcAft>
              <a:buClr>
                <a:schemeClr val="dk2"/>
              </a:buClr>
              <a:buSzPts val="2600"/>
              <a:buFont typeface="Arial"/>
              <a:buNone/>
            </a:pPr>
            <a:r>
              <a:t/>
            </a:r>
            <a:endParaRPr i="0" sz="2600" u="none" cap="none" strike="noStrike">
              <a:solidFill>
                <a:schemeClr val="dk2"/>
              </a:solidFill>
              <a:latin typeface="Calibri"/>
              <a:ea typeface="Calibri"/>
              <a:cs typeface="Calibri"/>
              <a:sym typeface="Calibri"/>
            </a:endParaRPr>
          </a:p>
          <a:p>
            <a:pPr indent="-215900" lvl="0" marL="381000" marR="0" rtl="0" algn="l">
              <a:spcBef>
                <a:spcPts val="500"/>
              </a:spcBef>
              <a:spcAft>
                <a:spcPts val="0"/>
              </a:spcAft>
              <a:buClr>
                <a:schemeClr val="dk2"/>
              </a:buClr>
              <a:buSzPts val="2600"/>
              <a:buFont typeface="Arial"/>
              <a:buNone/>
            </a:pPr>
            <a:r>
              <a:t/>
            </a:r>
            <a:endParaRPr i="0" sz="2600" u="none" cap="none" strike="noStrike">
              <a:solidFill>
                <a:schemeClr val="dk2"/>
              </a:solidFill>
              <a:latin typeface="Calibri"/>
              <a:ea typeface="Calibri"/>
              <a:cs typeface="Calibri"/>
              <a:sym typeface="Calibri"/>
            </a:endParaRPr>
          </a:p>
        </p:txBody>
      </p:sp>
      <p:sp>
        <p:nvSpPr>
          <p:cNvPr id="230" name="Google Shape;230;p27"/>
          <p:cNvSpPr txBox="1"/>
          <p:nvPr/>
        </p:nvSpPr>
        <p:spPr>
          <a:xfrm>
            <a:off x="356553" y="1100928"/>
            <a:ext cx="4348800" cy="4273200"/>
          </a:xfrm>
          <a:prstGeom prst="rect">
            <a:avLst/>
          </a:prstGeom>
          <a:noFill/>
          <a:ln>
            <a:noFill/>
          </a:ln>
        </p:spPr>
        <p:txBody>
          <a:bodyPr anchorCtr="0" anchor="t" bIns="37775" lIns="75575" spcFirstLastPara="1" rIns="75575" wrap="square" tIns="37775">
            <a:noAutofit/>
          </a:bodyPr>
          <a:lstStyle/>
          <a:p>
            <a:pPr indent="-374650" lvl="0" marL="381000" marR="0" rtl="0" algn="just">
              <a:spcBef>
                <a:spcPts val="0"/>
              </a:spcBef>
              <a:spcAft>
                <a:spcPts val="0"/>
              </a:spcAft>
              <a:buClr>
                <a:schemeClr val="dk1"/>
              </a:buClr>
              <a:buSzPts val="1700"/>
              <a:buFont typeface="Calibri"/>
              <a:buChar char="•"/>
            </a:pPr>
            <a:r>
              <a:rPr b="1" i="0" lang="en-US" sz="1700" u="none" cap="none" strike="noStrike">
                <a:solidFill>
                  <a:schemeClr val="dk1"/>
                </a:solidFill>
                <a:latin typeface="Calibri"/>
                <a:ea typeface="Calibri"/>
                <a:cs typeface="Calibri"/>
                <a:sym typeface="Calibri"/>
              </a:rPr>
              <a:t>802.11n (Wi-Fi 4) [2.4 &amp; 5 GHz] </a:t>
            </a:r>
            <a:endParaRPr>
              <a:latin typeface="Calibri"/>
              <a:ea typeface="Calibri"/>
              <a:cs typeface="Calibri"/>
              <a:sym typeface="Calibri"/>
            </a:endParaRPr>
          </a:p>
          <a:p>
            <a:pPr indent="-279400" lvl="1" marL="685800" marR="0" rtl="0" algn="just">
              <a:spcBef>
                <a:spcPts val="700"/>
              </a:spcBef>
              <a:spcAft>
                <a:spcPts val="0"/>
              </a:spcAft>
              <a:buClr>
                <a:schemeClr val="dk1"/>
              </a:buClr>
              <a:buSzPts val="1400"/>
              <a:buFont typeface="Calibri"/>
              <a:buChar char="–"/>
            </a:pPr>
            <a:r>
              <a:rPr i="0" lang="en-US" u="none" cap="none" strike="noStrike">
                <a:solidFill>
                  <a:schemeClr val="dk1"/>
                </a:solidFill>
                <a:latin typeface="Calibri"/>
                <a:ea typeface="Calibri"/>
                <a:cs typeface="Calibri"/>
                <a:sym typeface="Calibri"/>
              </a:rPr>
              <a:t>Single-user MIMO</a:t>
            </a:r>
            <a:endParaRPr>
              <a:latin typeface="Calibri"/>
              <a:ea typeface="Calibri"/>
              <a:cs typeface="Calibri"/>
              <a:sym typeface="Calibri"/>
            </a:endParaRPr>
          </a:p>
          <a:p>
            <a:pPr indent="-279400" lvl="1" marL="685800" marR="0" rtl="0" algn="just">
              <a:spcBef>
                <a:spcPts val="700"/>
              </a:spcBef>
              <a:spcAft>
                <a:spcPts val="0"/>
              </a:spcAft>
              <a:buClr>
                <a:schemeClr val="dk1"/>
              </a:buClr>
              <a:buSzPts val="1400"/>
              <a:buFont typeface="Calibri"/>
              <a:buChar char="–"/>
            </a:pPr>
            <a:r>
              <a:rPr i="0" lang="en-US" u="none" cap="none" strike="noStrike">
                <a:solidFill>
                  <a:schemeClr val="dk1"/>
                </a:solidFill>
                <a:latin typeface="Calibri"/>
                <a:ea typeface="Calibri"/>
                <a:cs typeface="Calibri"/>
                <a:sym typeface="Calibri"/>
              </a:rPr>
              <a:t>Packet aggregation</a:t>
            </a:r>
            <a:endParaRPr>
              <a:latin typeface="Calibri"/>
              <a:ea typeface="Calibri"/>
              <a:cs typeface="Calibri"/>
              <a:sym typeface="Calibri"/>
            </a:endParaRPr>
          </a:p>
          <a:p>
            <a:pPr indent="-374650" lvl="0" marL="381000" marR="0" rtl="0" algn="l">
              <a:spcBef>
                <a:spcPts val="700"/>
              </a:spcBef>
              <a:spcAft>
                <a:spcPts val="0"/>
              </a:spcAft>
              <a:buClr>
                <a:schemeClr val="dk1"/>
              </a:buClr>
              <a:buSzPts val="1700"/>
              <a:buFont typeface="Calibri"/>
              <a:buChar char="•"/>
            </a:pPr>
            <a:r>
              <a:rPr b="1" i="0" lang="en-US" sz="1700" u="none" cap="none" strike="noStrike">
                <a:solidFill>
                  <a:schemeClr val="dk1"/>
                </a:solidFill>
                <a:latin typeface="Calibri"/>
                <a:ea typeface="Calibri"/>
                <a:cs typeface="Calibri"/>
                <a:sym typeface="Calibri"/>
              </a:rPr>
              <a:t>802.11ac (Wi-Fi 5) [5 GHz]</a:t>
            </a:r>
            <a:endParaRPr>
              <a:latin typeface="Calibri"/>
              <a:ea typeface="Calibri"/>
              <a:cs typeface="Calibri"/>
              <a:sym typeface="Calibri"/>
            </a:endParaRPr>
          </a:p>
          <a:p>
            <a:pPr indent="-279400" lvl="1" marL="685800" marR="0" rtl="0" algn="l">
              <a:spcBef>
                <a:spcPts val="700"/>
              </a:spcBef>
              <a:spcAft>
                <a:spcPts val="0"/>
              </a:spcAft>
              <a:buClr>
                <a:schemeClr val="dk1"/>
              </a:buClr>
              <a:buSzPts val="1400"/>
              <a:buFont typeface="Calibri"/>
              <a:buChar char="–"/>
            </a:pPr>
            <a:r>
              <a:rPr i="0" lang="en-US" u="none" cap="none" strike="noStrike">
                <a:solidFill>
                  <a:schemeClr val="dk1"/>
                </a:solidFill>
                <a:latin typeface="Calibri"/>
                <a:ea typeface="Calibri"/>
                <a:cs typeface="Calibri"/>
                <a:sym typeface="Calibri"/>
              </a:rPr>
              <a:t>Multi-user MIMO (DL)</a:t>
            </a:r>
            <a:endParaRPr>
              <a:latin typeface="Calibri"/>
              <a:ea typeface="Calibri"/>
              <a:cs typeface="Calibri"/>
              <a:sym typeface="Calibri"/>
            </a:endParaRPr>
          </a:p>
          <a:p>
            <a:pPr indent="-279400" lvl="1" marL="685800" marR="0" rtl="0" algn="l">
              <a:spcBef>
                <a:spcPts val="700"/>
              </a:spcBef>
              <a:spcAft>
                <a:spcPts val="0"/>
              </a:spcAft>
              <a:buClr>
                <a:schemeClr val="dk1"/>
              </a:buClr>
              <a:buSzPts val="1400"/>
              <a:buFont typeface="Calibri"/>
              <a:buChar char="–"/>
            </a:pPr>
            <a:r>
              <a:rPr i="0" lang="en-US" u="none" cap="none" strike="noStrike">
                <a:solidFill>
                  <a:schemeClr val="dk1"/>
                </a:solidFill>
                <a:latin typeface="Calibri"/>
                <a:ea typeface="Calibri"/>
                <a:cs typeface="Calibri"/>
                <a:sym typeface="Calibri"/>
              </a:rPr>
              <a:t>Channel bonding</a:t>
            </a:r>
            <a:endParaRPr>
              <a:latin typeface="Calibri"/>
              <a:ea typeface="Calibri"/>
              <a:cs typeface="Calibri"/>
              <a:sym typeface="Calibri"/>
            </a:endParaRPr>
          </a:p>
          <a:p>
            <a:pPr indent="-374650" lvl="0" marL="381000" marR="0" rtl="0" algn="l">
              <a:spcBef>
                <a:spcPts val="700"/>
              </a:spcBef>
              <a:spcAft>
                <a:spcPts val="0"/>
              </a:spcAft>
              <a:buClr>
                <a:schemeClr val="dk1"/>
              </a:buClr>
              <a:buSzPts val="1700"/>
              <a:buFont typeface="Calibri"/>
              <a:buChar char="•"/>
            </a:pPr>
            <a:r>
              <a:rPr b="1" i="0" lang="en-US" sz="1700" u="none" cap="none" strike="noStrike">
                <a:solidFill>
                  <a:schemeClr val="dk1"/>
                </a:solidFill>
                <a:latin typeface="Calibri"/>
                <a:ea typeface="Calibri"/>
                <a:cs typeface="Calibri"/>
                <a:sym typeface="Calibri"/>
              </a:rPr>
              <a:t>802.11ax (Wi-Fi 6) [5 &amp; 6 GHz]</a:t>
            </a:r>
            <a:endParaRPr>
              <a:latin typeface="Calibri"/>
              <a:ea typeface="Calibri"/>
              <a:cs typeface="Calibri"/>
              <a:sym typeface="Calibri"/>
            </a:endParaRPr>
          </a:p>
          <a:p>
            <a:pPr indent="-279400" lvl="1" marL="685800" marR="0" rtl="0" algn="l">
              <a:spcBef>
                <a:spcPts val="700"/>
              </a:spcBef>
              <a:spcAft>
                <a:spcPts val="0"/>
              </a:spcAft>
              <a:buClr>
                <a:schemeClr val="dk1"/>
              </a:buClr>
              <a:buSzPts val="1400"/>
              <a:buFont typeface="Calibri"/>
              <a:buChar char="–"/>
            </a:pPr>
            <a:r>
              <a:rPr i="0" lang="en-US" u="none" cap="none" strike="noStrike">
                <a:solidFill>
                  <a:schemeClr val="dk1"/>
                </a:solidFill>
                <a:latin typeface="Calibri"/>
                <a:ea typeface="Calibri"/>
                <a:cs typeface="Calibri"/>
                <a:sym typeface="Calibri"/>
              </a:rPr>
              <a:t>OFDMA</a:t>
            </a:r>
            <a:endParaRPr>
              <a:latin typeface="Calibri"/>
              <a:ea typeface="Calibri"/>
              <a:cs typeface="Calibri"/>
              <a:sym typeface="Calibri"/>
            </a:endParaRPr>
          </a:p>
          <a:p>
            <a:pPr indent="-279400" lvl="1" marL="685800" marR="0" rtl="0" algn="l">
              <a:spcBef>
                <a:spcPts val="700"/>
              </a:spcBef>
              <a:spcAft>
                <a:spcPts val="0"/>
              </a:spcAft>
              <a:buClr>
                <a:schemeClr val="dk1"/>
              </a:buClr>
              <a:buSzPts val="1400"/>
              <a:buFont typeface="Calibri"/>
              <a:buChar char="–"/>
            </a:pPr>
            <a:r>
              <a:rPr i="0" lang="en-US" u="none" cap="none" strike="noStrike">
                <a:solidFill>
                  <a:schemeClr val="dk1"/>
                </a:solidFill>
                <a:latin typeface="Calibri"/>
                <a:ea typeface="Calibri"/>
                <a:cs typeface="Calibri"/>
                <a:sym typeface="Calibri"/>
              </a:rPr>
              <a:t>Multi-user MIMO (UL)</a:t>
            </a:r>
            <a:endParaRPr>
              <a:latin typeface="Calibri"/>
              <a:ea typeface="Calibri"/>
              <a:cs typeface="Calibri"/>
              <a:sym typeface="Calibri"/>
            </a:endParaRPr>
          </a:p>
          <a:p>
            <a:pPr indent="-247650" lvl="0" marL="254000" marR="0" rtl="0" algn="l">
              <a:spcBef>
                <a:spcPts val="700"/>
              </a:spcBef>
              <a:spcAft>
                <a:spcPts val="0"/>
              </a:spcAft>
              <a:buClr>
                <a:schemeClr val="dk1"/>
              </a:buClr>
              <a:buSzPts val="1700"/>
              <a:buFont typeface="Calibri"/>
              <a:buChar char="•"/>
            </a:pPr>
            <a:r>
              <a:rPr b="1" i="0" lang="en-US" sz="1700" u="none" cap="none" strike="noStrike">
                <a:solidFill>
                  <a:schemeClr val="dk1"/>
                </a:solidFill>
                <a:latin typeface="Calibri"/>
                <a:ea typeface="Calibri"/>
                <a:cs typeface="Calibri"/>
                <a:sym typeface="Calibri"/>
              </a:rPr>
              <a:t>802.11be (Wi-Fi 7) [2.4, 5 &amp; 6 GHz]</a:t>
            </a:r>
            <a:endParaRPr>
              <a:latin typeface="Calibri"/>
              <a:ea typeface="Calibri"/>
              <a:cs typeface="Calibri"/>
              <a:sym typeface="Calibri"/>
            </a:endParaRPr>
          </a:p>
          <a:p>
            <a:pPr indent="-279400" lvl="1" marL="685800" marR="0" rtl="0" algn="l">
              <a:spcBef>
                <a:spcPts val="700"/>
              </a:spcBef>
              <a:spcAft>
                <a:spcPts val="0"/>
              </a:spcAft>
              <a:buClr>
                <a:schemeClr val="dk1"/>
              </a:buClr>
              <a:buSzPts val="1400"/>
              <a:buFont typeface="Calibri"/>
              <a:buChar char="–"/>
            </a:pPr>
            <a:r>
              <a:rPr i="0" lang="en-US" u="none" cap="none" strike="noStrike">
                <a:solidFill>
                  <a:schemeClr val="dk1"/>
                </a:solidFill>
                <a:latin typeface="Calibri"/>
                <a:ea typeface="Calibri"/>
                <a:cs typeface="Calibri"/>
                <a:sym typeface="Calibri"/>
              </a:rPr>
              <a:t>First products expected late 2023</a:t>
            </a:r>
            <a:endParaRPr>
              <a:latin typeface="Calibri"/>
              <a:ea typeface="Calibri"/>
              <a:cs typeface="Calibri"/>
              <a:sym typeface="Calibri"/>
            </a:endParaRPr>
          </a:p>
          <a:p>
            <a:pPr indent="-279400" lvl="1" marL="685800" marR="0" rtl="0" algn="l">
              <a:spcBef>
                <a:spcPts val="700"/>
              </a:spcBef>
              <a:spcAft>
                <a:spcPts val="0"/>
              </a:spcAft>
              <a:buClr>
                <a:schemeClr val="dk1"/>
              </a:buClr>
              <a:buSzPts val="1400"/>
              <a:buFont typeface="Calibri"/>
              <a:buChar char="–"/>
            </a:pPr>
            <a:r>
              <a:rPr i="0" lang="en-US" u="sng" cap="none" strike="noStrike">
                <a:solidFill>
                  <a:schemeClr val="dk1"/>
                </a:solidFill>
                <a:latin typeface="Calibri"/>
                <a:ea typeface="Calibri"/>
                <a:cs typeface="Calibri"/>
                <a:sym typeface="Calibri"/>
              </a:rPr>
              <a:t>Multi-link operation</a:t>
            </a:r>
            <a:endParaRPr i="0" u="sng" cap="none" strike="noStrike">
              <a:solidFill>
                <a:schemeClr val="dk1"/>
              </a:solidFill>
              <a:latin typeface="Calibri"/>
              <a:ea typeface="Calibri"/>
              <a:cs typeface="Calibri"/>
              <a:sym typeface="Calibri"/>
            </a:endParaRPr>
          </a:p>
        </p:txBody>
      </p:sp>
      <p:sp>
        <p:nvSpPr>
          <p:cNvPr id="231" name="Google Shape;231;p27"/>
          <p:cNvSpPr/>
          <p:nvPr/>
        </p:nvSpPr>
        <p:spPr>
          <a:xfrm>
            <a:off x="7625269" y="4680127"/>
            <a:ext cx="2143500" cy="373200"/>
          </a:xfrm>
          <a:prstGeom prst="rect">
            <a:avLst/>
          </a:prstGeom>
          <a:noFill/>
          <a:ln cap="flat" cmpd="sng" w="15875">
            <a:solidFill>
              <a:srgbClr val="C00000"/>
            </a:solidFill>
            <a:prstDash val="solid"/>
            <a:miter lim="800000"/>
            <a:headEnd len="sm" w="sm" type="none"/>
            <a:tailEnd len="sm" w="sm" type="none"/>
          </a:ln>
        </p:spPr>
        <p:txBody>
          <a:bodyPr anchorCtr="0" anchor="t" bIns="79350" lIns="79350" spcFirstLastPara="1" rIns="79350" wrap="square" tIns="79350">
            <a:noAutofit/>
          </a:bodyPr>
          <a:lstStyle/>
          <a:p>
            <a:pPr indent="0" lvl="0" marL="0" marR="0" rtl="0" algn="l">
              <a:spcBef>
                <a:spcPts val="0"/>
              </a:spcBef>
              <a:spcAft>
                <a:spcPts val="0"/>
              </a:spcAft>
              <a:buNone/>
            </a:pPr>
            <a:r>
              <a:t/>
            </a:r>
            <a:endParaRPr b="0" i="0" sz="1300" u="none" cap="none" strike="noStrike">
              <a:solidFill>
                <a:schemeClr val="dk1"/>
              </a:solidFill>
              <a:latin typeface="Century Schoolbook"/>
              <a:ea typeface="Century Schoolbook"/>
              <a:cs typeface="Century Schoolbook"/>
              <a:sym typeface="Century Schoolbook"/>
            </a:endParaRPr>
          </a:p>
        </p:txBody>
      </p:sp>
      <p:cxnSp>
        <p:nvCxnSpPr>
          <p:cNvPr id="232" name="Google Shape;232;p27"/>
          <p:cNvCxnSpPr/>
          <p:nvPr/>
        </p:nvCxnSpPr>
        <p:spPr>
          <a:xfrm>
            <a:off x="5562140" y="967368"/>
            <a:ext cx="0" cy="223800"/>
          </a:xfrm>
          <a:prstGeom prst="straightConnector1">
            <a:avLst/>
          </a:prstGeom>
          <a:noFill/>
          <a:ln cap="flat" cmpd="sng" w="38100">
            <a:solidFill>
              <a:schemeClr val="dk1"/>
            </a:solidFill>
            <a:prstDash val="solid"/>
            <a:round/>
            <a:headEnd len="sm" w="sm" type="none"/>
            <a:tailEnd len="sm" w="sm" type="none"/>
          </a:ln>
        </p:spPr>
      </p:cxnSp>
      <p:cxnSp>
        <p:nvCxnSpPr>
          <p:cNvPr id="233" name="Google Shape;233;p27"/>
          <p:cNvCxnSpPr/>
          <p:nvPr/>
        </p:nvCxnSpPr>
        <p:spPr>
          <a:xfrm>
            <a:off x="5222860" y="1079709"/>
            <a:ext cx="4583700" cy="1200"/>
          </a:xfrm>
          <a:prstGeom prst="straightConnector1">
            <a:avLst/>
          </a:prstGeom>
          <a:noFill/>
          <a:ln cap="flat" cmpd="sng" w="38100">
            <a:solidFill>
              <a:schemeClr val="dk1"/>
            </a:solidFill>
            <a:prstDash val="solid"/>
            <a:round/>
            <a:headEnd len="sm" w="sm" type="none"/>
            <a:tailEnd len="med" w="med" type="stealth"/>
          </a:ln>
        </p:spPr>
      </p:cxnSp>
      <p:sp>
        <p:nvSpPr>
          <p:cNvPr id="234" name="Google Shape;234;p27"/>
          <p:cNvSpPr txBox="1"/>
          <p:nvPr/>
        </p:nvSpPr>
        <p:spPr>
          <a:xfrm>
            <a:off x="5317854" y="672275"/>
            <a:ext cx="687900" cy="332700"/>
          </a:xfrm>
          <a:prstGeom prst="rect">
            <a:avLst/>
          </a:prstGeom>
          <a:noFill/>
          <a:ln>
            <a:noFill/>
          </a:ln>
        </p:spPr>
        <p:txBody>
          <a:bodyPr anchorCtr="0" anchor="t" bIns="50375" lIns="100750" spcFirstLastPara="1" rIns="100750" wrap="square" tIns="50375">
            <a:spAutoFit/>
          </a:bodyPr>
          <a:lstStyle/>
          <a:p>
            <a:pPr indent="0" lvl="0" marL="0" marR="0" rtl="0" algn="l">
              <a:lnSpc>
                <a:spcPct val="100000"/>
              </a:lnSpc>
              <a:spcBef>
                <a:spcPts val="0"/>
              </a:spcBef>
              <a:spcAft>
                <a:spcPts val="0"/>
              </a:spcAft>
              <a:buClr>
                <a:srgbClr val="124191"/>
              </a:buClr>
              <a:buSzPts val="1500"/>
              <a:buFont typeface="Century Schoolbook"/>
              <a:buNone/>
            </a:pPr>
            <a:r>
              <a:rPr b="1" i="0" lang="en-US" sz="1500" u="none" cap="none" strike="noStrike">
                <a:solidFill>
                  <a:srgbClr val="124191"/>
                </a:solidFill>
                <a:latin typeface="Century Schoolbook"/>
                <a:ea typeface="Century Schoolbook"/>
                <a:cs typeface="Century Schoolbook"/>
                <a:sym typeface="Century Schoolbook"/>
              </a:rPr>
              <a:t>‘97</a:t>
            </a:r>
            <a:endParaRPr b="0" i="0" sz="1500" u="none" cap="none" strike="noStrike">
              <a:solidFill>
                <a:srgbClr val="001135"/>
              </a:solidFill>
              <a:latin typeface="Century Schoolbook"/>
              <a:ea typeface="Century Schoolbook"/>
              <a:cs typeface="Century Schoolbook"/>
              <a:sym typeface="Century Schoolbook"/>
            </a:endParaRPr>
          </a:p>
        </p:txBody>
      </p:sp>
      <p:cxnSp>
        <p:nvCxnSpPr>
          <p:cNvPr id="235" name="Google Shape;235;p27"/>
          <p:cNvCxnSpPr/>
          <p:nvPr/>
        </p:nvCxnSpPr>
        <p:spPr>
          <a:xfrm>
            <a:off x="6227511" y="973842"/>
            <a:ext cx="0" cy="223800"/>
          </a:xfrm>
          <a:prstGeom prst="straightConnector1">
            <a:avLst/>
          </a:prstGeom>
          <a:noFill/>
          <a:ln cap="flat" cmpd="sng" w="38100">
            <a:solidFill>
              <a:schemeClr val="dk1"/>
            </a:solidFill>
            <a:prstDash val="solid"/>
            <a:round/>
            <a:headEnd len="sm" w="sm" type="none"/>
            <a:tailEnd len="sm" w="sm" type="none"/>
          </a:ln>
        </p:spPr>
      </p:cxnSp>
      <p:cxnSp>
        <p:nvCxnSpPr>
          <p:cNvPr id="236" name="Google Shape;236;p27"/>
          <p:cNvCxnSpPr/>
          <p:nvPr/>
        </p:nvCxnSpPr>
        <p:spPr>
          <a:xfrm>
            <a:off x="7040741" y="967368"/>
            <a:ext cx="0" cy="223800"/>
          </a:xfrm>
          <a:prstGeom prst="straightConnector1">
            <a:avLst/>
          </a:prstGeom>
          <a:noFill/>
          <a:ln cap="flat" cmpd="sng" w="38100">
            <a:solidFill>
              <a:schemeClr val="dk1"/>
            </a:solidFill>
            <a:prstDash val="solid"/>
            <a:round/>
            <a:headEnd len="sm" w="sm" type="none"/>
            <a:tailEnd len="sm" w="sm" type="none"/>
          </a:ln>
        </p:spPr>
      </p:cxnSp>
      <p:cxnSp>
        <p:nvCxnSpPr>
          <p:cNvPr id="237" name="Google Shape;237;p27"/>
          <p:cNvCxnSpPr/>
          <p:nvPr/>
        </p:nvCxnSpPr>
        <p:spPr>
          <a:xfrm>
            <a:off x="7853972" y="960894"/>
            <a:ext cx="0" cy="223800"/>
          </a:xfrm>
          <a:prstGeom prst="straightConnector1">
            <a:avLst/>
          </a:prstGeom>
          <a:noFill/>
          <a:ln cap="flat" cmpd="sng" w="38100">
            <a:solidFill>
              <a:schemeClr val="dk1"/>
            </a:solidFill>
            <a:prstDash val="solid"/>
            <a:round/>
            <a:headEnd len="sm" w="sm" type="none"/>
            <a:tailEnd len="sm" w="sm" type="none"/>
          </a:ln>
        </p:spPr>
      </p:cxnSp>
      <p:cxnSp>
        <p:nvCxnSpPr>
          <p:cNvPr id="238" name="Google Shape;238;p27"/>
          <p:cNvCxnSpPr/>
          <p:nvPr/>
        </p:nvCxnSpPr>
        <p:spPr>
          <a:xfrm>
            <a:off x="8667203" y="954420"/>
            <a:ext cx="0" cy="223800"/>
          </a:xfrm>
          <a:prstGeom prst="straightConnector1">
            <a:avLst/>
          </a:prstGeom>
          <a:noFill/>
          <a:ln cap="flat" cmpd="sng" w="38100">
            <a:solidFill>
              <a:schemeClr val="dk1"/>
            </a:solidFill>
            <a:prstDash val="solid"/>
            <a:round/>
            <a:headEnd len="sm" w="sm" type="none"/>
            <a:tailEnd len="sm" w="sm" type="none"/>
          </a:ln>
        </p:spPr>
      </p:cxnSp>
      <p:cxnSp>
        <p:nvCxnSpPr>
          <p:cNvPr id="239" name="Google Shape;239;p27"/>
          <p:cNvCxnSpPr/>
          <p:nvPr/>
        </p:nvCxnSpPr>
        <p:spPr>
          <a:xfrm>
            <a:off x="9406503" y="947946"/>
            <a:ext cx="0" cy="223800"/>
          </a:xfrm>
          <a:prstGeom prst="straightConnector1">
            <a:avLst/>
          </a:prstGeom>
          <a:noFill/>
          <a:ln cap="flat" cmpd="sng" w="38100">
            <a:solidFill>
              <a:schemeClr val="dk1"/>
            </a:solidFill>
            <a:prstDash val="solid"/>
            <a:round/>
            <a:headEnd len="sm" w="sm" type="none"/>
            <a:tailEnd len="sm" w="sm" type="none"/>
          </a:ln>
        </p:spPr>
      </p:cxnSp>
      <p:sp>
        <p:nvSpPr>
          <p:cNvPr id="240" name="Google Shape;240;p27"/>
          <p:cNvSpPr txBox="1"/>
          <p:nvPr/>
        </p:nvSpPr>
        <p:spPr>
          <a:xfrm>
            <a:off x="5983224" y="679320"/>
            <a:ext cx="687900" cy="332700"/>
          </a:xfrm>
          <a:prstGeom prst="rect">
            <a:avLst/>
          </a:prstGeom>
          <a:noFill/>
          <a:ln>
            <a:noFill/>
          </a:ln>
        </p:spPr>
        <p:txBody>
          <a:bodyPr anchorCtr="0" anchor="t" bIns="50375" lIns="100750" spcFirstLastPara="1" rIns="100750" wrap="square" tIns="50375">
            <a:spAutoFit/>
          </a:bodyPr>
          <a:lstStyle/>
          <a:p>
            <a:pPr indent="0" lvl="0" marL="0" marR="0" rtl="0" algn="l">
              <a:lnSpc>
                <a:spcPct val="100000"/>
              </a:lnSpc>
              <a:spcBef>
                <a:spcPts val="0"/>
              </a:spcBef>
              <a:spcAft>
                <a:spcPts val="0"/>
              </a:spcAft>
              <a:buClr>
                <a:srgbClr val="124191"/>
              </a:buClr>
              <a:buSzPts val="1500"/>
              <a:buFont typeface="Century Schoolbook"/>
              <a:buNone/>
            </a:pPr>
            <a:r>
              <a:rPr b="1" i="0" lang="en-US" sz="1500" u="none" cap="none" strike="noStrike">
                <a:solidFill>
                  <a:srgbClr val="124191"/>
                </a:solidFill>
                <a:latin typeface="Century Schoolbook"/>
                <a:ea typeface="Century Schoolbook"/>
                <a:cs typeface="Century Schoolbook"/>
                <a:sym typeface="Century Schoolbook"/>
              </a:rPr>
              <a:t>‘99</a:t>
            </a:r>
            <a:endParaRPr b="0" i="0" sz="1500" u="none" cap="none" strike="noStrike">
              <a:solidFill>
                <a:srgbClr val="001135"/>
              </a:solidFill>
              <a:latin typeface="Century Schoolbook"/>
              <a:ea typeface="Century Schoolbook"/>
              <a:cs typeface="Century Schoolbook"/>
              <a:sym typeface="Century Schoolbook"/>
            </a:endParaRPr>
          </a:p>
        </p:txBody>
      </p:sp>
      <p:sp>
        <p:nvSpPr>
          <p:cNvPr id="241" name="Google Shape;241;p27"/>
          <p:cNvSpPr txBox="1"/>
          <p:nvPr/>
        </p:nvSpPr>
        <p:spPr>
          <a:xfrm>
            <a:off x="6648594" y="679320"/>
            <a:ext cx="909300" cy="332700"/>
          </a:xfrm>
          <a:prstGeom prst="rect">
            <a:avLst/>
          </a:prstGeom>
          <a:noFill/>
          <a:ln>
            <a:noFill/>
          </a:ln>
        </p:spPr>
        <p:txBody>
          <a:bodyPr anchorCtr="0" anchor="t" bIns="50375" lIns="100750" spcFirstLastPara="1" rIns="100750" wrap="square" tIns="50375">
            <a:spAutoFit/>
          </a:bodyPr>
          <a:lstStyle/>
          <a:p>
            <a:pPr indent="0" lvl="0" marL="0" marR="0" rtl="0" algn="l">
              <a:spcBef>
                <a:spcPts val="0"/>
              </a:spcBef>
              <a:spcAft>
                <a:spcPts val="0"/>
              </a:spcAft>
              <a:buNone/>
            </a:pPr>
            <a:r>
              <a:rPr b="1" i="0" lang="en-US" sz="1500" u="none" cap="none" strike="noStrike">
                <a:solidFill>
                  <a:srgbClr val="124191"/>
                </a:solidFill>
                <a:latin typeface="Century Schoolbook"/>
                <a:ea typeface="Century Schoolbook"/>
                <a:cs typeface="Century Schoolbook"/>
                <a:sym typeface="Century Schoolbook"/>
              </a:rPr>
              <a:t>‘99/‘03</a:t>
            </a:r>
            <a:endParaRPr b="0" i="0" sz="1500" u="none" cap="none" strike="noStrike">
              <a:solidFill>
                <a:srgbClr val="001135"/>
              </a:solidFill>
              <a:latin typeface="Century Schoolbook"/>
              <a:ea typeface="Century Schoolbook"/>
              <a:cs typeface="Century Schoolbook"/>
              <a:sym typeface="Century Schoolbook"/>
            </a:endParaRPr>
          </a:p>
        </p:txBody>
      </p:sp>
      <p:sp>
        <p:nvSpPr>
          <p:cNvPr id="242" name="Google Shape;242;p27"/>
          <p:cNvSpPr txBox="1"/>
          <p:nvPr/>
        </p:nvSpPr>
        <p:spPr>
          <a:xfrm>
            <a:off x="7609685" y="679320"/>
            <a:ext cx="909300" cy="332700"/>
          </a:xfrm>
          <a:prstGeom prst="rect">
            <a:avLst/>
          </a:prstGeom>
          <a:noFill/>
          <a:ln>
            <a:noFill/>
          </a:ln>
        </p:spPr>
        <p:txBody>
          <a:bodyPr anchorCtr="0" anchor="t" bIns="50375" lIns="100750" spcFirstLastPara="1" rIns="100750" wrap="square" tIns="50375">
            <a:spAutoFit/>
          </a:bodyPr>
          <a:lstStyle/>
          <a:p>
            <a:pPr indent="0" lvl="0" marL="0" marR="0" rtl="0" algn="l">
              <a:spcBef>
                <a:spcPts val="0"/>
              </a:spcBef>
              <a:spcAft>
                <a:spcPts val="0"/>
              </a:spcAft>
              <a:buNone/>
            </a:pPr>
            <a:r>
              <a:rPr b="1" i="0" lang="en-US" sz="1500" u="none" cap="none" strike="noStrike">
                <a:solidFill>
                  <a:srgbClr val="124191"/>
                </a:solidFill>
                <a:latin typeface="Century Schoolbook"/>
                <a:ea typeface="Century Schoolbook"/>
                <a:cs typeface="Century Schoolbook"/>
                <a:sym typeface="Century Schoolbook"/>
              </a:rPr>
              <a:t>‘09</a:t>
            </a:r>
            <a:endParaRPr b="0" i="0" sz="1500" u="none" cap="none" strike="noStrike">
              <a:solidFill>
                <a:srgbClr val="001135"/>
              </a:solidFill>
              <a:latin typeface="Century Schoolbook"/>
              <a:ea typeface="Century Schoolbook"/>
              <a:cs typeface="Century Schoolbook"/>
              <a:sym typeface="Century Schoolbook"/>
            </a:endParaRPr>
          </a:p>
        </p:txBody>
      </p:sp>
      <p:sp>
        <p:nvSpPr>
          <p:cNvPr id="243" name="Google Shape;243;p27"/>
          <p:cNvSpPr txBox="1"/>
          <p:nvPr/>
        </p:nvSpPr>
        <p:spPr>
          <a:xfrm>
            <a:off x="8418068" y="679320"/>
            <a:ext cx="540300" cy="332700"/>
          </a:xfrm>
          <a:prstGeom prst="rect">
            <a:avLst/>
          </a:prstGeom>
          <a:noFill/>
          <a:ln>
            <a:noFill/>
          </a:ln>
        </p:spPr>
        <p:txBody>
          <a:bodyPr anchorCtr="0" anchor="t" bIns="50375" lIns="100750" spcFirstLastPara="1" rIns="100750" wrap="square" tIns="50375">
            <a:spAutoFit/>
          </a:bodyPr>
          <a:lstStyle/>
          <a:p>
            <a:pPr indent="0" lvl="0" marL="0" marR="0" rtl="0" algn="l">
              <a:spcBef>
                <a:spcPts val="0"/>
              </a:spcBef>
              <a:spcAft>
                <a:spcPts val="0"/>
              </a:spcAft>
              <a:buNone/>
            </a:pPr>
            <a:r>
              <a:rPr b="1" i="0" lang="en-US" sz="1500" u="none" cap="none" strike="noStrike">
                <a:solidFill>
                  <a:srgbClr val="124191"/>
                </a:solidFill>
                <a:latin typeface="Century Schoolbook"/>
                <a:ea typeface="Century Schoolbook"/>
                <a:cs typeface="Century Schoolbook"/>
                <a:sym typeface="Century Schoolbook"/>
              </a:rPr>
              <a:t>‘13</a:t>
            </a:r>
            <a:endParaRPr b="0" i="0" sz="1500" u="none" cap="none" strike="noStrike">
              <a:solidFill>
                <a:srgbClr val="001135"/>
              </a:solidFill>
              <a:latin typeface="Century Schoolbook"/>
              <a:ea typeface="Century Schoolbook"/>
              <a:cs typeface="Century Schoolbook"/>
              <a:sym typeface="Century Schoolbook"/>
            </a:endParaRPr>
          </a:p>
        </p:txBody>
      </p:sp>
      <p:sp>
        <p:nvSpPr>
          <p:cNvPr id="244" name="Google Shape;244;p27"/>
          <p:cNvSpPr txBox="1"/>
          <p:nvPr/>
        </p:nvSpPr>
        <p:spPr>
          <a:xfrm>
            <a:off x="9089139" y="679320"/>
            <a:ext cx="768900" cy="332700"/>
          </a:xfrm>
          <a:prstGeom prst="rect">
            <a:avLst/>
          </a:prstGeom>
          <a:noFill/>
          <a:ln>
            <a:noFill/>
          </a:ln>
        </p:spPr>
        <p:txBody>
          <a:bodyPr anchorCtr="0" anchor="t" bIns="50375" lIns="100750" spcFirstLastPara="1" rIns="100750" wrap="square" tIns="50375">
            <a:spAutoFit/>
          </a:bodyPr>
          <a:lstStyle/>
          <a:p>
            <a:pPr indent="0" lvl="0" marL="0" marR="0" rtl="0" algn="ctr">
              <a:spcBef>
                <a:spcPts val="0"/>
              </a:spcBef>
              <a:spcAft>
                <a:spcPts val="0"/>
              </a:spcAft>
              <a:buNone/>
            </a:pPr>
            <a:r>
              <a:rPr b="1" i="0" lang="en-US" sz="1500" u="none" cap="none" strike="noStrike">
                <a:solidFill>
                  <a:srgbClr val="124191"/>
                </a:solidFill>
                <a:latin typeface="Century Schoolbook"/>
                <a:ea typeface="Century Schoolbook"/>
                <a:cs typeface="Century Schoolbook"/>
                <a:sym typeface="Century Schoolbook"/>
              </a:rPr>
              <a:t>’19</a:t>
            </a:r>
            <a:endParaRPr b="0" i="0" sz="1500" u="none" cap="none" strike="noStrike">
              <a:solidFill>
                <a:srgbClr val="001135"/>
              </a:solidFill>
              <a:latin typeface="Century Schoolbook"/>
              <a:ea typeface="Century Schoolbook"/>
              <a:cs typeface="Century Schoolbook"/>
              <a:sym typeface="Century Schoolbook"/>
            </a:endParaRPr>
          </a:p>
        </p:txBody>
      </p:sp>
      <p:sp>
        <p:nvSpPr>
          <p:cNvPr id="245" name="Google Shape;245;p27"/>
          <p:cNvSpPr txBox="1"/>
          <p:nvPr/>
        </p:nvSpPr>
        <p:spPr>
          <a:xfrm>
            <a:off x="5481297" y="4219207"/>
            <a:ext cx="517500" cy="1848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Century Schoolbook"/>
              <a:buNone/>
            </a:pPr>
            <a:r>
              <a:rPr i="0" lang="en-US" sz="1200" u="none" cap="none" strike="noStrike">
                <a:solidFill>
                  <a:schemeClr val="dk1"/>
                </a:solidFill>
                <a:latin typeface="Calibri"/>
                <a:ea typeface="Calibri"/>
                <a:cs typeface="Calibri"/>
                <a:sym typeface="Calibri"/>
              </a:rPr>
              <a:t>1 Mbps</a:t>
            </a:r>
            <a:endParaRPr i="0" sz="1200" u="none" cap="none" strike="noStrike">
              <a:solidFill>
                <a:schemeClr val="dk1"/>
              </a:solidFill>
              <a:latin typeface="Calibri"/>
              <a:ea typeface="Calibri"/>
              <a:cs typeface="Calibri"/>
              <a:sym typeface="Calibri"/>
            </a:endParaRPr>
          </a:p>
        </p:txBody>
      </p:sp>
      <p:sp>
        <p:nvSpPr>
          <p:cNvPr id="246" name="Google Shape;246;p27"/>
          <p:cNvSpPr txBox="1"/>
          <p:nvPr/>
        </p:nvSpPr>
        <p:spPr>
          <a:xfrm>
            <a:off x="6146683" y="3597044"/>
            <a:ext cx="591300" cy="1848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Century Schoolbook"/>
              <a:buNone/>
            </a:pPr>
            <a:r>
              <a:rPr i="0" lang="en-US" sz="1200" u="none" cap="none" strike="noStrike">
                <a:solidFill>
                  <a:schemeClr val="dk1"/>
                </a:solidFill>
                <a:latin typeface="Calibri"/>
                <a:ea typeface="Calibri"/>
                <a:cs typeface="Calibri"/>
                <a:sym typeface="Calibri"/>
              </a:rPr>
              <a:t>11 Mbps</a:t>
            </a:r>
            <a:endParaRPr i="0" sz="1200" u="none" cap="none" strike="noStrike">
              <a:solidFill>
                <a:schemeClr val="dk1"/>
              </a:solidFill>
              <a:latin typeface="Calibri"/>
              <a:ea typeface="Calibri"/>
              <a:cs typeface="Calibri"/>
              <a:sym typeface="Calibri"/>
            </a:endParaRPr>
          </a:p>
        </p:txBody>
      </p:sp>
      <p:sp>
        <p:nvSpPr>
          <p:cNvPr id="247" name="Google Shape;247;p27"/>
          <p:cNvSpPr txBox="1"/>
          <p:nvPr/>
        </p:nvSpPr>
        <p:spPr>
          <a:xfrm>
            <a:off x="6885984" y="3033864"/>
            <a:ext cx="591300" cy="1848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Century Schoolbook"/>
              <a:buNone/>
            </a:pPr>
            <a:r>
              <a:rPr i="0" lang="en-US" sz="1200" u="none" cap="none" strike="noStrike">
                <a:solidFill>
                  <a:schemeClr val="dk1"/>
                </a:solidFill>
                <a:latin typeface="Calibri"/>
                <a:ea typeface="Calibri"/>
                <a:cs typeface="Calibri"/>
                <a:sym typeface="Calibri"/>
              </a:rPr>
              <a:t>54 Mbps</a:t>
            </a:r>
            <a:endParaRPr i="0" sz="1200" u="none" cap="none" strike="noStrike">
              <a:solidFill>
                <a:schemeClr val="dk1"/>
              </a:solidFill>
              <a:latin typeface="Calibri"/>
              <a:ea typeface="Calibri"/>
              <a:cs typeface="Calibri"/>
              <a:sym typeface="Calibri"/>
            </a:endParaRPr>
          </a:p>
        </p:txBody>
      </p:sp>
      <p:sp>
        <p:nvSpPr>
          <p:cNvPr id="248" name="Google Shape;248;p27"/>
          <p:cNvSpPr txBox="1"/>
          <p:nvPr/>
        </p:nvSpPr>
        <p:spPr>
          <a:xfrm>
            <a:off x="7493023" y="2148115"/>
            <a:ext cx="723900" cy="1848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Century Schoolbook"/>
              <a:buNone/>
            </a:pPr>
            <a:r>
              <a:rPr i="0" lang="en-US" sz="1200" u="none" cap="none" strike="noStrike">
                <a:solidFill>
                  <a:schemeClr val="dk1"/>
                </a:solidFill>
                <a:latin typeface="Calibri"/>
                <a:ea typeface="Calibri"/>
                <a:cs typeface="Calibri"/>
                <a:sym typeface="Calibri"/>
              </a:rPr>
              <a:t>600 Mbps</a:t>
            </a:r>
            <a:endParaRPr i="0" sz="1200" u="none" cap="none" strike="noStrike">
              <a:solidFill>
                <a:schemeClr val="dk1"/>
              </a:solidFill>
              <a:latin typeface="Calibri"/>
              <a:ea typeface="Calibri"/>
              <a:cs typeface="Calibri"/>
              <a:sym typeface="Calibri"/>
            </a:endParaRPr>
          </a:p>
        </p:txBody>
      </p:sp>
      <p:sp>
        <p:nvSpPr>
          <p:cNvPr id="249" name="Google Shape;249;p27"/>
          <p:cNvSpPr txBox="1"/>
          <p:nvPr/>
        </p:nvSpPr>
        <p:spPr>
          <a:xfrm>
            <a:off x="8290655" y="1543128"/>
            <a:ext cx="591300" cy="1848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Century Schoolbook"/>
              <a:buNone/>
            </a:pPr>
            <a:r>
              <a:rPr i="0" lang="en-US" sz="1200" u="none" cap="none" strike="noStrike">
                <a:solidFill>
                  <a:schemeClr val="dk1"/>
                </a:solidFill>
                <a:latin typeface="Calibri"/>
                <a:ea typeface="Calibri"/>
                <a:cs typeface="Calibri"/>
                <a:sym typeface="Calibri"/>
              </a:rPr>
              <a:t>3.5 Gbps</a:t>
            </a:r>
            <a:endParaRPr i="0" sz="1200" u="none" cap="none" strike="noStrike">
              <a:solidFill>
                <a:schemeClr val="dk1"/>
              </a:solidFill>
              <a:latin typeface="Calibri"/>
              <a:ea typeface="Calibri"/>
              <a:cs typeface="Calibri"/>
              <a:sym typeface="Calibri"/>
            </a:endParaRPr>
          </a:p>
        </p:txBody>
      </p:sp>
      <p:sp>
        <p:nvSpPr>
          <p:cNvPr id="250" name="Google Shape;250;p27"/>
          <p:cNvSpPr txBox="1"/>
          <p:nvPr/>
        </p:nvSpPr>
        <p:spPr>
          <a:xfrm>
            <a:off x="9175761" y="1423650"/>
            <a:ext cx="519600" cy="1848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Century Schoolbook"/>
              <a:buNone/>
            </a:pPr>
            <a:r>
              <a:rPr i="0" lang="en-US" sz="1200" u="none" cap="none" strike="noStrike">
                <a:solidFill>
                  <a:schemeClr val="dk1"/>
                </a:solidFill>
                <a:latin typeface="Calibri"/>
                <a:ea typeface="Calibri"/>
                <a:cs typeface="Calibri"/>
                <a:sym typeface="Calibri"/>
              </a:rPr>
              <a:t>5 Gbps</a:t>
            </a:r>
            <a:endParaRPr i="0" sz="1200" u="none" cap="none" strike="noStrike">
              <a:solidFill>
                <a:schemeClr val="dk1"/>
              </a:solidFill>
              <a:latin typeface="Calibri"/>
              <a:ea typeface="Calibri"/>
              <a:cs typeface="Calibri"/>
              <a:sym typeface="Calibri"/>
            </a:endParaRPr>
          </a:p>
        </p:txBody>
      </p:sp>
      <p:sp>
        <p:nvSpPr>
          <p:cNvPr id="251" name="Google Shape;251;p27"/>
          <p:cNvSpPr txBox="1"/>
          <p:nvPr>
            <p:ph idx="12" type="sldNum"/>
          </p:nvPr>
        </p:nvSpPr>
        <p:spPr>
          <a:xfrm>
            <a:off x="277196" y="5374129"/>
            <a:ext cx="396600" cy="158700"/>
          </a:xfrm>
          <a:prstGeom prst="rect">
            <a:avLst/>
          </a:prstGeom>
          <a:noFill/>
          <a:ln>
            <a:noFill/>
          </a:ln>
        </p:spPr>
        <p:txBody>
          <a:bodyPr anchorCtr="0" anchor="ctr" bIns="50375" lIns="100750" spcFirstLastPara="1" rIns="100750" wrap="square" tIns="5037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252" name="Google Shape;252;p27"/>
          <p:cNvSpPr txBox="1"/>
          <p:nvPr/>
        </p:nvSpPr>
        <p:spPr>
          <a:xfrm>
            <a:off x="404997" y="294825"/>
            <a:ext cx="4130100" cy="540600"/>
          </a:xfrm>
          <a:prstGeom prst="rect">
            <a:avLst/>
          </a:prstGeom>
          <a:noFill/>
          <a:ln>
            <a:noFill/>
          </a:ln>
        </p:spPr>
        <p:txBody>
          <a:bodyPr anchorCtr="0" anchor="t" bIns="50375" lIns="100750" spcFirstLastPara="1" rIns="100750" wrap="square" tIns="50375">
            <a:noAutofit/>
          </a:bodyPr>
          <a:lstStyle/>
          <a:p>
            <a:pPr indent="0" lvl="0" marL="0" marR="0" rtl="0" algn="l">
              <a:lnSpc>
                <a:spcPct val="90000"/>
              </a:lnSpc>
              <a:spcBef>
                <a:spcPts val="0"/>
              </a:spcBef>
              <a:spcAft>
                <a:spcPts val="0"/>
              </a:spcAft>
              <a:buClr>
                <a:srgbClr val="002060"/>
              </a:buClr>
              <a:buSzPts val="3500"/>
              <a:buFont typeface="Arial"/>
              <a:buNone/>
            </a:pPr>
            <a:r>
              <a:rPr i="0" lang="en-US" sz="3500" u="none" cap="none" strike="noStrike">
                <a:solidFill>
                  <a:schemeClr val="dk1"/>
                </a:solidFill>
                <a:latin typeface="Calibri"/>
                <a:ea typeface="Calibri"/>
                <a:cs typeface="Calibri"/>
                <a:sym typeface="Calibri"/>
              </a:rPr>
              <a:t>Evolution of Wi-Fi</a:t>
            </a:r>
            <a:endParaRPr i="0" sz="3500" u="none" cap="none" strike="noStrike">
              <a:solidFill>
                <a:schemeClr val="dk1"/>
              </a:solidFill>
              <a:latin typeface="Calibri"/>
              <a:ea typeface="Calibri"/>
              <a:cs typeface="Calibri"/>
              <a:sym typeface="Calibri"/>
            </a:endParaRPr>
          </a:p>
        </p:txBody>
      </p:sp>
      <p:sp>
        <p:nvSpPr>
          <p:cNvPr id="253" name="Google Shape;253;p27"/>
          <p:cNvSpPr txBox="1"/>
          <p:nvPr/>
        </p:nvSpPr>
        <p:spPr>
          <a:xfrm>
            <a:off x="9219107" y="4790497"/>
            <a:ext cx="806100" cy="529800"/>
          </a:xfrm>
          <a:prstGeom prst="rect">
            <a:avLst/>
          </a:prstGeom>
          <a:noFill/>
          <a:ln>
            <a:noFill/>
          </a:ln>
        </p:spPr>
        <p:txBody>
          <a:bodyPr anchorCtr="0" anchor="t" bIns="79350" lIns="79350" spcFirstLastPara="1" rIns="79350" wrap="square" tIns="79350">
            <a:spAutoFit/>
          </a:bodyPr>
          <a:lstStyle/>
          <a:p>
            <a:pPr indent="0" lvl="0" marL="0" marR="0" rtl="0" algn="l">
              <a:spcBef>
                <a:spcPts val="0"/>
              </a:spcBef>
              <a:spcAft>
                <a:spcPts val="0"/>
              </a:spcAft>
              <a:buNone/>
            </a:pPr>
            <a:r>
              <a:rPr lang="en-US" sz="1200">
                <a:solidFill>
                  <a:schemeClr val="dk1"/>
                </a:solidFill>
                <a:latin typeface="Century Schoolbook"/>
                <a:ea typeface="Century Schoolbook"/>
                <a:cs typeface="Century Schoolbook"/>
                <a:sym typeface="Century Schoolbook"/>
              </a:rPr>
              <a:t>8</a:t>
            </a:r>
            <a:r>
              <a:rPr b="0" i="0" lang="en-US" sz="1200" u="none" cap="none" strike="noStrike">
                <a:solidFill>
                  <a:schemeClr val="dk1"/>
                </a:solidFill>
                <a:latin typeface="Century Schoolbook"/>
                <a:ea typeface="Century Schoolbook"/>
                <a:cs typeface="Century Schoolbook"/>
                <a:sym typeface="Century Schoolbook"/>
              </a:rPr>
              <a:t> streams</a:t>
            </a:r>
            <a:endParaRPr sz="1500"/>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4" name="Shape 1804"/>
        <p:cNvGrpSpPr/>
        <p:nvPr/>
      </p:nvGrpSpPr>
      <p:grpSpPr>
        <a:xfrm>
          <a:off x="0" y="0"/>
          <a:ext cx="0" cy="0"/>
          <a:chOff x="0" y="0"/>
          <a:chExt cx="0" cy="0"/>
        </a:xfrm>
      </p:grpSpPr>
      <p:sp>
        <p:nvSpPr>
          <p:cNvPr id="1805" name="Google Shape;1805;p144"/>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The ML Sandbox</a:t>
            </a:r>
            <a:endParaRPr sz="3200" strike="noStrike">
              <a:latin typeface="Calibri"/>
              <a:ea typeface="Calibri"/>
              <a:cs typeface="Calibri"/>
              <a:sym typeface="Calibri"/>
            </a:endParaRPr>
          </a:p>
        </p:txBody>
      </p:sp>
      <p:sp>
        <p:nvSpPr>
          <p:cNvPr id="1806" name="Google Shape;1806;p14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807" name="Google Shape;1807;p144"/>
          <p:cNvPicPr preferRelativeResize="0"/>
          <p:nvPr/>
        </p:nvPicPr>
        <p:blipFill>
          <a:blip r:embed="rId3">
            <a:alphaModFix/>
          </a:blip>
          <a:stretch>
            <a:fillRect/>
          </a:stretch>
        </p:blipFill>
        <p:spPr>
          <a:xfrm>
            <a:off x="503648" y="1672911"/>
            <a:ext cx="4913474" cy="3035650"/>
          </a:xfrm>
          <a:prstGeom prst="rect">
            <a:avLst/>
          </a:prstGeom>
          <a:noFill/>
          <a:ln>
            <a:noFill/>
          </a:ln>
        </p:spPr>
      </p:pic>
      <p:sp>
        <p:nvSpPr>
          <p:cNvPr id="1808" name="Google Shape;1808;p144"/>
          <p:cNvSpPr txBox="1"/>
          <p:nvPr/>
        </p:nvSpPr>
        <p:spPr>
          <a:xfrm>
            <a:off x="5958700" y="5042300"/>
            <a:ext cx="34716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chemeClr val="dk1"/>
                </a:solidFill>
                <a:latin typeface="Calibri"/>
                <a:ea typeface="Calibri"/>
                <a:cs typeface="Calibri"/>
                <a:sym typeface="Calibri"/>
              </a:rPr>
              <a:t>F. Wilhelmi, “</a:t>
            </a:r>
            <a:r>
              <a:rPr lang="en-US" sz="1000">
                <a:solidFill>
                  <a:schemeClr val="dk1"/>
                </a:solidFill>
                <a:latin typeface="Calibri"/>
                <a:ea typeface="Calibri"/>
                <a:cs typeface="Calibri"/>
                <a:sym typeface="Calibri"/>
              </a:rPr>
              <a:t>Building reliability and trust with network simulators and standards”, </a:t>
            </a:r>
            <a:r>
              <a:rPr lang="en-US" sz="1000" u="sng">
                <a:solidFill>
                  <a:schemeClr val="hlink"/>
                </a:solidFill>
                <a:latin typeface="Calibri"/>
                <a:ea typeface="Calibri"/>
                <a:cs typeface="Calibri"/>
                <a:sym typeface="Calibri"/>
                <a:hlinkClick r:id="rId4"/>
              </a:rPr>
              <a:t>ITU News Magazine No. 5</a:t>
            </a:r>
            <a:r>
              <a:rPr lang="en-US" sz="1000">
                <a:solidFill>
                  <a:schemeClr val="dk1"/>
                </a:solidFill>
                <a:latin typeface="Calibri"/>
                <a:ea typeface="Calibri"/>
                <a:cs typeface="Calibri"/>
                <a:sym typeface="Calibri"/>
              </a:rPr>
              <a:t>, 2020</a:t>
            </a:r>
            <a:endParaRPr sz="1000">
              <a:latin typeface="Calibri"/>
              <a:ea typeface="Calibri"/>
              <a:cs typeface="Calibri"/>
              <a:sym typeface="Calibri"/>
            </a:endParaRPr>
          </a:p>
        </p:txBody>
      </p:sp>
      <p:pic>
        <p:nvPicPr>
          <p:cNvPr id="1809" name="Google Shape;1809;p144"/>
          <p:cNvPicPr preferRelativeResize="0"/>
          <p:nvPr/>
        </p:nvPicPr>
        <p:blipFill>
          <a:blip r:embed="rId5">
            <a:alphaModFix/>
          </a:blip>
          <a:stretch>
            <a:fillRect/>
          </a:stretch>
        </p:blipFill>
        <p:spPr>
          <a:xfrm>
            <a:off x="6968452" y="3082436"/>
            <a:ext cx="1452100" cy="1881675"/>
          </a:xfrm>
          <a:prstGeom prst="rect">
            <a:avLst/>
          </a:prstGeom>
          <a:noFill/>
          <a:ln>
            <a:noFill/>
          </a:ln>
        </p:spPr>
      </p:pic>
      <p:sp>
        <p:nvSpPr>
          <p:cNvPr id="1810" name="Google Shape;1810;p144"/>
          <p:cNvSpPr txBox="1"/>
          <p:nvPr/>
        </p:nvSpPr>
        <p:spPr>
          <a:xfrm>
            <a:off x="6194500" y="2382925"/>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u="sng">
                <a:solidFill>
                  <a:schemeClr val="hlink"/>
                </a:solidFill>
                <a:latin typeface="Calibri"/>
                <a:ea typeface="Calibri"/>
                <a:cs typeface="Calibri"/>
                <a:sym typeface="Calibri"/>
                <a:hlinkClick r:id="rId6"/>
              </a:rPr>
              <a:t>Y.3181 : Architectural framework for machine learning sandbox in future networks including IMT-2020</a:t>
            </a:r>
            <a:endParaRPr>
              <a:latin typeface="Calibri"/>
              <a:ea typeface="Calibri"/>
              <a:cs typeface="Calibri"/>
              <a:sym typeface="Calibri"/>
            </a:endParaRPr>
          </a:p>
        </p:txBody>
      </p:sp>
      <p:pic>
        <p:nvPicPr>
          <p:cNvPr id="1811" name="Google Shape;1811;p144"/>
          <p:cNvPicPr preferRelativeResize="0"/>
          <p:nvPr/>
        </p:nvPicPr>
        <p:blipFill>
          <a:blip r:embed="rId7">
            <a:alphaModFix/>
          </a:blip>
          <a:stretch>
            <a:fillRect/>
          </a:stretch>
        </p:blipFill>
        <p:spPr>
          <a:xfrm>
            <a:off x="6930737" y="546213"/>
            <a:ext cx="1527525" cy="1836724"/>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145"/>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ML Sandbox &amp; Network Digital Twins</a:t>
            </a:r>
            <a:endParaRPr/>
          </a:p>
        </p:txBody>
      </p:sp>
      <p:sp>
        <p:nvSpPr>
          <p:cNvPr id="1818" name="Google Shape;1818;p145"/>
          <p:cNvSpPr txBox="1"/>
          <p:nvPr>
            <p:ph idx="1" type="body"/>
          </p:nvPr>
        </p:nvSpPr>
        <p:spPr>
          <a:xfrm>
            <a:off x="204025" y="1230350"/>
            <a:ext cx="4267200" cy="3855300"/>
          </a:xfrm>
          <a:prstGeom prst="rect">
            <a:avLst/>
          </a:prstGeom>
        </p:spPr>
        <p:txBody>
          <a:bodyPr anchorCtr="0" anchor="t" bIns="0" lIns="0" spcFirstLastPara="1" rIns="0" wrap="square" tIns="0">
            <a:normAutofit/>
          </a:bodyPr>
          <a:lstStyle/>
          <a:p>
            <a:pPr indent="-317500" lvl="0" marL="457200" rtl="0" algn="l">
              <a:lnSpc>
                <a:spcPct val="115000"/>
              </a:lnSpc>
              <a:spcBef>
                <a:spcPts val="0"/>
              </a:spcBef>
              <a:spcAft>
                <a:spcPts val="0"/>
              </a:spcAft>
              <a:buClr>
                <a:schemeClr val="dk1"/>
              </a:buClr>
              <a:buSzPts val="1400"/>
              <a:buChar char="●"/>
            </a:pPr>
            <a:r>
              <a:rPr lang="en-US">
                <a:solidFill>
                  <a:schemeClr val="dk1"/>
                </a:solidFill>
              </a:rPr>
              <a:t>Importance of network digital twinning in B5G communications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Network simulators will play an important role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Main responsibilities: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500">
                <a:solidFill>
                  <a:schemeClr val="dk1"/>
                </a:solidFill>
              </a:rPr>
              <a:t>Train AI/ML mechanisms offline</a:t>
            </a:r>
            <a:endParaRPr sz="15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500">
                <a:solidFill>
                  <a:schemeClr val="dk1"/>
                </a:solidFill>
              </a:rPr>
              <a:t>Evaluate the performance of ML models</a:t>
            </a:r>
            <a:endParaRPr sz="15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500">
                <a:solidFill>
                  <a:schemeClr val="dk1"/>
                </a:solidFill>
              </a:rPr>
              <a:t>Generate data for training AI/ML models</a:t>
            </a:r>
            <a:endParaRPr sz="15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a:solidFill>
                  <a:schemeClr val="dk1"/>
                </a:solidFill>
              </a:rPr>
              <a:t>Challenges:</a:t>
            </a:r>
            <a:endParaRPr>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Interoperability</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Flexibility, compatibility, and suitability</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Intent-based operation</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Closing the loop</a:t>
            </a:r>
            <a:endParaRPr sz="1500">
              <a:solidFill>
                <a:schemeClr val="dk1"/>
              </a:solidFill>
            </a:endParaRPr>
          </a:p>
        </p:txBody>
      </p:sp>
      <p:sp>
        <p:nvSpPr>
          <p:cNvPr id="1819" name="Google Shape;1819;p14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820" name="Google Shape;1820;p145"/>
          <p:cNvSpPr txBox="1"/>
          <p:nvPr/>
        </p:nvSpPr>
        <p:spPr>
          <a:xfrm>
            <a:off x="4738288" y="4311813"/>
            <a:ext cx="5193300" cy="69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300"/>
              </a:spcAft>
              <a:buNone/>
            </a:pPr>
            <a:r>
              <a:rPr lang="en-US" sz="1000">
                <a:solidFill>
                  <a:srgbClr val="222222"/>
                </a:solidFill>
                <a:latin typeface="Calibri"/>
                <a:ea typeface="Calibri"/>
                <a:cs typeface="Calibri"/>
                <a:sym typeface="Calibri"/>
              </a:rPr>
              <a:t>Wilhelmi, F., Carrascosa, M., Cano, C., Jonsson, A., Ram, V., &amp; Bellalta, B. (2021). </a:t>
            </a:r>
            <a:r>
              <a:rPr lang="en-US" sz="1000" u="sng">
                <a:solidFill>
                  <a:schemeClr val="hlink"/>
                </a:solidFill>
                <a:latin typeface="Calibri"/>
                <a:ea typeface="Calibri"/>
                <a:cs typeface="Calibri"/>
                <a:sym typeface="Calibri"/>
                <a:hlinkClick r:id="rId3"/>
              </a:rPr>
              <a:t>Usage of network simulators in machine-learning-assisted 5G/6G networks.</a:t>
            </a:r>
            <a:r>
              <a:rPr lang="en-US" sz="1000">
                <a:solidFill>
                  <a:srgbClr val="222222"/>
                </a:solidFill>
                <a:latin typeface="Calibri"/>
                <a:ea typeface="Calibri"/>
                <a:cs typeface="Calibri"/>
                <a:sym typeface="Calibri"/>
              </a:rPr>
              <a:t> </a:t>
            </a:r>
            <a:r>
              <a:rPr i="1" lang="en-US" sz="1000">
                <a:solidFill>
                  <a:srgbClr val="222222"/>
                </a:solidFill>
                <a:latin typeface="Calibri"/>
                <a:ea typeface="Calibri"/>
                <a:cs typeface="Calibri"/>
                <a:sym typeface="Calibri"/>
              </a:rPr>
              <a:t>IEEE Wireless Communications, 28(1), 160-166.</a:t>
            </a:r>
            <a:endParaRPr i="1" sz="1000">
              <a:solidFill>
                <a:srgbClr val="222222"/>
              </a:solidFill>
              <a:latin typeface="Calibri"/>
              <a:ea typeface="Calibri"/>
              <a:cs typeface="Calibri"/>
              <a:sym typeface="Calibri"/>
            </a:endParaRPr>
          </a:p>
        </p:txBody>
      </p:sp>
      <p:pic>
        <p:nvPicPr>
          <p:cNvPr id="1821" name="Google Shape;1821;p145"/>
          <p:cNvPicPr preferRelativeResize="0"/>
          <p:nvPr/>
        </p:nvPicPr>
        <p:blipFill>
          <a:blip r:embed="rId4">
            <a:alphaModFix/>
          </a:blip>
          <a:stretch>
            <a:fillRect/>
          </a:stretch>
        </p:blipFill>
        <p:spPr>
          <a:xfrm>
            <a:off x="4855938" y="1483401"/>
            <a:ext cx="4958025" cy="2702126"/>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146"/>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Komondor</a:t>
            </a:r>
            <a:endParaRPr/>
          </a:p>
        </p:txBody>
      </p:sp>
      <p:sp>
        <p:nvSpPr>
          <p:cNvPr id="1828" name="Google Shape;1828;p146"/>
          <p:cNvSpPr txBox="1"/>
          <p:nvPr>
            <p:ph idx="1" type="body"/>
          </p:nvPr>
        </p:nvSpPr>
        <p:spPr>
          <a:xfrm>
            <a:off x="204025" y="1230350"/>
            <a:ext cx="4788600" cy="3855300"/>
          </a:xfrm>
          <a:prstGeom prst="rect">
            <a:avLst/>
          </a:prstGeom>
        </p:spPr>
        <p:txBody>
          <a:bodyPr anchorCtr="0" anchor="t" bIns="0" lIns="0" spcFirstLastPara="1" rIns="0" wrap="square" tIns="0">
            <a:normAutofit/>
          </a:bodyPr>
          <a:lstStyle/>
          <a:p>
            <a:pPr indent="-317500" lvl="0" marL="457200" rtl="0" algn="l">
              <a:lnSpc>
                <a:spcPct val="115000"/>
              </a:lnSpc>
              <a:spcBef>
                <a:spcPts val="0"/>
              </a:spcBef>
              <a:spcAft>
                <a:spcPts val="0"/>
              </a:spcAft>
              <a:buClr>
                <a:srgbClr val="001135"/>
              </a:buClr>
              <a:buSzPts val="1400"/>
              <a:buChar char="●"/>
            </a:pPr>
            <a:r>
              <a:rPr lang="en-US" sz="1400">
                <a:solidFill>
                  <a:srgbClr val="001135"/>
                </a:solidFill>
              </a:rPr>
              <a:t>Open-source: </a:t>
            </a:r>
            <a:r>
              <a:rPr lang="en-US" sz="1400" u="sng">
                <a:solidFill>
                  <a:schemeClr val="hlink"/>
                </a:solidFill>
                <a:hlinkClick r:id="rId3"/>
              </a:rPr>
              <a:t>GitHub - wn-upf/Komondor: Komondor Wireless Networks Simulator</a:t>
            </a:r>
            <a:endParaRPr sz="1400">
              <a:solidFill>
                <a:srgbClr val="001135"/>
              </a:solidFill>
            </a:endParaRPr>
          </a:p>
          <a:p>
            <a:pPr indent="-317500" lvl="0" marL="457200" rtl="0" algn="l">
              <a:lnSpc>
                <a:spcPct val="115000"/>
              </a:lnSpc>
              <a:spcBef>
                <a:spcPts val="0"/>
              </a:spcBef>
              <a:spcAft>
                <a:spcPts val="0"/>
              </a:spcAft>
              <a:buClr>
                <a:srgbClr val="001135"/>
              </a:buClr>
              <a:buSzPts val="1400"/>
              <a:buChar char="●"/>
            </a:pPr>
            <a:r>
              <a:rPr lang="en-US" sz="1400">
                <a:solidFill>
                  <a:srgbClr val="001135"/>
                </a:solidFill>
              </a:rPr>
              <a:t>A research and educational tool to simulate IEEE 802.11ax features and more</a:t>
            </a:r>
            <a:endParaRPr sz="1400">
              <a:solidFill>
                <a:srgbClr val="001135"/>
              </a:solidFill>
            </a:endParaRPr>
          </a:p>
          <a:p>
            <a:pPr indent="-304800" lvl="1" marL="914400" rtl="0" algn="l">
              <a:lnSpc>
                <a:spcPct val="115000"/>
              </a:lnSpc>
              <a:spcBef>
                <a:spcPts val="0"/>
              </a:spcBef>
              <a:spcAft>
                <a:spcPts val="0"/>
              </a:spcAft>
              <a:buClr>
                <a:srgbClr val="001135"/>
              </a:buClr>
              <a:buSzPts val="1200"/>
              <a:buChar char="○"/>
            </a:pPr>
            <a:r>
              <a:rPr lang="en-US" sz="1200">
                <a:solidFill>
                  <a:srgbClr val="001135"/>
                </a:solidFill>
              </a:rPr>
              <a:t>Low-complexity tool (simplified PHY/MAC)</a:t>
            </a:r>
            <a:endParaRPr sz="1200">
              <a:solidFill>
                <a:srgbClr val="001135"/>
              </a:solidFill>
            </a:endParaRPr>
          </a:p>
          <a:p>
            <a:pPr indent="-292100" lvl="2" marL="1371600" rtl="0" algn="l">
              <a:lnSpc>
                <a:spcPct val="115000"/>
              </a:lnSpc>
              <a:spcBef>
                <a:spcPts val="0"/>
              </a:spcBef>
              <a:spcAft>
                <a:spcPts val="0"/>
              </a:spcAft>
              <a:buClr>
                <a:srgbClr val="001135"/>
              </a:buClr>
              <a:buSzPts val="1000"/>
              <a:buChar char="■"/>
            </a:pPr>
            <a:r>
              <a:rPr lang="en-US" sz="1000">
                <a:solidFill>
                  <a:srgbClr val="001135"/>
                </a:solidFill>
              </a:rPr>
              <a:t>Fast simulations – Very </a:t>
            </a:r>
            <a:r>
              <a:rPr lang="en-US" sz="1000">
                <a:solidFill>
                  <a:srgbClr val="001135"/>
                </a:solidFill>
              </a:rPr>
              <a:t>high</a:t>
            </a:r>
            <a:r>
              <a:rPr lang="en-US" sz="1000">
                <a:solidFill>
                  <a:srgbClr val="001135"/>
                </a:solidFill>
              </a:rPr>
              <a:t> deployments</a:t>
            </a:r>
            <a:endParaRPr sz="1000">
              <a:solidFill>
                <a:srgbClr val="001135"/>
              </a:solidFill>
            </a:endParaRPr>
          </a:p>
          <a:p>
            <a:pPr indent="-292100" lvl="2" marL="1371600" rtl="0" algn="l">
              <a:lnSpc>
                <a:spcPct val="115000"/>
              </a:lnSpc>
              <a:spcBef>
                <a:spcPts val="0"/>
              </a:spcBef>
              <a:spcAft>
                <a:spcPts val="0"/>
              </a:spcAft>
              <a:buClr>
                <a:srgbClr val="001135"/>
              </a:buClr>
              <a:buSzPts val="1000"/>
              <a:buChar char="■"/>
            </a:pPr>
            <a:r>
              <a:rPr lang="en-US" sz="1000">
                <a:solidFill>
                  <a:srgbClr val="001135"/>
                </a:solidFill>
              </a:rPr>
              <a:t>Low-cost implementation of novel features, e.g., 11ax SR</a:t>
            </a:r>
            <a:endParaRPr sz="1000">
              <a:solidFill>
                <a:srgbClr val="001135"/>
              </a:solidFill>
            </a:endParaRPr>
          </a:p>
          <a:p>
            <a:pPr indent="-292100" lvl="2" marL="1371600" rtl="0" algn="l">
              <a:lnSpc>
                <a:spcPct val="115000"/>
              </a:lnSpc>
              <a:spcBef>
                <a:spcPts val="0"/>
              </a:spcBef>
              <a:spcAft>
                <a:spcPts val="0"/>
              </a:spcAft>
              <a:buClr>
                <a:srgbClr val="001135"/>
              </a:buClr>
              <a:buSzPts val="1000"/>
              <a:buChar char="■"/>
            </a:pPr>
            <a:r>
              <a:rPr lang="en-US" sz="1000">
                <a:solidFill>
                  <a:srgbClr val="001135"/>
                </a:solidFill>
              </a:rPr>
              <a:t>Devise preliminary yet reliable results on specific 802.11 features</a:t>
            </a:r>
            <a:endParaRPr sz="1000">
              <a:solidFill>
                <a:srgbClr val="001135"/>
              </a:solidFill>
            </a:endParaRPr>
          </a:p>
          <a:p>
            <a:pPr indent="-304800" lvl="1" marL="914400" rtl="0" algn="l">
              <a:lnSpc>
                <a:spcPct val="115000"/>
              </a:lnSpc>
              <a:spcBef>
                <a:spcPts val="0"/>
              </a:spcBef>
              <a:spcAft>
                <a:spcPts val="0"/>
              </a:spcAft>
              <a:buClr>
                <a:srgbClr val="001135"/>
              </a:buClr>
              <a:buSzPts val="1200"/>
              <a:buChar char="○"/>
            </a:pPr>
            <a:r>
              <a:rPr lang="en-US" sz="1200">
                <a:solidFill>
                  <a:srgbClr val="001135"/>
                </a:solidFill>
              </a:rPr>
              <a:t>Includes “in-house” AI/ML operations</a:t>
            </a:r>
            <a:endParaRPr sz="1200">
              <a:solidFill>
                <a:srgbClr val="001135"/>
              </a:solidFill>
            </a:endParaRPr>
          </a:p>
          <a:p>
            <a:pPr indent="-304800" lvl="1" marL="914400" rtl="0" algn="l">
              <a:lnSpc>
                <a:spcPct val="115000"/>
              </a:lnSpc>
              <a:spcBef>
                <a:spcPts val="0"/>
              </a:spcBef>
              <a:spcAft>
                <a:spcPts val="0"/>
              </a:spcAft>
              <a:buClr>
                <a:srgbClr val="001135"/>
              </a:buClr>
              <a:buSzPts val="1200"/>
              <a:buChar char="○"/>
            </a:pPr>
            <a:r>
              <a:rPr lang="en-US" sz="1200">
                <a:solidFill>
                  <a:srgbClr val="001135"/>
                </a:solidFill>
              </a:rPr>
              <a:t>Suitable for creating datasets</a:t>
            </a:r>
            <a:endParaRPr sz="1200">
              <a:solidFill>
                <a:srgbClr val="001135"/>
              </a:solidFill>
            </a:endParaRPr>
          </a:p>
          <a:p>
            <a:pPr indent="-317500" lvl="0" marL="457200" rtl="0" algn="l">
              <a:lnSpc>
                <a:spcPct val="115000"/>
              </a:lnSpc>
              <a:spcBef>
                <a:spcPts val="0"/>
              </a:spcBef>
              <a:spcAft>
                <a:spcPts val="0"/>
              </a:spcAft>
              <a:buClr>
                <a:srgbClr val="001135"/>
              </a:buClr>
              <a:buSzPts val="1400"/>
              <a:buChar char="●"/>
            </a:pPr>
            <a:r>
              <a:rPr lang="en-US" sz="1400">
                <a:solidFill>
                  <a:srgbClr val="001135"/>
                </a:solidFill>
              </a:rPr>
              <a:t>Good adoption in academia</a:t>
            </a:r>
            <a:endParaRPr sz="1400">
              <a:solidFill>
                <a:srgbClr val="001135"/>
              </a:solidFill>
            </a:endParaRPr>
          </a:p>
          <a:p>
            <a:pPr indent="-304800" lvl="1" marL="914400" rtl="0" algn="l">
              <a:lnSpc>
                <a:spcPct val="115000"/>
              </a:lnSpc>
              <a:spcBef>
                <a:spcPts val="0"/>
              </a:spcBef>
              <a:spcAft>
                <a:spcPts val="0"/>
              </a:spcAft>
              <a:buSzPts val="1200"/>
              <a:buChar char="○"/>
            </a:pPr>
            <a:r>
              <a:rPr lang="en-US" sz="1200">
                <a:solidFill>
                  <a:srgbClr val="001135"/>
                </a:solidFill>
              </a:rPr>
              <a:t>Cited/used in &gt;25 research works (source:</a:t>
            </a:r>
            <a:r>
              <a:rPr lang="en-US" sz="1200">
                <a:solidFill>
                  <a:srgbClr val="001135"/>
                </a:solidFill>
                <a:uFill>
                  <a:noFill/>
                </a:uFill>
                <a:hlinkClick r:id="rId4">
                  <a:extLst>
                    <a:ext uri="{A12FA001-AC4F-418D-AE19-62706E023703}">
                      <ahyp:hlinkClr val="tx"/>
                    </a:ext>
                  </a:extLst>
                </a:hlinkClick>
              </a:rPr>
              <a:t> </a:t>
            </a:r>
            <a:r>
              <a:rPr lang="en-US" sz="1200" u="sng">
                <a:solidFill>
                  <a:schemeClr val="hlink"/>
                </a:solidFill>
                <a:hlinkClick r:id="rId5"/>
              </a:rPr>
              <a:t>Google Scholar</a:t>
            </a:r>
            <a:r>
              <a:rPr lang="en-US" sz="1200">
                <a:solidFill>
                  <a:srgbClr val="001135"/>
                </a:solidFill>
              </a:rPr>
              <a:t>)</a:t>
            </a:r>
            <a:endParaRPr sz="1200">
              <a:solidFill>
                <a:srgbClr val="001135"/>
              </a:solidFill>
            </a:endParaRPr>
          </a:p>
          <a:p>
            <a:pPr indent="-304800" lvl="1" marL="914400" rtl="0" algn="l">
              <a:lnSpc>
                <a:spcPct val="115000"/>
              </a:lnSpc>
              <a:spcBef>
                <a:spcPts val="0"/>
              </a:spcBef>
              <a:spcAft>
                <a:spcPts val="0"/>
              </a:spcAft>
              <a:buClr>
                <a:srgbClr val="001135"/>
              </a:buClr>
              <a:buSzPts val="1200"/>
              <a:buChar char="○"/>
            </a:pPr>
            <a:r>
              <a:rPr lang="en-US" sz="1200">
                <a:solidFill>
                  <a:srgbClr val="001135"/>
                </a:solidFill>
              </a:rPr>
              <a:t>Used in two editions of the ITU AI Challenge as a data generator [1], [2]</a:t>
            </a:r>
            <a:endParaRPr/>
          </a:p>
        </p:txBody>
      </p:sp>
      <p:sp>
        <p:nvSpPr>
          <p:cNvPr id="1829" name="Google Shape;1829;p14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830" name="Google Shape;1830;p146"/>
          <p:cNvSpPr txBox="1"/>
          <p:nvPr/>
        </p:nvSpPr>
        <p:spPr>
          <a:xfrm>
            <a:off x="5884463" y="2803300"/>
            <a:ext cx="3000000" cy="346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1050" u="sng">
              <a:solidFill>
                <a:schemeClr val="hlink"/>
              </a:solidFill>
            </a:endParaRPr>
          </a:p>
        </p:txBody>
      </p:sp>
      <p:sp>
        <p:nvSpPr>
          <p:cNvPr id="1831" name="Google Shape;1831;p146"/>
          <p:cNvSpPr txBox="1"/>
          <p:nvPr/>
        </p:nvSpPr>
        <p:spPr>
          <a:xfrm>
            <a:off x="151600" y="4878725"/>
            <a:ext cx="9772800" cy="64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750">
                <a:solidFill>
                  <a:srgbClr val="222222"/>
                </a:solidFill>
                <a:latin typeface="Calibri"/>
                <a:ea typeface="Calibri"/>
                <a:cs typeface="Calibri"/>
                <a:sym typeface="Calibri"/>
              </a:rPr>
              <a:t>W</a:t>
            </a:r>
            <a:r>
              <a:rPr lang="en-US" sz="750">
                <a:solidFill>
                  <a:srgbClr val="222222"/>
                </a:solidFill>
                <a:latin typeface="Calibri"/>
                <a:ea typeface="Calibri"/>
                <a:cs typeface="Calibri"/>
                <a:sym typeface="Calibri"/>
              </a:rPr>
              <a:t>ilhelmi, F. et al. (2021). Machine Learning for Performance Prediction of Channel Bonding in Next-Generation IEEE 802.11 WLANs. </a:t>
            </a:r>
            <a:r>
              <a:rPr i="1" lang="en-US" sz="750">
                <a:solidFill>
                  <a:srgbClr val="222222"/>
                </a:solidFill>
                <a:latin typeface="Calibri"/>
                <a:ea typeface="Calibri"/>
                <a:cs typeface="Calibri"/>
                <a:sym typeface="Calibri"/>
              </a:rPr>
              <a:t>ITU Journal on Future and Evolving Technologies, Volume 2 (2021), Issue 4 , </a:t>
            </a:r>
            <a:r>
              <a:rPr i="1" lang="en-US" sz="700">
                <a:solidFill>
                  <a:srgbClr val="222222"/>
                </a:solidFill>
                <a:latin typeface="Calibri"/>
                <a:ea typeface="Calibri"/>
                <a:cs typeface="Calibri"/>
                <a:sym typeface="Calibri"/>
              </a:rPr>
              <a:t>Pages</a:t>
            </a:r>
            <a:r>
              <a:rPr i="1" lang="en-US" sz="750">
                <a:solidFill>
                  <a:srgbClr val="222222"/>
                </a:solidFill>
                <a:latin typeface="Calibri"/>
                <a:ea typeface="Calibri"/>
                <a:cs typeface="Calibri"/>
                <a:sym typeface="Calibri"/>
              </a:rPr>
              <a:t> 67-79.</a:t>
            </a:r>
            <a:endParaRPr i="1" sz="750">
              <a:solidFill>
                <a:srgbClr val="222222"/>
              </a:solidFill>
              <a:latin typeface="Calibri"/>
              <a:ea typeface="Calibri"/>
              <a:cs typeface="Calibri"/>
              <a:sym typeface="Calibri"/>
            </a:endParaRPr>
          </a:p>
          <a:p>
            <a:pPr indent="0" lvl="0" marL="0" rtl="0" algn="l">
              <a:lnSpc>
                <a:spcPct val="115000"/>
              </a:lnSpc>
              <a:spcBef>
                <a:spcPts val="300"/>
              </a:spcBef>
              <a:spcAft>
                <a:spcPts val="0"/>
              </a:spcAft>
              <a:buNone/>
            </a:pPr>
            <a:r>
              <a:rPr lang="en-US" sz="750">
                <a:solidFill>
                  <a:srgbClr val="222222"/>
                </a:solidFill>
                <a:latin typeface="Calibri"/>
                <a:ea typeface="Calibri"/>
                <a:cs typeface="Calibri"/>
                <a:sym typeface="Calibri"/>
              </a:rPr>
              <a:t>Wilhelmi, F. et al. (2022). Federated Spatial Reuse Optimization in Next-Generation Decentralized IEEE 802.11 WLANs. </a:t>
            </a:r>
            <a:r>
              <a:rPr lang="en-US" sz="750">
                <a:solidFill>
                  <a:srgbClr val="444444"/>
                </a:solidFill>
                <a:latin typeface="Calibri"/>
                <a:ea typeface="Calibri"/>
                <a:cs typeface="Calibri"/>
                <a:sym typeface="Calibri"/>
              </a:rPr>
              <a:t> </a:t>
            </a:r>
            <a:r>
              <a:rPr i="1" lang="en-US" sz="750">
                <a:solidFill>
                  <a:srgbClr val="222222"/>
                </a:solidFill>
                <a:latin typeface="Calibri"/>
                <a:ea typeface="Calibri"/>
                <a:cs typeface="Calibri"/>
                <a:sym typeface="Calibri"/>
              </a:rPr>
              <a:t>ITU Journal on Future and Evolving Technologies, Volume 3 (2022), Issue 2, Pages 117-133.</a:t>
            </a:r>
            <a:endParaRPr i="1" sz="750">
              <a:solidFill>
                <a:srgbClr val="222222"/>
              </a:solidFill>
              <a:latin typeface="Calibri"/>
              <a:ea typeface="Calibri"/>
              <a:cs typeface="Calibri"/>
              <a:sym typeface="Calibri"/>
            </a:endParaRPr>
          </a:p>
          <a:p>
            <a:pPr indent="0" lvl="0" marL="0" rtl="0" algn="l">
              <a:lnSpc>
                <a:spcPct val="115000"/>
              </a:lnSpc>
              <a:spcBef>
                <a:spcPts val="300"/>
              </a:spcBef>
              <a:spcAft>
                <a:spcPts val="300"/>
              </a:spcAft>
              <a:buNone/>
            </a:pPr>
            <a:r>
              <a:rPr lang="en-US" sz="750">
                <a:solidFill>
                  <a:srgbClr val="222222"/>
                </a:solidFill>
                <a:latin typeface="Calibri"/>
                <a:ea typeface="Calibri"/>
                <a:cs typeface="Calibri"/>
                <a:sym typeface="Calibri"/>
              </a:rPr>
              <a:t>Barrachina-Munoz, S., Wilhelmi, F., Selinis, I., &amp; Bellalta, B. (2019, April). Komondor: A wireless network simulator for next-generation high-density WLANs. </a:t>
            </a:r>
            <a:r>
              <a:rPr i="1" lang="en-US" sz="750">
                <a:solidFill>
                  <a:srgbClr val="222222"/>
                </a:solidFill>
                <a:latin typeface="Calibri"/>
                <a:ea typeface="Calibri"/>
                <a:cs typeface="Calibri"/>
                <a:sym typeface="Calibri"/>
              </a:rPr>
              <a:t>In 2019 Wireless Days (WD) (pp. 1-8). IEEE.</a:t>
            </a:r>
            <a:endParaRPr i="1" sz="750">
              <a:solidFill>
                <a:srgbClr val="222222"/>
              </a:solidFill>
              <a:latin typeface="Calibri"/>
              <a:ea typeface="Calibri"/>
              <a:cs typeface="Calibri"/>
              <a:sym typeface="Calibri"/>
            </a:endParaRPr>
          </a:p>
        </p:txBody>
      </p:sp>
      <p:pic>
        <p:nvPicPr>
          <p:cNvPr id="1832" name="Google Shape;1832;p146"/>
          <p:cNvPicPr preferRelativeResize="0"/>
          <p:nvPr/>
        </p:nvPicPr>
        <p:blipFill>
          <a:blip r:embed="rId6">
            <a:alphaModFix/>
          </a:blip>
          <a:stretch>
            <a:fillRect/>
          </a:stretch>
        </p:blipFill>
        <p:spPr>
          <a:xfrm>
            <a:off x="5391313" y="678511"/>
            <a:ext cx="4181026" cy="2405964"/>
          </a:xfrm>
          <a:prstGeom prst="rect">
            <a:avLst/>
          </a:prstGeom>
          <a:noFill/>
          <a:ln>
            <a:noFill/>
          </a:ln>
        </p:spPr>
      </p:pic>
      <p:pic>
        <p:nvPicPr>
          <p:cNvPr id="1833" name="Google Shape;1833;p146"/>
          <p:cNvPicPr preferRelativeResize="0"/>
          <p:nvPr/>
        </p:nvPicPr>
        <p:blipFill>
          <a:blip r:embed="rId7">
            <a:alphaModFix/>
          </a:blip>
          <a:stretch>
            <a:fillRect/>
          </a:stretch>
        </p:blipFill>
        <p:spPr>
          <a:xfrm>
            <a:off x="5511113" y="3410913"/>
            <a:ext cx="3941423" cy="12175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pic>
        <p:nvPicPr>
          <p:cNvPr id="1839" name="Google Shape;1839;p147"/>
          <p:cNvPicPr preferRelativeResize="0"/>
          <p:nvPr/>
        </p:nvPicPr>
        <p:blipFill>
          <a:blip r:embed="rId3">
            <a:alphaModFix/>
          </a:blip>
          <a:stretch>
            <a:fillRect/>
          </a:stretch>
        </p:blipFill>
        <p:spPr>
          <a:xfrm>
            <a:off x="6637499" y="433824"/>
            <a:ext cx="3263825" cy="2886925"/>
          </a:xfrm>
          <a:prstGeom prst="rect">
            <a:avLst/>
          </a:prstGeom>
          <a:noFill/>
          <a:ln>
            <a:noFill/>
          </a:ln>
        </p:spPr>
      </p:pic>
      <p:sp>
        <p:nvSpPr>
          <p:cNvPr id="1840" name="Google Shape;1840;p147"/>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Online agents operation in Komondor</a:t>
            </a:r>
            <a:endParaRPr/>
          </a:p>
        </p:txBody>
      </p:sp>
      <p:sp>
        <p:nvSpPr>
          <p:cNvPr id="1841" name="Google Shape;1841;p147"/>
          <p:cNvSpPr txBox="1"/>
          <p:nvPr>
            <p:ph idx="1" type="body"/>
          </p:nvPr>
        </p:nvSpPr>
        <p:spPr>
          <a:xfrm>
            <a:off x="503645" y="1326250"/>
            <a:ext cx="4772100" cy="3855300"/>
          </a:xfrm>
          <a:prstGeom prst="rect">
            <a:avLst/>
          </a:prstGeom>
        </p:spPr>
        <p:txBody>
          <a:bodyPr anchorCtr="0" anchor="t" bIns="0" lIns="0" spcFirstLastPara="1" rIns="0" wrap="square" tIns="0">
            <a:normAutofit/>
          </a:bodyPr>
          <a:lstStyle/>
          <a:p>
            <a:pPr indent="-317500" lvl="0" marL="457200" rtl="0" algn="l">
              <a:lnSpc>
                <a:spcPct val="115000"/>
              </a:lnSpc>
              <a:spcBef>
                <a:spcPts val="0"/>
              </a:spcBef>
              <a:spcAft>
                <a:spcPts val="0"/>
              </a:spcAft>
              <a:buClr>
                <a:schemeClr val="dk1"/>
              </a:buClr>
              <a:buSzPts val="1400"/>
              <a:buChar char="●"/>
            </a:pPr>
            <a:r>
              <a:rPr lang="en-US">
                <a:solidFill>
                  <a:schemeClr val="dk1"/>
                </a:solidFill>
              </a:rPr>
              <a:t>The operation of AP and non-AP devices can be ruled by agents during simulations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Agents run during the simulation</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Monitoring performance (passive/reactive)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Internal operation (e.g., training/inference)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Submit configuration changes to devices</a:t>
            </a:r>
            <a:endParaRPr sz="1200">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Centralized, distributed, and </a:t>
            </a:r>
            <a:r>
              <a:rPr lang="en-US" u="sng">
                <a:solidFill>
                  <a:schemeClr val="dk1"/>
                </a:solidFill>
              </a:rPr>
              <a:t>decentralized</a:t>
            </a:r>
            <a:r>
              <a:rPr lang="en-US">
                <a:solidFill>
                  <a:schemeClr val="dk1"/>
                </a:solidFill>
              </a:rPr>
              <a:t> modes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An example:</a:t>
            </a:r>
            <a:endParaRPr>
              <a:solidFill>
                <a:schemeClr val="dk1"/>
              </a:solidFill>
            </a:endParaRPr>
          </a:p>
          <a:p>
            <a:pPr indent="-317500" lvl="1" marL="914400" rtl="0" algn="l">
              <a:lnSpc>
                <a:spcPct val="115000"/>
              </a:lnSpc>
              <a:spcBef>
                <a:spcPts val="0"/>
              </a:spcBef>
              <a:spcAft>
                <a:spcPts val="0"/>
              </a:spcAft>
              <a:buClr>
                <a:schemeClr val="dk1"/>
              </a:buClr>
              <a:buSzPts val="1400"/>
              <a:buFont typeface="Arial"/>
              <a:buChar char="○"/>
            </a:pPr>
            <a:r>
              <a:rPr lang="en-US" sz="1200">
                <a:solidFill>
                  <a:schemeClr val="dk1"/>
                </a:solidFill>
              </a:rPr>
              <a:t>Online learning is used by </a:t>
            </a:r>
            <a:r>
              <a:rPr b="1" lang="en-US" sz="1200">
                <a:solidFill>
                  <a:schemeClr val="dk1"/>
                </a:solidFill>
              </a:rPr>
              <a:t>AP</a:t>
            </a:r>
            <a:r>
              <a:rPr b="1" lang="en-US" sz="800">
                <a:solidFill>
                  <a:schemeClr val="dk1"/>
                </a:solidFill>
              </a:rPr>
              <a:t>A</a:t>
            </a:r>
            <a:r>
              <a:rPr lang="en-US" sz="1200">
                <a:solidFill>
                  <a:schemeClr val="dk1"/>
                </a:solidFill>
              </a:rPr>
              <a:t> to decide the best primary channel</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Scenario dependency (awareness of channels’ statuses)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Transitory vs permanent regimes</a:t>
            </a:r>
            <a:endParaRPr>
              <a:solidFill>
                <a:schemeClr val="dk1"/>
              </a:solidFill>
            </a:endParaRPr>
          </a:p>
        </p:txBody>
      </p:sp>
      <p:sp>
        <p:nvSpPr>
          <p:cNvPr id="1842" name="Google Shape;1842;p14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843" name="Google Shape;1843;p147"/>
          <p:cNvPicPr preferRelativeResize="0"/>
          <p:nvPr/>
        </p:nvPicPr>
        <p:blipFill>
          <a:blip r:embed="rId4">
            <a:alphaModFix/>
          </a:blip>
          <a:stretch>
            <a:fillRect/>
          </a:stretch>
        </p:blipFill>
        <p:spPr>
          <a:xfrm>
            <a:off x="5515300" y="3462300"/>
            <a:ext cx="3198699" cy="203237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7" name="Shape 1847"/>
        <p:cNvGrpSpPr/>
        <p:nvPr/>
      </p:nvGrpSpPr>
      <p:grpSpPr>
        <a:xfrm>
          <a:off x="0" y="0"/>
          <a:ext cx="0" cy="0"/>
          <a:chOff x="0" y="0"/>
          <a:chExt cx="0" cy="0"/>
        </a:xfrm>
      </p:grpSpPr>
      <p:sp>
        <p:nvSpPr>
          <p:cNvPr id="1848" name="Google Shape;1848;p148"/>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Komondor as </a:t>
            </a:r>
            <a:r>
              <a:rPr lang="en-US" sz="3200">
                <a:latin typeface="Calibri"/>
                <a:ea typeface="Calibri"/>
                <a:cs typeface="Calibri"/>
                <a:sym typeface="Calibri"/>
              </a:rPr>
              <a:t>ML Sandbox</a:t>
            </a:r>
            <a:endParaRPr sz="3200">
              <a:latin typeface="Calibri"/>
              <a:ea typeface="Calibri"/>
              <a:cs typeface="Calibri"/>
              <a:sym typeface="Calibri"/>
            </a:endParaRPr>
          </a:p>
          <a:p>
            <a:pPr indent="0" lvl="0" marL="0" marR="0" rtl="0" algn="l">
              <a:spcBef>
                <a:spcPts val="0"/>
              </a:spcBef>
              <a:spcAft>
                <a:spcPts val="0"/>
              </a:spcAft>
              <a:buNone/>
            </a:pPr>
            <a:r>
              <a:rPr lang="en-US" sz="2200">
                <a:latin typeface="Calibri"/>
                <a:ea typeface="Calibri"/>
                <a:cs typeface="Calibri"/>
                <a:sym typeface="Calibri"/>
              </a:rPr>
              <a:t>Safe AIML model training</a:t>
            </a:r>
            <a:r>
              <a:rPr baseline="30000" i="1" lang="en-US" sz="2200">
                <a:solidFill>
                  <a:srgbClr val="222222"/>
                </a:solidFill>
                <a:latin typeface="Calibri"/>
                <a:ea typeface="Calibri"/>
                <a:cs typeface="Calibri"/>
                <a:sym typeface="Calibri"/>
              </a:rPr>
              <a:t>♣</a:t>
            </a:r>
            <a:endParaRPr sz="2200" strike="noStrike">
              <a:latin typeface="Calibri"/>
              <a:ea typeface="Calibri"/>
              <a:cs typeface="Calibri"/>
              <a:sym typeface="Calibri"/>
            </a:endParaRPr>
          </a:p>
        </p:txBody>
      </p:sp>
      <p:sp>
        <p:nvSpPr>
          <p:cNvPr id="1849" name="Google Shape;1849;p14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850" name="Google Shape;1850;p148"/>
          <p:cNvSpPr txBox="1"/>
          <p:nvPr/>
        </p:nvSpPr>
        <p:spPr>
          <a:xfrm>
            <a:off x="320325" y="1445175"/>
            <a:ext cx="4325100" cy="3559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P</a:t>
            </a:r>
            <a:r>
              <a:rPr lang="en-US" sz="1600">
                <a:solidFill>
                  <a:schemeClr val="dk1"/>
                </a:solidFill>
                <a:latin typeface="Calibri"/>
                <a:ea typeface="Calibri"/>
                <a:cs typeface="Calibri"/>
                <a:sym typeface="Calibri"/>
              </a:rPr>
              <a:t>oC on model training in Komondor</a:t>
            </a:r>
            <a:endParaRPr sz="1600">
              <a:solidFill>
                <a:schemeClr val="dk1"/>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chemeClr val="dk1"/>
                </a:solidFill>
                <a:latin typeface="Calibri"/>
                <a:ea typeface="Calibri"/>
                <a:cs typeface="Calibri"/>
                <a:sym typeface="Calibri"/>
              </a:rPr>
              <a:t>Characterize the real network in Komondor</a:t>
            </a:r>
            <a:endParaRPr sz="1300">
              <a:solidFill>
                <a:schemeClr val="dk1"/>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chemeClr val="dk1"/>
                </a:solidFill>
                <a:latin typeface="Calibri"/>
                <a:ea typeface="Calibri"/>
                <a:cs typeface="Calibri"/>
                <a:sym typeface="Calibri"/>
              </a:rPr>
              <a:t>Use AIML in Komondor to find a suitable network configuration in terms of tx power</a:t>
            </a:r>
            <a:endParaRPr sz="1300">
              <a:solidFill>
                <a:schemeClr val="dk1"/>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chemeClr val="dk1"/>
                </a:solidFill>
                <a:latin typeface="Calibri"/>
                <a:ea typeface="Calibri"/>
                <a:cs typeface="Calibri"/>
                <a:sym typeface="Calibri"/>
              </a:rPr>
              <a:t>Apply the configuration discovered in the simulator to the real network</a:t>
            </a:r>
            <a:endParaRPr sz="13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Testbed</a:t>
            </a:r>
            <a:endParaRPr sz="1600">
              <a:solidFill>
                <a:schemeClr val="dk1"/>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chemeClr val="dk1"/>
                </a:solidFill>
                <a:latin typeface="Calibri"/>
                <a:ea typeface="Calibri"/>
                <a:cs typeface="Calibri"/>
                <a:sym typeface="Calibri"/>
              </a:rPr>
              <a:t>2 nearby BSSs (1 AP &amp; 1 STA each) using the same channel</a:t>
            </a:r>
            <a:endParaRPr sz="1300">
              <a:solidFill>
                <a:schemeClr val="dk1"/>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chemeClr val="dk1"/>
                </a:solidFill>
                <a:latin typeface="Calibri"/>
                <a:ea typeface="Calibri"/>
                <a:cs typeface="Calibri"/>
                <a:sym typeface="Calibri"/>
              </a:rPr>
              <a:t>Full-buffer traffic generation at APs (</a:t>
            </a:r>
            <a:r>
              <a:rPr i="1" lang="en-US" sz="1300">
                <a:solidFill>
                  <a:schemeClr val="dk1"/>
                </a:solidFill>
                <a:latin typeface="Calibri"/>
                <a:ea typeface="Calibri"/>
                <a:cs typeface="Calibri"/>
                <a:sym typeface="Calibri"/>
              </a:rPr>
              <a:t>iperf</a:t>
            </a:r>
            <a:r>
              <a:rPr lang="en-US" sz="13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chemeClr val="dk1"/>
                </a:solidFill>
                <a:latin typeface="Calibri"/>
                <a:ea typeface="Calibri"/>
                <a:cs typeface="Calibri"/>
                <a:sym typeface="Calibri"/>
              </a:rPr>
              <a:t>Traffic analysis at STAs (</a:t>
            </a:r>
            <a:r>
              <a:rPr i="1" lang="en-US" sz="1300">
                <a:solidFill>
                  <a:schemeClr val="dk1"/>
                </a:solidFill>
                <a:latin typeface="Calibri"/>
                <a:ea typeface="Calibri"/>
                <a:cs typeface="Calibri"/>
                <a:sym typeface="Calibri"/>
              </a:rPr>
              <a:t>Wireshark</a:t>
            </a:r>
            <a:r>
              <a:rPr lang="en-US" sz="13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chemeClr val="dk1"/>
                </a:solidFill>
                <a:latin typeface="Calibri"/>
                <a:ea typeface="Calibri"/>
                <a:cs typeface="Calibri"/>
                <a:sym typeface="Calibri"/>
              </a:rPr>
              <a:t>Extra spectrum analyzer (</a:t>
            </a:r>
            <a:r>
              <a:rPr i="1" lang="en-US" sz="1300">
                <a:solidFill>
                  <a:schemeClr val="dk1"/>
                </a:solidFill>
                <a:latin typeface="Calibri"/>
                <a:ea typeface="Calibri"/>
                <a:cs typeface="Calibri"/>
                <a:sym typeface="Calibri"/>
              </a:rPr>
              <a:t>Aaronia</a:t>
            </a:r>
            <a:r>
              <a:rPr lang="en-US" sz="1300">
                <a:solidFill>
                  <a:schemeClr val="dk1"/>
                </a:solidFill>
                <a:latin typeface="Calibri"/>
                <a:ea typeface="Calibri"/>
                <a:cs typeface="Calibri"/>
                <a:sym typeface="Calibri"/>
              </a:rPr>
              <a:t>) to better understand the activity on the selected channel</a:t>
            </a:r>
            <a:endParaRPr sz="13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id="1851" name="Google Shape;1851;p148"/>
          <p:cNvPicPr preferRelativeResize="0"/>
          <p:nvPr/>
        </p:nvPicPr>
        <p:blipFill>
          <a:blip r:embed="rId3">
            <a:alphaModFix/>
          </a:blip>
          <a:stretch>
            <a:fillRect/>
          </a:stretch>
        </p:blipFill>
        <p:spPr>
          <a:xfrm>
            <a:off x="5603688" y="2945012"/>
            <a:ext cx="3374649" cy="1878024"/>
          </a:xfrm>
          <a:prstGeom prst="rect">
            <a:avLst/>
          </a:prstGeom>
          <a:noFill/>
          <a:ln>
            <a:noFill/>
          </a:ln>
        </p:spPr>
      </p:pic>
      <p:pic>
        <p:nvPicPr>
          <p:cNvPr id="1852" name="Google Shape;1852;p148"/>
          <p:cNvPicPr preferRelativeResize="0"/>
          <p:nvPr/>
        </p:nvPicPr>
        <p:blipFill>
          <a:blip r:embed="rId4">
            <a:alphaModFix/>
          </a:blip>
          <a:stretch>
            <a:fillRect/>
          </a:stretch>
        </p:blipFill>
        <p:spPr>
          <a:xfrm>
            <a:off x="5307775" y="836525"/>
            <a:ext cx="3966475" cy="1832525"/>
          </a:xfrm>
          <a:prstGeom prst="rect">
            <a:avLst/>
          </a:prstGeom>
          <a:noFill/>
          <a:ln>
            <a:noFill/>
          </a:ln>
        </p:spPr>
      </p:pic>
      <p:sp>
        <p:nvSpPr>
          <p:cNvPr id="1853" name="Google Shape;1853;p148"/>
          <p:cNvSpPr txBox="1"/>
          <p:nvPr/>
        </p:nvSpPr>
        <p:spPr>
          <a:xfrm>
            <a:off x="119175" y="5099000"/>
            <a:ext cx="82554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0"/>
              </a:spcAft>
              <a:buNone/>
            </a:pPr>
            <a:r>
              <a:rPr baseline="30000" i="1" lang="en-US" sz="1000">
                <a:solidFill>
                  <a:srgbClr val="222222"/>
                </a:solidFill>
                <a:latin typeface="Calibri"/>
                <a:ea typeface="Calibri"/>
                <a:cs typeface="Calibri"/>
                <a:sym typeface="Calibri"/>
              </a:rPr>
              <a:t>♣</a:t>
            </a:r>
            <a:r>
              <a:rPr lang="en-US" sz="1000">
                <a:solidFill>
                  <a:srgbClr val="222222"/>
                </a:solidFill>
                <a:latin typeface="Calibri"/>
                <a:ea typeface="Calibri"/>
                <a:cs typeface="Calibri"/>
                <a:sym typeface="Calibri"/>
              </a:rPr>
              <a:t>Wilhelmi, F., Carrascosa, M., Cano, C., Jonsson, A., Ram, V., &amp; Bellalta, B. (2021). </a:t>
            </a:r>
            <a:r>
              <a:rPr lang="en-US" sz="1000" u="sng">
                <a:solidFill>
                  <a:schemeClr val="hlink"/>
                </a:solidFill>
                <a:latin typeface="Calibri"/>
                <a:ea typeface="Calibri"/>
                <a:cs typeface="Calibri"/>
                <a:sym typeface="Calibri"/>
                <a:hlinkClick r:id="rId5"/>
              </a:rPr>
              <a:t>Usage of network simulators in machine-learning-assisted 5G/6G networks</a:t>
            </a:r>
            <a:r>
              <a:rPr lang="en-US" sz="1000">
                <a:solidFill>
                  <a:srgbClr val="222222"/>
                </a:solidFill>
                <a:latin typeface="Calibri"/>
                <a:ea typeface="Calibri"/>
                <a:cs typeface="Calibri"/>
                <a:sym typeface="Calibri"/>
              </a:rPr>
              <a:t>. </a:t>
            </a:r>
            <a:r>
              <a:rPr i="1" lang="en-US" sz="1000">
                <a:solidFill>
                  <a:srgbClr val="222222"/>
                </a:solidFill>
                <a:latin typeface="Calibri"/>
                <a:ea typeface="Calibri"/>
                <a:cs typeface="Calibri"/>
                <a:sym typeface="Calibri"/>
              </a:rPr>
              <a:t>IEEE Wireless Communications, 28(1), 160-166.</a:t>
            </a:r>
            <a:endParaRPr sz="1000">
              <a:solidFill>
                <a:srgbClr val="222222"/>
              </a:solidFill>
              <a:latin typeface="Calibri"/>
              <a:ea typeface="Calibri"/>
              <a:cs typeface="Calibri"/>
              <a:sym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7" name="Shape 1857"/>
        <p:cNvGrpSpPr/>
        <p:nvPr/>
      </p:nvGrpSpPr>
      <p:grpSpPr>
        <a:xfrm>
          <a:off x="0" y="0"/>
          <a:ext cx="0" cy="0"/>
          <a:chOff x="0" y="0"/>
          <a:chExt cx="0" cy="0"/>
        </a:xfrm>
      </p:grpSpPr>
      <p:sp>
        <p:nvSpPr>
          <p:cNvPr id="1858" name="Google Shape;1858;p149"/>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Komondor as ML Sandbox</a:t>
            </a:r>
            <a:endParaRPr sz="3200">
              <a:latin typeface="Calibri"/>
              <a:ea typeface="Calibri"/>
              <a:cs typeface="Calibri"/>
              <a:sym typeface="Calibri"/>
            </a:endParaRPr>
          </a:p>
          <a:p>
            <a:pPr indent="0" lvl="0" marL="0" marR="0" rtl="0" algn="l">
              <a:spcBef>
                <a:spcPts val="0"/>
              </a:spcBef>
              <a:spcAft>
                <a:spcPts val="0"/>
              </a:spcAft>
              <a:buNone/>
            </a:pPr>
            <a:r>
              <a:rPr lang="en-US" sz="2200">
                <a:latin typeface="Calibri"/>
                <a:ea typeface="Calibri"/>
                <a:cs typeface="Calibri"/>
                <a:sym typeface="Calibri"/>
              </a:rPr>
              <a:t>Safe AIML model training</a:t>
            </a:r>
            <a:r>
              <a:rPr baseline="30000" i="1" lang="en-US" sz="2200">
                <a:solidFill>
                  <a:srgbClr val="222222"/>
                </a:solidFill>
                <a:latin typeface="Calibri"/>
                <a:ea typeface="Calibri"/>
                <a:cs typeface="Calibri"/>
                <a:sym typeface="Calibri"/>
              </a:rPr>
              <a:t>♣</a:t>
            </a:r>
            <a:endParaRPr sz="2200" strike="noStrike">
              <a:latin typeface="Calibri"/>
              <a:ea typeface="Calibri"/>
              <a:cs typeface="Calibri"/>
              <a:sym typeface="Calibri"/>
            </a:endParaRPr>
          </a:p>
        </p:txBody>
      </p:sp>
      <p:sp>
        <p:nvSpPr>
          <p:cNvPr id="1859" name="Google Shape;1859;p14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860" name="Google Shape;1860;p149"/>
          <p:cNvSpPr txBox="1"/>
          <p:nvPr/>
        </p:nvSpPr>
        <p:spPr>
          <a:xfrm>
            <a:off x="251575" y="4108750"/>
            <a:ext cx="4752300" cy="681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AIML method: online decentralized </a:t>
            </a:r>
            <a:r>
              <a:rPr lang="en-US" sz="1500">
                <a:solidFill>
                  <a:schemeClr val="dk1"/>
                </a:solidFill>
                <a:latin typeface="Calibri"/>
                <a:ea typeface="Calibri"/>
                <a:cs typeface="Calibri"/>
                <a:sym typeface="Calibri"/>
              </a:rPr>
              <a:t>learning</a:t>
            </a:r>
            <a:r>
              <a:rPr lang="en-US" sz="1500">
                <a:solidFill>
                  <a:schemeClr val="dk1"/>
                </a:solidFill>
                <a:latin typeface="Calibri"/>
                <a:ea typeface="Calibri"/>
                <a:cs typeface="Calibri"/>
                <a:sym typeface="Calibri"/>
              </a:rPr>
              <a:t> (MABs)</a:t>
            </a:r>
            <a:endParaRPr sz="1500">
              <a:solidFill>
                <a:schemeClr val="dk1"/>
              </a:solidFill>
              <a:latin typeface="Calibri"/>
              <a:ea typeface="Calibri"/>
              <a:cs typeface="Calibri"/>
              <a:sym typeface="Calibri"/>
            </a:endParaRPr>
          </a:p>
          <a:p>
            <a:pPr indent="-323850" lvl="0" marL="457200" rtl="0" algn="l">
              <a:lnSpc>
                <a:spcPct val="115000"/>
              </a:lnSpc>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Action space: {5, 7, 12, 17, 23} dBm</a:t>
            </a:r>
            <a:endParaRPr sz="1500">
              <a:solidFill>
                <a:schemeClr val="dk1"/>
              </a:solidFill>
              <a:latin typeface="Calibri"/>
              <a:ea typeface="Calibri"/>
              <a:cs typeface="Calibri"/>
              <a:sym typeface="Calibri"/>
            </a:endParaRPr>
          </a:p>
        </p:txBody>
      </p:sp>
      <p:pic>
        <p:nvPicPr>
          <p:cNvPr id="1861" name="Google Shape;1861;p149"/>
          <p:cNvPicPr preferRelativeResize="0"/>
          <p:nvPr/>
        </p:nvPicPr>
        <p:blipFill>
          <a:blip r:embed="rId3">
            <a:alphaModFix/>
          </a:blip>
          <a:stretch>
            <a:fillRect/>
          </a:stretch>
        </p:blipFill>
        <p:spPr>
          <a:xfrm>
            <a:off x="5433537" y="1118612"/>
            <a:ext cx="3953423" cy="2829952"/>
          </a:xfrm>
          <a:prstGeom prst="rect">
            <a:avLst/>
          </a:prstGeom>
          <a:noFill/>
          <a:ln>
            <a:noFill/>
          </a:ln>
        </p:spPr>
      </p:pic>
      <p:pic>
        <p:nvPicPr>
          <p:cNvPr id="1862" name="Google Shape;1862;p149"/>
          <p:cNvPicPr preferRelativeResize="0"/>
          <p:nvPr/>
        </p:nvPicPr>
        <p:blipFill>
          <a:blip r:embed="rId4">
            <a:alphaModFix/>
          </a:blip>
          <a:stretch>
            <a:fillRect/>
          </a:stretch>
        </p:blipFill>
        <p:spPr>
          <a:xfrm>
            <a:off x="1050763" y="1374563"/>
            <a:ext cx="3426224" cy="2531850"/>
          </a:xfrm>
          <a:prstGeom prst="rect">
            <a:avLst/>
          </a:prstGeom>
          <a:noFill/>
          <a:ln>
            <a:noFill/>
          </a:ln>
        </p:spPr>
      </p:pic>
      <p:sp>
        <p:nvSpPr>
          <p:cNvPr id="1863" name="Google Shape;1863;p149"/>
          <p:cNvSpPr txBox="1"/>
          <p:nvPr/>
        </p:nvSpPr>
        <p:spPr>
          <a:xfrm>
            <a:off x="119175" y="5099000"/>
            <a:ext cx="82554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0"/>
              </a:spcAft>
              <a:buNone/>
            </a:pPr>
            <a:r>
              <a:rPr baseline="30000" i="1" lang="en-US" sz="1000">
                <a:solidFill>
                  <a:srgbClr val="222222"/>
                </a:solidFill>
                <a:latin typeface="Calibri"/>
                <a:ea typeface="Calibri"/>
                <a:cs typeface="Calibri"/>
                <a:sym typeface="Calibri"/>
              </a:rPr>
              <a:t>♣</a:t>
            </a:r>
            <a:r>
              <a:rPr lang="en-US" sz="1000">
                <a:solidFill>
                  <a:srgbClr val="222222"/>
                </a:solidFill>
                <a:latin typeface="Calibri"/>
                <a:ea typeface="Calibri"/>
                <a:cs typeface="Calibri"/>
                <a:sym typeface="Calibri"/>
              </a:rPr>
              <a:t>Wilhelmi, F., Carrascosa, M., Cano, C., Jonsson, A., Ram, V., &amp; Bellalta, B. (2021). </a:t>
            </a:r>
            <a:r>
              <a:rPr lang="en-US" sz="1000" u="sng">
                <a:solidFill>
                  <a:schemeClr val="hlink"/>
                </a:solidFill>
                <a:latin typeface="Calibri"/>
                <a:ea typeface="Calibri"/>
                <a:cs typeface="Calibri"/>
                <a:sym typeface="Calibri"/>
                <a:hlinkClick r:id="rId5"/>
              </a:rPr>
              <a:t>Usage of network simulators in machine-learning-assisted 5G/6G networks</a:t>
            </a:r>
            <a:r>
              <a:rPr lang="en-US" sz="1000">
                <a:solidFill>
                  <a:srgbClr val="222222"/>
                </a:solidFill>
                <a:latin typeface="Calibri"/>
                <a:ea typeface="Calibri"/>
                <a:cs typeface="Calibri"/>
                <a:sym typeface="Calibri"/>
              </a:rPr>
              <a:t>. </a:t>
            </a:r>
            <a:r>
              <a:rPr i="1" lang="en-US" sz="1000">
                <a:solidFill>
                  <a:srgbClr val="222222"/>
                </a:solidFill>
                <a:latin typeface="Calibri"/>
                <a:ea typeface="Calibri"/>
                <a:cs typeface="Calibri"/>
                <a:sym typeface="Calibri"/>
              </a:rPr>
              <a:t>IEEE Wireless Communications, 28(1), 160-166.</a:t>
            </a:r>
            <a:endParaRPr sz="1000">
              <a:solidFill>
                <a:srgbClr val="222222"/>
              </a:solidFill>
              <a:latin typeface="Calibri"/>
              <a:ea typeface="Calibri"/>
              <a:cs typeface="Calibri"/>
              <a:sym typeface="Calibri"/>
            </a:endParaRPr>
          </a:p>
        </p:txBody>
      </p:sp>
      <p:sp>
        <p:nvSpPr>
          <p:cNvPr id="1864" name="Google Shape;1864;p149"/>
          <p:cNvSpPr txBox="1"/>
          <p:nvPr/>
        </p:nvSpPr>
        <p:spPr>
          <a:xfrm>
            <a:off x="5380589" y="4108750"/>
            <a:ext cx="3543300" cy="681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On-simulation model training results</a:t>
            </a:r>
            <a:endParaRPr sz="1500">
              <a:solidFill>
                <a:schemeClr val="dk1"/>
              </a:solidFill>
              <a:latin typeface="Calibri"/>
              <a:ea typeface="Calibri"/>
              <a:cs typeface="Calibri"/>
              <a:sym typeface="Calibri"/>
            </a:endParaRPr>
          </a:p>
          <a:p>
            <a:pPr indent="-323850" lvl="0" marL="457200" rtl="0" algn="l">
              <a:lnSpc>
                <a:spcPct val="115000"/>
              </a:lnSpc>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200 iterations = 200 seconds</a:t>
            </a:r>
            <a:endParaRPr sz="1500">
              <a:solidFill>
                <a:schemeClr val="dk1"/>
              </a:solidFill>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8" name="Shape 1868"/>
        <p:cNvGrpSpPr/>
        <p:nvPr/>
      </p:nvGrpSpPr>
      <p:grpSpPr>
        <a:xfrm>
          <a:off x="0" y="0"/>
          <a:ext cx="0" cy="0"/>
          <a:chOff x="0" y="0"/>
          <a:chExt cx="0" cy="0"/>
        </a:xfrm>
      </p:grpSpPr>
      <p:sp>
        <p:nvSpPr>
          <p:cNvPr id="1869" name="Google Shape;1869;p150"/>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Komondor as ML Sandbox</a:t>
            </a:r>
            <a:endParaRPr sz="3200">
              <a:latin typeface="Calibri"/>
              <a:ea typeface="Calibri"/>
              <a:cs typeface="Calibri"/>
              <a:sym typeface="Calibri"/>
            </a:endParaRPr>
          </a:p>
          <a:p>
            <a:pPr indent="0" lvl="0" marL="0" marR="0" rtl="0" algn="l">
              <a:spcBef>
                <a:spcPts val="0"/>
              </a:spcBef>
              <a:spcAft>
                <a:spcPts val="0"/>
              </a:spcAft>
              <a:buNone/>
            </a:pPr>
            <a:r>
              <a:rPr lang="en-US" sz="2200">
                <a:latin typeface="Calibri"/>
                <a:ea typeface="Calibri"/>
                <a:cs typeface="Calibri"/>
                <a:sym typeface="Calibri"/>
              </a:rPr>
              <a:t>Safe AIML model training</a:t>
            </a:r>
            <a:r>
              <a:rPr baseline="30000" i="1" lang="en-US" sz="2200">
                <a:solidFill>
                  <a:srgbClr val="222222"/>
                </a:solidFill>
                <a:latin typeface="Calibri"/>
                <a:ea typeface="Calibri"/>
                <a:cs typeface="Calibri"/>
                <a:sym typeface="Calibri"/>
              </a:rPr>
              <a:t>♣</a:t>
            </a:r>
            <a:endParaRPr sz="2200" strike="noStrike">
              <a:latin typeface="Calibri"/>
              <a:ea typeface="Calibri"/>
              <a:cs typeface="Calibri"/>
              <a:sym typeface="Calibri"/>
            </a:endParaRPr>
          </a:p>
        </p:txBody>
      </p:sp>
      <p:sp>
        <p:nvSpPr>
          <p:cNvPr id="1870" name="Google Shape;1870;p15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871" name="Google Shape;1871;p150"/>
          <p:cNvPicPr preferRelativeResize="0"/>
          <p:nvPr/>
        </p:nvPicPr>
        <p:blipFill>
          <a:blip r:embed="rId3">
            <a:alphaModFix/>
          </a:blip>
          <a:stretch>
            <a:fillRect/>
          </a:stretch>
        </p:blipFill>
        <p:spPr>
          <a:xfrm>
            <a:off x="5464550" y="1827951"/>
            <a:ext cx="4107802" cy="2936422"/>
          </a:xfrm>
          <a:prstGeom prst="rect">
            <a:avLst/>
          </a:prstGeom>
          <a:noFill/>
          <a:ln>
            <a:noFill/>
          </a:ln>
        </p:spPr>
      </p:pic>
      <p:graphicFrame>
        <p:nvGraphicFramePr>
          <p:cNvPr id="1872" name="Google Shape;1872;p150"/>
          <p:cNvGraphicFramePr/>
          <p:nvPr/>
        </p:nvGraphicFramePr>
        <p:xfrm>
          <a:off x="5429400" y="609675"/>
          <a:ext cx="3000000" cy="3000000"/>
        </p:xfrm>
        <a:graphic>
          <a:graphicData uri="http://schemas.openxmlformats.org/drawingml/2006/table">
            <a:tbl>
              <a:tblPr>
                <a:solidFill>
                  <a:srgbClr val="FFFFFF"/>
                </a:solidFill>
                <a:tableStyleId>{347ED3AD-8349-4528-B7E1-100C479FD321}</a:tableStyleId>
              </a:tblPr>
              <a:tblGrid>
                <a:gridCol w="878450"/>
                <a:gridCol w="610725"/>
                <a:gridCol w="610725"/>
                <a:gridCol w="660925"/>
                <a:gridCol w="660925"/>
                <a:gridCol w="686050"/>
              </a:tblGrid>
              <a:tr h="399200">
                <a:tc>
                  <a:txBody>
                    <a:bodyPr/>
                    <a:lstStyle/>
                    <a:p>
                      <a:pPr indent="0" lvl="0" marL="0" rtl="0" algn="ctr">
                        <a:lnSpc>
                          <a:spcPct val="115000"/>
                        </a:lnSpc>
                        <a:spcBef>
                          <a:spcPts val="0"/>
                        </a:spcBef>
                        <a:spcAft>
                          <a:spcPts val="1200"/>
                        </a:spcAft>
                        <a:buNone/>
                      </a:pPr>
                      <a:r>
                        <a:rPr b="1" lang="en-US" sz="1000">
                          <a:solidFill>
                            <a:srgbClr val="1F2328"/>
                          </a:solidFill>
                          <a:highlight>
                            <a:srgbClr val="FFFFFF"/>
                          </a:highlight>
                          <a:latin typeface="Calibri"/>
                          <a:ea typeface="Calibri"/>
                          <a:cs typeface="Calibri"/>
                          <a:sym typeface="Calibri"/>
                        </a:rPr>
                        <a:t>Tx Power</a:t>
                      </a:r>
                      <a:endParaRPr b="1"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b="1" lang="en-US" sz="1000">
                          <a:solidFill>
                            <a:srgbClr val="1F2328"/>
                          </a:solidFill>
                          <a:highlight>
                            <a:srgbClr val="FFFFFF"/>
                          </a:highlight>
                          <a:latin typeface="Calibri"/>
                          <a:ea typeface="Calibri"/>
                          <a:cs typeface="Calibri"/>
                          <a:sym typeface="Calibri"/>
                        </a:rPr>
                        <a:t>5 dBm</a:t>
                      </a:r>
                      <a:endParaRPr b="1"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b="1" lang="en-US" sz="1000">
                          <a:solidFill>
                            <a:srgbClr val="1F2328"/>
                          </a:solidFill>
                          <a:highlight>
                            <a:srgbClr val="D9EAD3"/>
                          </a:highlight>
                          <a:latin typeface="Calibri"/>
                          <a:ea typeface="Calibri"/>
                          <a:cs typeface="Calibri"/>
                          <a:sym typeface="Calibri"/>
                        </a:rPr>
                        <a:t>7 dBm</a:t>
                      </a:r>
                      <a:endParaRPr b="1" sz="1000">
                        <a:solidFill>
                          <a:srgbClr val="1F2328"/>
                        </a:solidFill>
                        <a:highlight>
                          <a:srgbClr val="D9EAD3"/>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1200"/>
                        </a:spcAft>
                        <a:buNone/>
                      </a:pPr>
                      <a:r>
                        <a:rPr b="1" lang="en-US" sz="1000">
                          <a:solidFill>
                            <a:srgbClr val="1F2328"/>
                          </a:solidFill>
                          <a:highlight>
                            <a:srgbClr val="FFFFFF"/>
                          </a:highlight>
                          <a:latin typeface="Calibri"/>
                          <a:ea typeface="Calibri"/>
                          <a:cs typeface="Calibri"/>
                          <a:sym typeface="Calibri"/>
                        </a:rPr>
                        <a:t>12 dBm</a:t>
                      </a:r>
                      <a:endParaRPr b="1"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b="1" lang="en-US" sz="1000">
                          <a:solidFill>
                            <a:srgbClr val="1F2328"/>
                          </a:solidFill>
                          <a:highlight>
                            <a:srgbClr val="FFFFFF"/>
                          </a:highlight>
                          <a:latin typeface="Calibri"/>
                          <a:ea typeface="Calibri"/>
                          <a:cs typeface="Calibri"/>
                          <a:sym typeface="Calibri"/>
                        </a:rPr>
                        <a:t>17 dBm</a:t>
                      </a:r>
                      <a:endParaRPr b="1"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b="1" lang="en-US" sz="1000">
                          <a:solidFill>
                            <a:srgbClr val="1F2328"/>
                          </a:solidFill>
                          <a:highlight>
                            <a:srgbClr val="FFFFFF"/>
                          </a:highlight>
                          <a:latin typeface="Calibri"/>
                          <a:ea typeface="Calibri"/>
                          <a:cs typeface="Calibri"/>
                          <a:sym typeface="Calibri"/>
                        </a:rPr>
                        <a:t>23 dBm</a:t>
                      </a:r>
                      <a:endParaRPr b="1"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9200">
                <a:tc>
                  <a:txBody>
                    <a:bodyPr/>
                    <a:lstStyle/>
                    <a:p>
                      <a:pPr indent="0" lvl="0" marL="0" rtl="0" algn="ctr">
                        <a:lnSpc>
                          <a:spcPct val="115000"/>
                        </a:lnSpc>
                        <a:spcBef>
                          <a:spcPts val="0"/>
                        </a:spcBef>
                        <a:spcAft>
                          <a:spcPts val="1200"/>
                        </a:spcAft>
                        <a:buNone/>
                      </a:pPr>
                      <a:r>
                        <a:rPr b="1" lang="en-US" sz="1000">
                          <a:solidFill>
                            <a:srgbClr val="1F2328"/>
                          </a:solidFill>
                          <a:highlight>
                            <a:srgbClr val="FFFFFF"/>
                          </a:highlight>
                          <a:latin typeface="Calibri"/>
                          <a:ea typeface="Calibri"/>
                          <a:cs typeface="Calibri"/>
                          <a:sym typeface="Calibri"/>
                        </a:rPr>
                        <a:t>Probability</a:t>
                      </a:r>
                      <a:endParaRPr b="1"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US" sz="1000">
                          <a:solidFill>
                            <a:srgbClr val="1F2328"/>
                          </a:solidFill>
                          <a:highlight>
                            <a:srgbClr val="FFFFFF"/>
                          </a:highlight>
                          <a:latin typeface="Calibri"/>
                          <a:ea typeface="Calibri"/>
                          <a:cs typeface="Calibri"/>
                          <a:sym typeface="Calibri"/>
                        </a:rPr>
                        <a:t>0.0804</a:t>
                      </a:r>
                      <a:endParaRPr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US" sz="1000">
                          <a:solidFill>
                            <a:srgbClr val="1F2328"/>
                          </a:solidFill>
                          <a:highlight>
                            <a:srgbClr val="D9EAD3"/>
                          </a:highlight>
                          <a:latin typeface="Calibri"/>
                          <a:ea typeface="Calibri"/>
                          <a:cs typeface="Calibri"/>
                          <a:sym typeface="Calibri"/>
                        </a:rPr>
                        <a:t>0.7889</a:t>
                      </a:r>
                      <a:endParaRPr sz="1000">
                        <a:solidFill>
                          <a:srgbClr val="1F2328"/>
                        </a:solidFill>
                        <a:highlight>
                          <a:srgbClr val="D9EAD3"/>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1200"/>
                        </a:spcAft>
                        <a:buNone/>
                      </a:pPr>
                      <a:r>
                        <a:rPr lang="en-US" sz="1000">
                          <a:solidFill>
                            <a:srgbClr val="1F2328"/>
                          </a:solidFill>
                          <a:highlight>
                            <a:srgbClr val="FFFFFF"/>
                          </a:highlight>
                          <a:latin typeface="Calibri"/>
                          <a:ea typeface="Calibri"/>
                          <a:cs typeface="Calibri"/>
                          <a:sym typeface="Calibri"/>
                        </a:rPr>
                        <a:t>0.0452</a:t>
                      </a:r>
                      <a:endParaRPr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US" sz="1000">
                          <a:solidFill>
                            <a:srgbClr val="1F2328"/>
                          </a:solidFill>
                          <a:highlight>
                            <a:srgbClr val="FFFFFF"/>
                          </a:highlight>
                          <a:latin typeface="Calibri"/>
                          <a:ea typeface="Calibri"/>
                          <a:cs typeface="Calibri"/>
                          <a:sym typeface="Calibri"/>
                        </a:rPr>
                        <a:t>0.0452</a:t>
                      </a:r>
                      <a:endParaRPr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US" sz="1000">
                          <a:solidFill>
                            <a:srgbClr val="1F2328"/>
                          </a:solidFill>
                          <a:highlight>
                            <a:srgbClr val="FFFFFF"/>
                          </a:highlight>
                          <a:latin typeface="Calibri"/>
                          <a:ea typeface="Calibri"/>
                          <a:cs typeface="Calibri"/>
                          <a:sym typeface="Calibri"/>
                        </a:rPr>
                        <a:t>0.0503</a:t>
                      </a:r>
                      <a:endParaRPr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1873" name="Google Shape;1873;p150"/>
          <p:cNvSpPr txBox="1"/>
          <p:nvPr/>
        </p:nvSpPr>
        <p:spPr>
          <a:xfrm>
            <a:off x="320325" y="1445175"/>
            <a:ext cx="4554600" cy="2413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The best configuration observed in the simulator was 7 dBm (right-top Table)</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The right-bottom Figure shows the performance achieved when:</a:t>
            </a:r>
            <a:endParaRPr sz="1600">
              <a:solidFill>
                <a:schemeClr val="dk1"/>
              </a:solidFill>
              <a:latin typeface="Calibri"/>
              <a:ea typeface="Calibri"/>
              <a:cs typeface="Calibri"/>
              <a:sym typeface="Calibri"/>
            </a:endParaRPr>
          </a:p>
          <a:p>
            <a:pPr indent="-330200" lvl="1" marL="914400" rtl="0" algn="l">
              <a:lnSpc>
                <a:spcPct val="115000"/>
              </a:lnSpc>
              <a:spcBef>
                <a:spcPts val="0"/>
              </a:spcBef>
              <a:spcAft>
                <a:spcPts val="0"/>
              </a:spcAft>
              <a:buClr>
                <a:schemeClr val="dk1"/>
              </a:buClr>
              <a:buSzPts val="1600"/>
              <a:buFont typeface="Calibri"/>
              <a:buAutoNum type="alphaLcPeriod"/>
            </a:pPr>
            <a:r>
              <a:rPr lang="en-US" sz="1600">
                <a:solidFill>
                  <a:schemeClr val="dk1"/>
                </a:solidFill>
                <a:latin typeface="Calibri"/>
                <a:ea typeface="Calibri"/>
                <a:cs typeface="Calibri"/>
                <a:sym typeface="Calibri"/>
              </a:rPr>
              <a:t>Using the default configuration (maximum power = 23 dBm)</a:t>
            </a:r>
            <a:endParaRPr sz="1600">
              <a:solidFill>
                <a:schemeClr val="dk1"/>
              </a:solidFill>
              <a:latin typeface="Calibri"/>
              <a:ea typeface="Calibri"/>
              <a:cs typeface="Calibri"/>
              <a:sym typeface="Calibri"/>
            </a:endParaRPr>
          </a:p>
          <a:p>
            <a:pPr indent="-330200" lvl="1" marL="914400" rtl="0" algn="l">
              <a:lnSpc>
                <a:spcPct val="115000"/>
              </a:lnSpc>
              <a:spcBef>
                <a:spcPts val="0"/>
              </a:spcBef>
              <a:spcAft>
                <a:spcPts val="0"/>
              </a:spcAft>
              <a:buClr>
                <a:schemeClr val="dk1"/>
              </a:buClr>
              <a:buSzPts val="1600"/>
              <a:buFont typeface="Calibri"/>
              <a:buAutoNum type="alphaLcPeriod"/>
            </a:pPr>
            <a:r>
              <a:rPr lang="en-US" sz="1600">
                <a:solidFill>
                  <a:schemeClr val="dk1"/>
                </a:solidFill>
                <a:latin typeface="Calibri"/>
                <a:ea typeface="Calibri"/>
                <a:cs typeface="Calibri"/>
                <a:sym typeface="Calibri"/>
              </a:rPr>
              <a:t>Using the configuration discovered in the simulator (adapted power = 7 dBm)</a:t>
            </a:r>
            <a:endParaRPr sz="1800">
              <a:solidFill>
                <a:schemeClr val="dk1"/>
              </a:solidFill>
              <a:latin typeface="Calibri"/>
              <a:ea typeface="Calibri"/>
              <a:cs typeface="Calibri"/>
              <a:sym typeface="Calibri"/>
            </a:endParaRPr>
          </a:p>
        </p:txBody>
      </p:sp>
      <p:sp>
        <p:nvSpPr>
          <p:cNvPr id="1874" name="Google Shape;1874;p150"/>
          <p:cNvSpPr txBox="1"/>
          <p:nvPr/>
        </p:nvSpPr>
        <p:spPr>
          <a:xfrm>
            <a:off x="119175" y="5099000"/>
            <a:ext cx="82554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0"/>
              </a:spcAft>
              <a:buNone/>
            </a:pPr>
            <a:r>
              <a:rPr baseline="30000" i="1" lang="en-US" sz="1000">
                <a:solidFill>
                  <a:srgbClr val="222222"/>
                </a:solidFill>
                <a:latin typeface="Calibri"/>
                <a:ea typeface="Calibri"/>
                <a:cs typeface="Calibri"/>
                <a:sym typeface="Calibri"/>
              </a:rPr>
              <a:t>♣</a:t>
            </a:r>
            <a:r>
              <a:rPr lang="en-US" sz="1000">
                <a:solidFill>
                  <a:srgbClr val="222222"/>
                </a:solidFill>
                <a:latin typeface="Calibri"/>
                <a:ea typeface="Calibri"/>
                <a:cs typeface="Calibri"/>
                <a:sym typeface="Calibri"/>
              </a:rPr>
              <a:t>Wilhelmi, F., Carrascosa, M., Cano, C., Jonsson, A., Ram, V., &amp; Bellalta, B. (2021). </a:t>
            </a:r>
            <a:r>
              <a:rPr lang="en-US" sz="1000" u="sng">
                <a:solidFill>
                  <a:schemeClr val="hlink"/>
                </a:solidFill>
                <a:latin typeface="Calibri"/>
                <a:ea typeface="Calibri"/>
                <a:cs typeface="Calibri"/>
                <a:sym typeface="Calibri"/>
                <a:hlinkClick r:id="rId4"/>
              </a:rPr>
              <a:t>Usage of network simulators in machine-learning-assisted 5G/6G networks</a:t>
            </a:r>
            <a:r>
              <a:rPr lang="en-US" sz="1000">
                <a:solidFill>
                  <a:srgbClr val="222222"/>
                </a:solidFill>
                <a:latin typeface="Calibri"/>
                <a:ea typeface="Calibri"/>
                <a:cs typeface="Calibri"/>
                <a:sym typeface="Calibri"/>
              </a:rPr>
              <a:t>. </a:t>
            </a:r>
            <a:r>
              <a:rPr i="1" lang="en-US" sz="1000">
                <a:solidFill>
                  <a:srgbClr val="222222"/>
                </a:solidFill>
                <a:latin typeface="Calibri"/>
                <a:ea typeface="Calibri"/>
                <a:cs typeface="Calibri"/>
                <a:sym typeface="Calibri"/>
              </a:rPr>
              <a:t>IEEE Wireless Communications, 28(1), 160-166.</a:t>
            </a:r>
            <a:endParaRPr sz="1000">
              <a:solidFill>
                <a:srgbClr val="222222"/>
              </a:solidFill>
              <a:latin typeface="Calibri"/>
              <a:ea typeface="Calibri"/>
              <a:cs typeface="Calibri"/>
              <a:sym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8" name="Shape 1878"/>
        <p:cNvGrpSpPr/>
        <p:nvPr/>
      </p:nvGrpSpPr>
      <p:grpSpPr>
        <a:xfrm>
          <a:off x="0" y="0"/>
          <a:ext cx="0" cy="0"/>
          <a:chOff x="0" y="0"/>
          <a:chExt cx="0" cy="0"/>
        </a:xfrm>
      </p:grpSpPr>
      <p:sp>
        <p:nvSpPr>
          <p:cNvPr id="1879" name="Google Shape;1879;p151"/>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Komondor as ML Sandbox</a:t>
            </a:r>
            <a:endParaRPr sz="3200">
              <a:latin typeface="Calibri"/>
              <a:ea typeface="Calibri"/>
              <a:cs typeface="Calibri"/>
              <a:sym typeface="Calibri"/>
            </a:endParaRPr>
          </a:p>
          <a:p>
            <a:pPr indent="0" lvl="0" marL="0" marR="0" rtl="0" algn="l">
              <a:spcBef>
                <a:spcPts val="0"/>
              </a:spcBef>
              <a:spcAft>
                <a:spcPts val="0"/>
              </a:spcAft>
              <a:buNone/>
            </a:pPr>
            <a:r>
              <a:rPr lang="en-US" sz="2200">
                <a:latin typeface="Calibri"/>
                <a:ea typeface="Calibri"/>
                <a:cs typeface="Calibri"/>
                <a:sym typeface="Calibri"/>
              </a:rPr>
              <a:t>Safe AIML model training</a:t>
            </a:r>
            <a:r>
              <a:rPr baseline="30000" i="1" lang="en-US" sz="2200">
                <a:solidFill>
                  <a:srgbClr val="222222"/>
                </a:solidFill>
                <a:latin typeface="Calibri"/>
                <a:ea typeface="Calibri"/>
                <a:cs typeface="Calibri"/>
                <a:sym typeface="Calibri"/>
              </a:rPr>
              <a:t>♣</a:t>
            </a:r>
            <a:endParaRPr sz="2200" strike="noStrike">
              <a:latin typeface="Calibri"/>
              <a:ea typeface="Calibri"/>
              <a:cs typeface="Calibri"/>
              <a:sym typeface="Calibri"/>
            </a:endParaRPr>
          </a:p>
        </p:txBody>
      </p:sp>
      <p:sp>
        <p:nvSpPr>
          <p:cNvPr id="1880" name="Google Shape;1880;p15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881" name="Google Shape;1881;p151"/>
          <p:cNvSpPr txBox="1"/>
          <p:nvPr/>
        </p:nvSpPr>
        <p:spPr>
          <a:xfrm>
            <a:off x="2856513" y="1485375"/>
            <a:ext cx="46692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1800">
                <a:solidFill>
                  <a:schemeClr val="dk1"/>
                </a:solidFill>
                <a:latin typeface="Calibri"/>
                <a:ea typeface="Calibri"/>
                <a:cs typeface="Calibri"/>
                <a:sym typeface="Calibri"/>
              </a:rPr>
              <a:t>Stability of the simulation vs Simulation time</a:t>
            </a:r>
            <a:endParaRPr b="1" sz="1800">
              <a:solidFill>
                <a:schemeClr val="dk1"/>
              </a:solidFill>
              <a:latin typeface="Calibri"/>
              <a:ea typeface="Calibri"/>
              <a:cs typeface="Calibri"/>
              <a:sym typeface="Calibri"/>
            </a:endParaRPr>
          </a:p>
        </p:txBody>
      </p:sp>
      <p:pic>
        <p:nvPicPr>
          <p:cNvPr id="1882" name="Google Shape;1882;p151"/>
          <p:cNvPicPr preferRelativeResize="0"/>
          <p:nvPr/>
        </p:nvPicPr>
        <p:blipFill>
          <a:blip r:embed="rId3">
            <a:alphaModFix/>
          </a:blip>
          <a:stretch>
            <a:fillRect/>
          </a:stretch>
        </p:blipFill>
        <p:spPr>
          <a:xfrm>
            <a:off x="2229162" y="2036550"/>
            <a:ext cx="5923927" cy="2742126"/>
          </a:xfrm>
          <a:prstGeom prst="rect">
            <a:avLst/>
          </a:prstGeom>
          <a:noFill/>
          <a:ln>
            <a:noFill/>
          </a:ln>
        </p:spPr>
      </p:pic>
      <p:sp>
        <p:nvSpPr>
          <p:cNvPr id="1883" name="Google Shape;1883;p151"/>
          <p:cNvSpPr txBox="1"/>
          <p:nvPr/>
        </p:nvSpPr>
        <p:spPr>
          <a:xfrm>
            <a:off x="119175" y="5099000"/>
            <a:ext cx="82554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0"/>
              </a:spcAft>
              <a:buNone/>
            </a:pPr>
            <a:r>
              <a:rPr baseline="30000" i="1" lang="en-US" sz="1000">
                <a:solidFill>
                  <a:srgbClr val="222222"/>
                </a:solidFill>
                <a:latin typeface="Calibri"/>
                <a:ea typeface="Calibri"/>
                <a:cs typeface="Calibri"/>
                <a:sym typeface="Calibri"/>
              </a:rPr>
              <a:t>♣</a:t>
            </a:r>
            <a:r>
              <a:rPr lang="en-US" sz="1000">
                <a:solidFill>
                  <a:srgbClr val="222222"/>
                </a:solidFill>
                <a:latin typeface="Calibri"/>
                <a:ea typeface="Calibri"/>
                <a:cs typeface="Calibri"/>
                <a:sym typeface="Calibri"/>
              </a:rPr>
              <a:t>Wilhelmi, F., Carrascosa, M., Cano, C., Jonsson, A., Ram, V., &amp; Bellalta, B. (2021). </a:t>
            </a:r>
            <a:r>
              <a:rPr lang="en-US" sz="1000" u="sng">
                <a:solidFill>
                  <a:schemeClr val="hlink"/>
                </a:solidFill>
                <a:latin typeface="Calibri"/>
                <a:ea typeface="Calibri"/>
                <a:cs typeface="Calibri"/>
                <a:sym typeface="Calibri"/>
                <a:hlinkClick r:id="rId4"/>
              </a:rPr>
              <a:t>Usage of network simulators in machine-learning-assisted 5G/6G networks</a:t>
            </a:r>
            <a:r>
              <a:rPr lang="en-US" sz="1000">
                <a:solidFill>
                  <a:srgbClr val="222222"/>
                </a:solidFill>
                <a:latin typeface="Calibri"/>
                <a:ea typeface="Calibri"/>
                <a:cs typeface="Calibri"/>
                <a:sym typeface="Calibri"/>
              </a:rPr>
              <a:t>. </a:t>
            </a:r>
            <a:r>
              <a:rPr i="1" lang="en-US" sz="1000">
                <a:solidFill>
                  <a:srgbClr val="222222"/>
                </a:solidFill>
                <a:latin typeface="Calibri"/>
                <a:ea typeface="Calibri"/>
                <a:cs typeface="Calibri"/>
                <a:sym typeface="Calibri"/>
              </a:rPr>
              <a:t>IEEE Wireless Communications, 28(1), 160-166.</a:t>
            </a:r>
            <a:endParaRPr sz="1000">
              <a:solidFill>
                <a:srgbClr val="222222"/>
              </a:solidFill>
              <a:latin typeface="Calibri"/>
              <a:ea typeface="Calibri"/>
              <a:cs typeface="Calibri"/>
              <a:sym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p152"/>
          <p:cNvSpPr/>
          <p:nvPr/>
        </p:nvSpPr>
        <p:spPr>
          <a:xfrm>
            <a:off x="834025" y="1265625"/>
            <a:ext cx="4059300" cy="419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52"/>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000"/>
              <a:t>Wi-Fi in the ITU-T AI/ML for 5G Challenge</a:t>
            </a:r>
            <a:endParaRPr sz="3000"/>
          </a:p>
        </p:txBody>
      </p:sp>
      <p:sp>
        <p:nvSpPr>
          <p:cNvPr id="1891" name="Google Shape;1891;p152"/>
          <p:cNvSpPr txBox="1"/>
          <p:nvPr>
            <p:ph idx="1" type="body"/>
          </p:nvPr>
        </p:nvSpPr>
        <p:spPr>
          <a:xfrm>
            <a:off x="1713175" y="1409500"/>
            <a:ext cx="2301000" cy="434100"/>
          </a:xfrm>
          <a:prstGeom prst="rect">
            <a:avLst/>
          </a:prstGeom>
        </p:spPr>
        <p:txBody>
          <a:bodyPr anchorCtr="0" anchor="t" bIns="0" lIns="0" spcFirstLastPara="1" rIns="0" wrap="square" tIns="0">
            <a:normAutofit/>
          </a:bodyPr>
          <a:lstStyle/>
          <a:p>
            <a:pPr indent="0" lvl="0" marL="0" rtl="0" algn="ctr">
              <a:lnSpc>
                <a:spcPct val="90000"/>
              </a:lnSpc>
              <a:spcBef>
                <a:spcPts val="800"/>
              </a:spcBef>
              <a:spcAft>
                <a:spcPts val="0"/>
              </a:spcAft>
              <a:buClr>
                <a:schemeClr val="dk1"/>
              </a:buClr>
              <a:buSzPts val="1100"/>
              <a:buFont typeface="Arial"/>
              <a:buNone/>
            </a:pPr>
            <a:r>
              <a:rPr lang="en-US" sz="2000">
                <a:solidFill>
                  <a:srgbClr val="124191"/>
                </a:solidFill>
              </a:rPr>
              <a:t>2020</a:t>
            </a:r>
            <a:endParaRPr/>
          </a:p>
        </p:txBody>
      </p:sp>
      <p:sp>
        <p:nvSpPr>
          <p:cNvPr id="1892" name="Google Shape;1892;p15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893" name="Google Shape;1893;p152"/>
          <p:cNvSpPr txBox="1"/>
          <p:nvPr/>
        </p:nvSpPr>
        <p:spPr>
          <a:xfrm>
            <a:off x="980025" y="1843600"/>
            <a:ext cx="3590100" cy="8313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IEEE 802.11ax Dynamic Channel Bonding</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Potential of Graph Neural Networks (GNNs)</a:t>
            </a:r>
            <a:endParaRPr>
              <a:solidFill>
                <a:srgbClr val="001135"/>
              </a:solidFill>
              <a:latin typeface="Calibri"/>
              <a:ea typeface="Calibri"/>
              <a:cs typeface="Calibri"/>
              <a:sym typeface="Calibri"/>
            </a:endParaRPr>
          </a:p>
        </p:txBody>
      </p:sp>
      <p:pic>
        <p:nvPicPr>
          <p:cNvPr id="1894" name="Google Shape;1894;p152"/>
          <p:cNvPicPr preferRelativeResize="0"/>
          <p:nvPr/>
        </p:nvPicPr>
        <p:blipFill>
          <a:blip r:embed="rId3">
            <a:alphaModFix/>
          </a:blip>
          <a:stretch>
            <a:fillRect/>
          </a:stretch>
        </p:blipFill>
        <p:spPr>
          <a:xfrm>
            <a:off x="1638975" y="3123015"/>
            <a:ext cx="2449401" cy="1997207"/>
          </a:xfrm>
          <a:prstGeom prst="rect">
            <a:avLst/>
          </a:prstGeom>
          <a:noFill/>
          <a:ln>
            <a:noFill/>
          </a:ln>
        </p:spPr>
      </p:pic>
      <p:sp>
        <p:nvSpPr>
          <p:cNvPr id="1895" name="Google Shape;1895;p152"/>
          <p:cNvSpPr/>
          <p:nvPr/>
        </p:nvSpPr>
        <p:spPr>
          <a:xfrm>
            <a:off x="5232950" y="1265625"/>
            <a:ext cx="4059300" cy="419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52"/>
          <p:cNvSpPr txBox="1"/>
          <p:nvPr>
            <p:ph idx="1" type="body"/>
          </p:nvPr>
        </p:nvSpPr>
        <p:spPr>
          <a:xfrm>
            <a:off x="6077350" y="1409500"/>
            <a:ext cx="2389200" cy="434100"/>
          </a:xfrm>
          <a:prstGeom prst="rect">
            <a:avLst/>
          </a:prstGeom>
        </p:spPr>
        <p:txBody>
          <a:bodyPr anchorCtr="0" anchor="t" bIns="0" lIns="0" spcFirstLastPara="1" rIns="0" wrap="square" tIns="0">
            <a:normAutofit/>
          </a:bodyPr>
          <a:lstStyle/>
          <a:p>
            <a:pPr indent="0" lvl="0" marL="0" rtl="0" algn="ctr">
              <a:lnSpc>
                <a:spcPct val="90000"/>
              </a:lnSpc>
              <a:spcBef>
                <a:spcPts val="800"/>
              </a:spcBef>
              <a:spcAft>
                <a:spcPts val="0"/>
              </a:spcAft>
              <a:buClr>
                <a:schemeClr val="dk1"/>
              </a:buClr>
              <a:buSzPts val="1100"/>
              <a:buFont typeface="Arial"/>
              <a:buNone/>
            </a:pPr>
            <a:r>
              <a:rPr lang="en-US" sz="2000">
                <a:solidFill>
                  <a:srgbClr val="124191"/>
                </a:solidFill>
              </a:rPr>
              <a:t>2021</a:t>
            </a:r>
            <a:endParaRPr/>
          </a:p>
        </p:txBody>
      </p:sp>
      <p:sp>
        <p:nvSpPr>
          <p:cNvPr id="1897" name="Google Shape;1897;p152"/>
          <p:cNvSpPr txBox="1"/>
          <p:nvPr/>
        </p:nvSpPr>
        <p:spPr>
          <a:xfrm>
            <a:off x="5509550" y="1889125"/>
            <a:ext cx="3506100" cy="8313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Federated Learning for IEEE 802.11ax Spatial Reuse</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Share knowledge with other OBSSs</a:t>
            </a:r>
            <a:endParaRPr>
              <a:solidFill>
                <a:srgbClr val="001135"/>
              </a:solidFill>
              <a:latin typeface="Calibri"/>
              <a:ea typeface="Calibri"/>
              <a:cs typeface="Calibri"/>
              <a:sym typeface="Calibri"/>
            </a:endParaRPr>
          </a:p>
        </p:txBody>
      </p:sp>
      <p:pic>
        <p:nvPicPr>
          <p:cNvPr id="1898" name="Google Shape;1898;p152"/>
          <p:cNvPicPr preferRelativeResize="0"/>
          <p:nvPr/>
        </p:nvPicPr>
        <p:blipFill>
          <a:blip r:embed="rId4">
            <a:alphaModFix/>
          </a:blip>
          <a:stretch>
            <a:fillRect/>
          </a:stretch>
        </p:blipFill>
        <p:spPr>
          <a:xfrm>
            <a:off x="5744725" y="3369200"/>
            <a:ext cx="2838449" cy="172062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153"/>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solidFill>
                  <a:schemeClr val="dk1"/>
                </a:solidFill>
              </a:rPr>
              <a:t>Komondor as ML Sandbox</a:t>
            </a:r>
            <a:endParaRPr>
              <a:solidFill>
                <a:schemeClr val="dk1"/>
              </a:solidFill>
            </a:endParaRPr>
          </a:p>
          <a:p>
            <a:pPr indent="0" lvl="0" marL="0" rtl="0" algn="l">
              <a:spcBef>
                <a:spcPts val="0"/>
              </a:spcBef>
              <a:spcAft>
                <a:spcPts val="0"/>
              </a:spcAft>
              <a:buClr>
                <a:schemeClr val="dk1"/>
              </a:buClr>
              <a:buFont typeface="Arial"/>
              <a:buNone/>
            </a:pPr>
            <a:r>
              <a:rPr lang="en-US" sz="2200">
                <a:solidFill>
                  <a:schemeClr val="dk1"/>
                </a:solidFill>
              </a:rPr>
              <a:t>Dataset generation for AIML model training</a:t>
            </a:r>
            <a:endParaRPr>
              <a:solidFill>
                <a:schemeClr val="dk1"/>
              </a:solidFill>
            </a:endParaRPr>
          </a:p>
        </p:txBody>
      </p:sp>
      <p:sp>
        <p:nvSpPr>
          <p:cNvPr id="1905" name="Google Shape;1905;p153"/>
          <p:cNvSpPr txBox="1"/>
          <p:nvPr>
            <p:ph idx="1" type="body"/>
          </p:nvPr>
        </p:nvSpPr>
        <p:spPr>
          <a:xfrm>
            <a:off x="503650" y="1408200"/>
            <a:ext cx="4622100" cy="3324900"/>
          </a:xfrm>
          <a:prstGeom prst="rect">
            <a:avLst/>
          </a:prstGeom>
        </p:spPr>
        <p:txBody>
          <a:bodyPr anchorCtr="0" anchor="t" bIns="0" lIns="0" spcFirstLastPara="1" rIns="0" wrap="square" tIns="0">
            <a:normAutofit/>
          </a:bodyPr>
          <a:lstStyle/>
          <a:p>
            <a:pPr indent="-317500" lvl="0" marL="457200" rtl="0" algn="l">
              <a:lnSpc>
                <a:spcPct val="115000"/>
              </a:lnSpc>
              <a:spcBef>
                <a:spcPts val="0"/>
              </a:spcBef>
              <a:spcAft>
                <a:spcPts val="0"/>
              </a:spcAft>
              <a:buClr>
                <a:schemeClr val="dk1"/>
              </a:buClr>
              <a:buSzPts val="1400"/>
              <a:buChar char="●"/>
            </a:pPr>
            <a:r>
              <a:rPr b="1" lang="en-US" sz="1600">
                <a:solidFill>
                  <a:schemeClr val="dk1"/>
                </a:solidFill>
              </a:rPr>
              <a:t>Problem: </a:t>
            </a:r>
            <a:r>
              <a:rPr lang="en-US" sz="1600">
                <a:solidFill>
                  <a:schemeClr val="dk1"/>
                </a:solidFill>
              </a:rPr>
              <a:t>Lack of data for training AIML models</a:t>
            </a:r>
            <a:endParaRPr sz="1600">
              <a:solidFill>
                <a:schemeClr val="dk1"/>
              </a:solidFill>
            </a:endParaRPr>
          </a:p>
          <a:p>
            <a:pPr indent="-317500" lvl="1" marL="914400" rtl="0" algn="l">
              <a:lnSpc>
                <a:spcPct val="115000"/>
              </a:lnSpc>
              <a:spcBef>
                <a:spcPts val="0"/>
              </a:spcBef>
              <a:spcAft>
                <a:spcPts val="0"/>
              </a:spcAft>
              <a:buClr>
                <a:schemeClr val="dk1"/>
              </a:buClr>
              <a:buSzPts val="1400"/>
              <a:buChar char="○"/>
            </a:pPr>
            <a:r>
              <a:rPr lang="en-US" sz="1400">
                <a:solidFill>
                  <a:schemeClr val="dk1"/>
                </a:solidFill>
              </a:rPr>
              <a:t>Proprietary solutions / Competition</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US" sz="1400">
                <a:solidFill>
                  <a:schemeClr val="dk1"/>
                </a:solidFill>
              </a:rPr>
              <a:t>Privacy concerns</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US" sz="1400">
                <a:solidFill>
                  <a:schemeClr val="dk1"/>
                </a:solidFill>
              </a:rPr>
              <a:t>Cost of data gathering &amp; processing</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sz="1600">
                <a:solidFill>
                  <a:schemeClr val="dk1"/>
                </a:solidFill>
              </a:rPr>
              <a:t>An appealing alternative: </a:t>
            </a:r>
            <a:r>
              <a:rPr lang="en-US" sz="1600">
                <a:solidFill>
                  <a:schemeClr val="dk1"/>
                </a:solidFill>
              </a:rPr>
              <a:t>Generate synthetic datasets with network simulators</a:t>
            </a:r>
            <a:endParaRPr sz="16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600">
                <a:solidFill>
                  <a:schemeClr val="dk1"/>
                </a:solidFill>
              </a:rPr>
              <a:t>Komondor datasets:</a:t>
            </a:r>
            <a:endParaRPr sz="14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400">
                <a:solidFill>
                  <a:schemeClr val="dk1"/>
                </a:solidFill>
              </a:rPr>
              <a:t>2020 ITU AI Challenge - IEEE 802.11ax Dynamic Channel Bonding (DCB) dataset</a:t>
            </a:r>
            <a:r>
              <a:rPr baseline="30000" i="1" lang="en-US" sz="1400">
                <a:solidFill>
                  <a:srgbClr val="222222"/>
                </a:solidFill>
              </a:rPr>
              <a:t>♦</a:t>
            </a:r>
            <a:endParaRPr sz="14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400">
                <a:solidFill>
                  <a:schemeClr val="dk1"/>
                </a:solidFill>
              </a:rPr>
              <a:t>2021 ITU AI Challenge - IEEE 802.11ax Spatial Reuse (SR) dataset</a:t>
            </a:r>
            <a:r>
              <a:rPr baseline="30000" i="1" lang="en-US" sz="1400">
                <a:solidFill>
                  <a:srgbClr val="222222"/>
                </a:solidFill>
              </a:rPr>
              <a:t>♠</a:t>
            </a:r>
            <a:r>
              <a:rPr lang="en-US" sz="1400">
                <a:solidFill>
                  <a:schemeClr val="dk1"/>
                </a:solidFill>
              </a:rPr>
              <a:t> </a:t>
            </a:r>
            <a:endParaRPr sz="1400">
              <a:solidFill>
                <a:schemeClr val="dk1"/>
              </a:solidFill>
            </a:endParaRPr>
          </a:p>
        </p:txBody>
      </p:sp>
      <p:sp>
        <p:nvSpPr>
          <p:cNvPr id="1906" name="Google Shape;1906;p15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907" name="Google Shape;1907;p153"/>
          <p:cNvSpPr txBox="1"/>
          <p:nvPr/>
        </p:nvSpPr>
        <p:spPr>
          <a:xfrm>
            <a:off x="86950" y="4904050"/>
            <a:ext cx="9405000" cy="7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aseline="30000" i="1" lang="en-US" sz="1000">
                <a:solidFill>
                  <a:srgbClr val="222222"/>
                </a:solidFill>
                <a:latin typeface="Calibri"/>
                <a:ea typeface="Calibri"/>
                <a:cs typeface="Calibri"/>
                <a:sym typeface="Calibri"/>
              </a:rPr>
              <a:t>♦</a:t>
            </a:r>
            <a:r>
              <a:rPr lang="en-US" sz="1000">
                <a:solidFill>
                  <a:srgbClr val="222222"/>
                </a:solidFill>
                <a:latin typeface="Calibri"/>
                <a:ea typeface="Calibri"/>
                <a:cs typeface="Calibri"/>
                <a:sym typeface="Calibri"/>
              </a:rPr>
              <a:t>Wilhelmi, F. (2020). [ITU-T AI Challenge] Input/Output of project "Improving the capacity of IEEE 802.11 WLANs through Machine Learning" [Data set]. Zenodo. </a:t>
            </a:r>
            <a:r>
              <a:rPr lang="en-US" sz="1000" u="sng">
                <a:solidFill>
                  <a:schemeClr val="hlink"/>
                </a:solidFill>
                <a:latin typeface="Calibri"/>
                <a:ea typeface="Calibri"/>
                <a:cs typeface="Calibri"/>
                <a:sym typeface="Calibri"/>
                <a:hlinkClick r:id="rId3"/>
              </a:rPr>
              <a:t>https://doi.org/10.5281/zenodo.4106127</a:t>
            </a:r>
            <a:r>
              <a:rPr lang="en-US" sz="1000">
                <a:solidFill>
                  <a:srgbClr val="222222"/>
                </a:solidFill>
                <a:latin typeface="Calibri"/>
                <a:ea typeface="Calibri"/>
                <a:cs typeface="Calibri"/>
                <a:sym typeface="Calibri"/>
              </a:rPr>
              <a:t> </a:t>
            </a:r>
            <a:endParaRPr sz="1000">
              <a:solidFill>
                <a:srgbClr val="222222"/>
              </a:solidFill>
              <a:latin typeface="Calibri"/>
              <a:ea typeface="Calibri"/>
              <a:cs typeface="Calibri"/>
              <a:sym typeface="Calibri"/>
            </a:endParaRPr>
          </a:p>
          <a:p>
            <a:pPr indent="0" lvl="0" marL="0" rtl="0" algn="l">
              <a:lnSpc>
                <a:spcPct val="115000"/>
              </a:lnSpc>
              <a:spcBef>
                <a:spcPts val="300"/>
              </a:spcBef>
              <a:spcAft>
                <a:spcPts val="0"/>
              </a:spcAft>
              <a:buNone/>
            </a:pPr>
            <a:r>
              <a:rPr baseline="30000" i="1" lang="en-US" sz="1000">
                <a:solidFill>
                  <a:srgbClr val="222222"/>
                </a:solidFill>
                <a:latin typeface="Calibri"/>
                <a:ea typeface="Calibri"/>
                <a:cs typeface="Calibri"/>
                <a:sym typeface="Calibri"/>
              </a:rPr>
              <a:t>♠</a:t>
            </a:r>
            <a:r>
              <a:rPr lang="en-US" sz="1000">
                <a:solidFill>
                  <a:srgbClr val="222222"/>
                </a:solidFill>
                <a:latin typeface="Calibri"/>
                <a:ea typeface="Calibri"/>
                <a:cs typeface="Calibri"/>
                <a:sym typeface="Calibri"/>
              </a:rPr>
              <a:t>Wilhelmi, F. (2021). [ITU AI/ML Challenge 2021] Dataset IEEE 802.11ax Spatial Reuse (v1.3) [Data set]. Zenodo. </a:t>
            </a:r>
            <a:r>
              <a:rPr lang="en-US" sz="1000" u="sng">
                <a:solidFill>
                  <a:schemeClr val="hlink"/>
                </a:solidFill>
                <a:latin typeface="Calibri"/>
                <a:ea typeface="Calibri"/>
                <a:cs typeface="Calibri"/>
                <a:sym typeface="Calibri"/>
                <a:hlinkClick r:id="rId4"/>
              </a:rPr>
              <a:t>https://doi.org/10.5281/zenodo.5656866</a:t>
            </a:r>
            <a:endParaRPr sz="1000">
              <a:solidFill>
                <a:srgbClr val="222222"/>
              </a:solidFill>
              <a:latin typeface="Calibri"/>
              <a:ea typeface="Calibri"/>
              <a:cs typeface="Calibri"/>
              <a:sym typeface="Calibri"/>
            </a:endParaRPr>
          </a:p>
        </p:txBody>
      </p:sp>
      <p:pic>
        <p:nvPicPr>
          <p:cNvPr id="1908" name="Google Shape;1908;p153"/>
          <p:cNvPicPr preferRelativeResize="0"/>
          <p:nvPr/>
        </p:nvPicPr>
        <p:blipFill>
          <a:blip r:embed="rId5">
            <a:alphaModFix/>
          </a:blip>
          <a:stretch>
            <a:fillRect/>
          </a:stretch>
        </p:blipFill>
        <p:spPr>
          <a:xfrm>
            <a:off x="5882025" y="1701425"/>
            <a:ext cx="3645776" cy="20507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8" name="Shape 258"/>
        <p:cNvGrpSpPr/>
        <p:nvPr/>
      </p:nvGrpSpPr>
      <p:grpSpPr>
        <a:xfrm>
          <a:off x="0" y="0"/>
          <a:ext cx="0" cy="0"/>
          <a:chOff x="0" y="0"/>
          <a:chExt cx="0" cy="0"/>
        </a:xfrm>
      </p:grpSpPr>
      <p:sp>
        <p:nvSpPr>
          <p:cNvPr id="259" name="Google Shape;259;p28"/>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How does Wi-Fi work?</a:t>
            </a:r>
            <a:endParaRPr/>
          </a:p>
        </p:txBody>
      </p:sp>
      <p:sp>
        <p:nvSpPr>
          <p:cNvPr id="260" name="Google Shape;260;p28"/>
          <p:cNvSpPr txBox="1"/>
          <p:nvPr>
            <p:ph idx="1" type="body"/>
          </p:nvPr>
        </p:nvSpPr>
        <p:spPr>
          <a:xfrm>
            <a:off x="503650" y="1326250"/>
            <a:ext cx="3837600" cy="38553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US" sz="2000"/>
              <a:t>Band &amp; channel selection</a:t>
            </a:r>
            <a:endParaRPr sz="2000"/>
          </a:p>
          <a:p>
            <a:pPr indent="-330200" lvl="1" marL="914400" rtl="0" algn="l">
              <a:spcBef>
                <a:spcPts val="0"/>
              </a:spcBef>
              <a:spcAft>
                <a:spcPts val="0"/>
              </a:spcAft>
              <a:buSzPts val="1600"/>
              <a:buChar char="○"/>
            </a:pPr>
            <a:r>
              <a:rPr lang="en-US" sz="2000"/>
              <a:t>AP chooses a channel to operate on </a:t>
            </a:r>
            <a:endParaRPr sz="2000"/>
          </a:p>
          <a:p>
            <a:pPr indent="-330200" lvl="1" marL="914400" rtl="0" algn="l">
              <a:spcBef>
                <a:spcPts val="0"/>
              </a:spcBef>
              <a:spcAft>
                <a:spcPts val="0"/>
              </a:spcAft>
              <a:buSzPts val="1600"/>
              <a:buChar char="○"/>
            </a:pPr>
            <a:r>
              <a:rPr lang="en-US" sz="2000"/>
              <a:t>STAs search for an AP </a:t>
            </a:r>
            <a:br>
              <a:rPr lang="en-US" sz="2000"/>
            </a:br>
            <a:r>
              <a:rPr lang="en-US" sz="2000"/>
              <a:t>and associate to it</a:t>
            </a:r>
            <a:endParaRPr sz="2000"/>
          </a:p>
          <a:p>
            <a:pPr indent="-330200" lvl="0" marL="457200" rtl="0" algn="l">
              <a:spcBef>
                <a:spcPts val="0"/>
              </a:spcBef>
              <a:spcAft>
                <a:spcPts val="0"/>
              </a:spcAft>
              <a:buSzPts val="1600"/>
              <a:buChar char="●"/>
            </a:pPr>
            <a:r>
              <a:rPr lang="en-US" sz="2000"/>
              <a:t>AP and STAs exchange their capabilities</a:t>
            </a:r>
            <a:endParaRPr sz="2000"/>
          </a:p>
          <a:p>
            <a:pPr indent="-330200" lvl="1" marL="914400" rtl="0" algn="l">
              <a:spcBef>
                <a:spcPts val="0"/>
              </a:spcBef>
              <a:spcAft>
                <a:spcPts val="0"/>
              </a:spcAft>
              <a:buSzPts val="1600"/>
              <a:buChar char="○"/>
            </a:pPr>
            <a:r>
              <a:rPr lang="en-US" sz="2000"/>
              <a:t>802.11 amendment, number of spatial streams, MCSs, ...</a:t>
            </a:r>
            <a:endParaRPr sz="2000"/>
          </a:p>
          <a:p>
            <a:pPr indent="-330200" lvl="1" marL="914400" rtl="0" algn="l">
              <a:spcBef>
                <a:spcPts val="0"/>
              </a:spcBef>
              <a:spcAft>
                <a:spcPts val="0"/>
              </a:spcAft>
              <a:buClr>
                <a:srgbClr val="FF0000"/>
              </a:buClr>
              <a:buSzPts val="1600"/>
              <a:buChar char="○"/>
            </a:pPr>
            <a:r>
              <a:rPr lang="en-US" sz="2000">
                <a:solidFill>
                  <a:srgbClr val="FF0000"/>
                </a:solidFill>
              </a:rPr>
              <a:t>M</a:t>
            </a:r>
            <a:r>
              <a:rPr lang="en-US" sz="2000">
                <a:solidFill>
                  <a:srgbClr val="FF0000"/>
                </a:solidFill>
              </a:rPr>
              <a:t>ost </a:t>
            </a:r>
            <a:r>
              <a:rPr lang="en-US" sz="2000">
                <a:solidFill>
                  <a:srgbClr val="FF0000"/>
                </a:solidFill>
              </a:rPr>
              <a:t>limiting</a:t>
            </a:r>
            <a:r>
              <a:rPr lang="en-US" sz="2000">
                <a:solidFill>
                  <a:srgbClr val="FF0000"/>
                </a:solidFill>
              </a:rPr>
              <a:t> ones are used</a:t>
            </a:r>
            <a:endParaRPr sz="2000">
              <a:solidFill>
                <a:srgbClr val="FF0000"/>
              </a:solidFill>
            </a:endParaRPr>
          </a:p>
        </p:txBody>
      </p:sp>
      <p:sp>
        <p:nvSpPr>
          <p:cNvPr id="261" name="Google Shape;261;p2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grpSp>
        <p:nvGrpSpPr>
          <p:cNvPr id="262" name="Google Shape;262;p28"/>
          <p:cNvGrpSpPr/>
          <p:nvPr/>
        </p:nvGrpSpPr>
        <p:grpSpPr>
          <a:xfrm>
            <a:off x="4979499" y="1070846"/>
            <a:ext cx="4673570" cy="2261138"/>
            <a:chOff x="4978150" y="296225"/>
            <a:chExt cx="4851625" cy="2469300"/>
          </a:xfrm>
        </p:grpSpPr>
        <p:pic>
          <p:nvPicPr>
            <p:cNvPr id="263" name="Google Shape;263;p28"/>
            <p:cNvPicPr preferRelativeResize="0"/>
            <p:nvPr/>
          </p:nvPicPr>
          <p:blipFill>
            <a:blip r:embed="rId3">
              <a:alphaModFix/>
            </a:blip>
            <a:stretch>
              <a:fillRect/>
            </a:stretch>
          </p:blipFill>
          <p:spPr>
            <a:xfrm>
              <a:off x="4978150" y="296225"/>
              <a:ext cx="4851625" cy="1993675"/>
            </a:xfrm>
            <a:prstGeom prst="rect">
              <a:avLst/>
            </a:prstGeom>
            <a:noFill/>
            <a:ln>
              <a:noFill/>
            </a:ln>
          </p:spPr>
        </p:pic>
        <p:sp>
          <p:nvSpPr>
            <p:cNvPr id="264" name="Google Shape;264;p28"/>
            <p:cNvSpPr txBox="1"/>
            <p:nvPr/>
          </p:nvSpPr>
          <p:spPr>
            <a:xfrm>
              <a:off x="6441175" y="2331425"/>
              <a:ext cx="2691600" cy="43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100">
                  <a:latin typeface="Times New Roman"/>
                  <a:ea typeface="Times New Roman"/>
                  <a:cs typeface="Times New Roman"/>
                  <a:sym typeface="Times New Roman"/>
                </a:rPr>
                <a:t>6 GHz band in EU. Source: Wi-Fi Alliance</a:t>
              </a:r>
              <a:endParaRPr sz="1100">
                <a:latin typeface="Times New Roman"/>
                <a:ea typeface="Times New Roman"/>
                <a:cs typeface="Times New Roman"/>
                <a:sym typeface="Times New Roman"/>
              </a:endParaRPr>
            </a:p>
          </p:txBody>
        </p:sp>
      </p:grpSp>
      <p:pic>
        <p:nvPicPr>
          <p:cNvPr id="265" name="Google Shape;265;p28"/>
          <p:cNvPicPr preferRelativeResize="0"/>
          <p:nvPr/>
        </p:nvPicPr>
        <p:blipFill rotWithShape="1">
          <a:blip r:embed="rId4">
            <a:alphaModFix/>
          </a:blip>
          <a:srcRect b="0" l="0" r="1574" t="0"/>
          <a:stretch/>
        </p:blipFill>
        <p:spPr>
          <a:xfrm>
            <a:off x="4446100" y="3300300"/>
            <a:ext cx="5705076" cy="17906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p154"/>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2020 ITU AI Challenge results</a:t>
            </a:r>
            <a:endParaRPr/>
          </a:p>
          <a:p>
            <a:pPr indent="0" lvl="0" marL="0" rtl="0" algn="l">
              <a:spcBef>
                <a:spcPts val="0"/>
              </a:spcBef>
              <a:spcAft>
                <a:spcPts val="0"/>
              </a:spcAft>
              <a:buNone/>
            </a:pPr>
            <a:r>
              <a:rPr lang="en-US" sz="2400">
                <a:solidFill>
                  <a:schemeClr val="dk1"/>
                </a:solidFill>
              </a:rPr>
              <a:t>Characterization of </a:t>
            </a:r>
            <a:r>
              <a:rPr lang="en-US" sz="2400">
                <a:solidFill>
                  <a:schemeClr val="dk1"/>
                </a:solidFill>
              </a:rPr>
              <a:t>IEEE 802.11ax DCB</a:t>
            </a:r>
            <a:endParaRPr/>
          </a:p>
        </p:txBody>
      </p:sp>
      <p:sp>
        <p:nvSpPr>
          <p:cNvPr id="1915" name="Google Shape;1915;p154"/>
          <p:cNvSpPr txBox="1"/>
          <p:nvPr>
            <p:ph idx="1" type="body"/>
          </p:nvPr>
        </p:nvSpPr>
        <p:spPr>
          <a:xfrm>
            <a:off x="503650" y="1326250"/>
            <a:ext cx="5439000" cy="3231600"/>
          </a:xfrm>
          <a:prstGeom prst="rect">
            <a:avLst/>
          </a:prstGeom>
        </p:spPr>
        <p:txBody>
          <a:bodyPr anchorCtr="0" anchor="t" bIns="0" lIns="0" spcFirstLastPara="1" rIns="0" wrap="square" tIns="0">
            <a:normAutofit/>
          </a:bodyPr>
          <a:lstStyle/>
          <a:p>
            <a:pPr indent="-317500" lvl="0" marL="457200" rtl="0" algn="l">
              <a:lnSpc>
                <a:spcPct val="150000"/>
              </a:lnSpc>
              <a:spcBef>
                <a:spcPts val="0"/>
              </a:spcBef>
              <a:spcAft>
                <a:spcPts val="0"/>
              </a:spcAft>
              <a:buClr>
                <a:schemeClr val="dk1"/>
              </a:buClr>
              <a:buSzPts val="1400"/>
              <a:buChar char="●"/>
            </a:pPr>
            <a:r>
              <a:rPr lang="en-US" sz="1400">
                <a:solidFill>
                  <a:srgbClr val="363733"/>
                </a:solidFill>
                <a:highlight>
                  <a:srgbClr val="FFFFFF"/>
                </a:highlight>
              </a:rPr>
              <a:t>Random scenarios generated with Komondor</a:t>
            </a:r>
            <a:endParaRPr sz="1400">
              <a:solidFill>
                <a:srgbClr val="363733"/>
              </a:solidFill>
              <a:highlight>
                <a:srgbClr val="FFFFFF"/>
              </a:highlight>
            </a:endParaRPr>
          </a:p>
          <a:p>
            <a:pPr indent="-304800" lvl="1" marL="914400" rtl="0" algn="l">
              <a:lnSpc>
                <a:spcPct val="150000"/>
              </a:lnSpc>
              <a:spcBef>
                <a:spcPts val="0"/>
              </a:spcBef>
              <a:spcAft>
                <a:spcPts val="0"/>
              </a:spcAft>
              <a:buClr>
                <a:schemeClr val="dk1"/>
              </a:buClr>
              <a:buSzPts val="1200"/>
              <a:buChar char="○"/>
            </a:pPr>
            <a:r>
              <a:rPr b="1" lang="en-US" sz="1200">
                <a:solidFill>
                  <a:srgbClr val="363733"/>
                </a:solidFill>
                <a:highlight>
                  <a:srgbClr val="FFFFFF"/>
                </a:highlight>
              </a:rPr>
              <a:t>Type 1: </a:t>
            </a:r>
            <a:r>
              <a:rPr lang="en-US" sz="1200">
                <a:solidFill>
                  <a:srgbClr val="363733"/>
                </a:solidFill>
                <a:highlight>
                  <a:srgbClr val="FFFFFF"/>
                </a:highlight>
              </a:rPr>
              <a:t>12 AP, 10-20 STA, three sizes (</a:t>
            </a:r>
            <a:r>
              <a:rPr lang="en-US" sz="1200">
                <a:solidFill>
                  <a:srgbClr val="363733"/>
                </a:solidFill>
                <a:highlight>
                  <a:srgbClr val="FFFFFF"/>
                </a:highlight>
              </a:rPr>
              <a:t>80x60 m, 70x50 m, 60x40 m)</a:t>
            </a:r>
            <a:endParaRPr sz="1200">
              <a:solidFill>
                <a:srgbClr val="363733"/>
              </a:solidFill>
              <a:highlight>
                <a:srgbClr val="FFFFFF"/>
              </a:highlight>
            </a:endParaRPr>
          </a:p>
          <a:p>
            <a:pPr indent="-304800" lvl="1" marL="914400" rtl="0" algn="l">
              <a:lnSpc>
                <a:spcPct val="150000"/>
              </a:lnSpc>
              <a:spcBef>
                <a:spcPts val="0"/>
              </a:spcBef>
              <a:spcAft>
                <a:spcPts val="0"/>
              </a:spcAft>
              <a:buClr>
                <a:schemeClr val="dk1"/>
              </a:buClr>
              <a:buSzPts val="1200"/>
              <a:buChar char="○"/>
            </a:pPr>
            <a:r>
              <a:rPr b="1" lang="en-US" sz="1200">
                <a:solidFill>
                  <a:srgbClr val="363733"/>
                </a:solidFill>
                <a:highlight>
                  <a:srgbClr val="FFFFFF"/>
                </a:highlight>
              </a:rPr>
              <a:t>Type </a:t>
            </a:r>
            <a:r>
              <a:rPr b="1" lang="en-US" sz="1200">
                <a:solidFill>
                  <a:srgbClr val="363733"/>
                </a:solidFill>
                <a:highlight>
                  <a:srgbClr val="FFFFFF"/>
                </a:highlight>
              </a:rPr>
              <a:t>2:</a:t>
            </a:r>
            <a:r>
              <a:rPr lang="en-US" sz="1200">
                <a:solidFill>
                  <a:srgbClr val="363733"/>
                </a:solidFill>
                <a:highlight>
                  <a:srgbClr val="FFFFFF"/>
                </a:highlight>
              </a:rPr>
              <a:t> 8 AP, 5-10 STA</a:t>
            </a:r>
            <a:r>
              <a:rPr lang="en-US" sz="1200">
                <a:solidFill>
                  <a:srgbClr val="363733"/>
                </a:solidFill>
                <a:highlight>
                  <a:srgbClr val="FFFFFF"/>
                </a:highlight>
              </a:rPr>
              <a:t>, three sizes (60x40 m, 50x30 m, 40x20 m)</a:t>
            </a:r>
            <a:endParaRPr sz="1200"/>
          </a:p>
          <a:p>
            <a:pPr indent="-317500" lvl="0" marL="457200" rtl="0" algn="l">
              <a:lnSpc>
                <a:spcPct val="150000"/>
              </a:lnSpc>
              <a:spcBef>
                <a:spcPts val="0"/>
              </a:spcBef>
              <a:spcAft>
                <a:spcPts val="0"/>
              </a:spcAft>
              <a:buSzPts val="1400"/>
              <a:buChar char="●"/>
            </a:pPr>
            <a:r>
              <a:rPr lang="en-US" sz="1400"/>
              <a:t>DCB policy: adapt the bandwidth per transmission</a:t>
            </a:r>
            <a:endParaRPr sz="1400"/>
          </a:p>
          <a:p>
            <a:pPr indent="-317500" lvl="0" marL="457200" rtl="0" algn="l">
              <a:lnSpc>
                <a:spcPct val="150000"/>
              </a:lnSpc>
              <a:spcBef>
                <a:spcPts val="0"/>
              </a:spcBef>
              <a:spcAft>
                <a:spcPts val="0"/>
              </a:spcAft>
              <a:buSzPts val="1400"/>
              <a:buChar char="●"/>
            </a:pPr>
            <a:r>
              <a:rPr lang="en-US" sz="1400"/>
              <a:t>Random allocation of primary channel and channel width</a:t>
            </a:r>
            <a:endParaRPr sz="1400"/>
          </a:p>
          <a:p>
            <a:pPr indent="-317500" lvl="0" marL="457200" rtl="0" algn="l">
              <a:lnSpc>
                <a:spcPct val="150000"/>
              </a:lnSpc>
              <a:spcBef>
                <a:spcPts val="0"/>
              </a:spcBef>
              <a:spcAft>
                <a:spcPts val="0"/>
              </a:spcAft>
              <a:buSzPts val="1400"/>
              <a:buChar char="●"/>
            </a:pPr>
            <a:r>
              <a:rPr lang="en-US" sz="1400"/>
              <a:t>Features:</a:t>
            </a:r>
            <a:endParaRPr sz="1400"/>
          </a:p>
          <a:p>
            <a:pPr indent="-304800" lvl="1" marL="914400" rtl="0" algn="l">
              <a:lnSpc>
                <a:spcPct val="150000"/>
              </a:lnSpc>
              <a:spcBef>
                <a:spcPts val="0"/>
              </a:spcBef>
              <a:spcAft>
                <a:spcPts val="0"/>
              </a:spcAft>
              <a:buSzPts val="1200"/>
              <a:buChar char="○"/>
            </a:pPr>
            <a:r>
              <a:rPr lang="en-US" sz="1200"/>
              <a:t>Node position (x,y,z), node configuration (primary channel, total bandwidth, tx power), RSSI, SINR, interference map... </a:t>
            </a:r>
            <a:endParaRPr sz="1200"/>
          </a:p>
          <a:p>
            <a:pPr indent="-317500" lvl="0" marL="457200" rtl="0" algn="l">
              <a:lnSpc>
                <a:spcPct val="150000"/>
              </a:lnSpc>
              <a:spcBef>
                <a:spcPts val="0"/>
              </a:spcBef>
              <a:spcAft>
                <a:spcPts val="0"/>
              </a:spcAft>
              <a:buSzPts val="1400"/>
              <a:buChar char="●"/>
            </a:pPr>
            <a:r>
              <a:rPr lang="en-US" sz="1400"/>
              <a:t>Goal: predict the throughput per-STA/per-BSS</a:t>
            </a:r>
            <a:endParaRPr sz="1400"/>
          </a:p>
          <a:p>
            <a:pPr indent="-317500" lvl="0" marL="457200" rtl="0" algn="l">
              <a:lnSpc>
                <a:spcPct val="150000"/>
              </a:lnSpc>
              <a:spcBef>
                <a:spcPts val="0"/>
              </a:spcBef>
              <a:spcAft>
                <a:spcPts val="0"/>
              </a:spcAft>
              <a:buSzPts val="1400"/>
              <a:buChar char="●"/>
            </a:pPr>
            <a:r>
              <a:rPr lang="en-US" sz="1400"/>
              <a:t>More information here: </a:t>
            </a:r>
            <a:r>
              <a:rPr lang="en-US" sz="1400" u="sng">
                <a:solidFill>
                  <a:schemeClr val="hlink"/>
                </a:solidFill>
                <a:hlinkClick r:id="rId3"/>
              </a:rPr>
              <a:t>2020 Edition - Wireless Networking (UPF)</a:t>
            </a:r>
            <a:endParaRPr sz="1400"/>
          </a:p>
        </p:txBody>
      </p:sp>
      <p:sp>
        <p:nvSpPr>
          <p:cNvPr id="1916" name="Google Shape;1916;p15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917" name="Google Shape;1917;p154"/>
          <p:cNvPicPr preferRelativeResize="0"/>
          <p:nvPr/>
        </p:nvPicPr>
        <p:blipFill>
          <a:blip r:embed="rId4">
            <a:alphaModFix/>
          </a:blip>
          <a:stretch>
            <a:fillRect/>
          </a:stretch>
        </p:blipFill>
        <p:spPr>
          <a:xfrm>
            <a:off x="6186600" y="1326250"/>
            <a:ext cx="3414425" cy="2784065"/>
          </a:xfrm>
          <a:prstGeom prst="rect">
            <a:avLst/>
          </a:prstGeom>
          <a:noFill/>
          <a:ln>
            <a:noFill/>
          </a:ln>
        </p:spPr>
      </p:pic>
      <p:sp>
        <p:nvSpPr>
          <p:cNvPr id="1918" name="Google Shape;1918;p154"/>
          <p:cNvSpPr txBox="1"/>
          <p:nvPr/>
        </p:nvSpPr>
        <p:spPr>
          <a:xfrm>
            <a:off x="160300" y="5002450"/>
            <a:ext cx="953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222222"/>
                </a:solidFill>
                <a:highlight>
                  <a:srgbClr val="FFFFFF"/>
                </a:highlight>
                <a:latin typeface="Calibri"/>
                <a:ea typeface="Calibri"/>
                <a:cs typeface="Calibri"/>
                <a:sym typeface="Calibri"/>
              </a:rPr>
              <a:t>Wilhelmi, F., Góez, D., Soto, P., Vallés, R., Alfaifi, M., Algunayah, A., ... &amp; Bellalta, B. (2021). </a:t>
            </a:r>
            <a:r>
              <a:rPr lang="en-US" sz="1000" u="sng">
                <a:solidFill>
                  <a:schemeClr val="hlink"/>
                </a:solidFill>
                <a:highlight>
                  <a:srgbClr val="FFFFFF"/>
                </a:highlight>
                <a:latin typeface="Calibri"/>
                <a:ea typeface="Calibri"/>
                <a:cs typeface="Calibri"/>
                <a:sym typeface="Calibri"/>
                <a:hlinkClick r:id="rId5"/>
              </a:rPr>
              <a:t>Machine learning for performance prediction of channel bonding in next-generation IEEE 802.11 WLANs.</a:t>
            </a:r>
            <a:r>
              <a:rPr lang="en-US" sz="1000">
                <a:solidFill>
                  <a:srgbClr val="222222"/>
                </a:solidFill>
                <a:highlight>
                  <a:srgbClr val="FFFFFF"/>
                </a:highlight>
                <a:latin typeface="Calibri"/>
                <a:ea typeface="Calibri"/>
                <a:cs typeface="Calibri"/>
                <a:sym typeface="Calibri"/>
              </a:rPr>
              <a:t> </a:t>
            </a:r>
            <a:r>
              <a:rPr i="1" lang="en-US" sz="1000">
                <a:solidFill>
                  <a:srgbClr val="222222"/>
                </a:solidFill>
                <a:highlight>
                  <a:srgbClr val="FFFFFF"/>
                </a:highlight>
                <a:latin typeface="Calibri"/>
                <a:ea typeface="Calibri"/>
                <a:cs typeface="Calibri"/>
                <a:sym typeface="Calibri"/>
              </a:rPr>
              <a:t>ITU Journal on Future and Evolving Technologies, Volume 2 (2021), Issue 4, Pages 67-79</a:t>
            </a:r>
            <a:r>
              <a:rPr lang="en-US" sz="1000">
                <a:solidFill>
                  <a:srgbClr val="222222"/>
                </a:solidFill>
                <a:highlight>
                  <a:srgbClr val="FFFFFF"/>
                </a:highlight>
                <a:latin typeface="Calibri"/>
                <a:ea typeface="Calibri"/>
                <a:cs typeface="Calibri"/>
                <a:sym typeface="Calibri"/>
              </a:rPr>
              <a:t>.</a:t>
            </a:r>
            <a:endParaRPr sz="1000">
              <a:latin typeface="Calibri"/>
              <a:ea typeface="Calibri"/>
              <a:cs typeface="Calibri"/>
              <a:sym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23" name="Shape 1923"/>
        <p:cNvGrpSpPr/>
        <p:nvPr/>
      </p:nvGrpSpPr>
      <p:grpSpPr>
        <a:xfrm>
          <a:off x="0" y="0"/>
          <a:ext cx="0" cy="0"/>
          <a:chOff x="0" y="0"/>
          <a:chExt cx="0" cy="0"/>
        </a:xfrm>
      </p:grpSpPr>
      <p:sp>
        <p:nvSpPr>
          <p:cNvPr id="1924" name="Google Shape;1924;p155"/>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2020 ITU AI Challenge results</a:t>
            </a:r>
            <a:endParaRPr/>
          </a:p>
          <a:p>
            <a:pPr indent="0" lvl="0" marL="0" rtl="0" algn="l">
              <a:spcBef>
                <a:spcPts val="0"/>
              </a:spcBef>
              <a:spcAft>
                <a:spcPts val="0"/>
              </a:spcAft>
              <a:buNone/>
            </a:pPr>
            <a:r>
              <a:rPr lang="en-US" sz="2400">
                <a:solidFill>
                  <a:schemeClr val="dk1"/>
                </a:solidFill>
              </a:rPr>
              <a:t>Characterization of IEEE 802.11ax DCB</a:t>
            </a:r>
            <a:endParaRPr/>
          </a:p>
        </p:txBody>
      </p:sp>
      <p:sp>
        <p:nvSpPr>
          <p:cNvPr id="1925" name="Google Shape;1925;p15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926" name="Google Shape;1926;p155"/>
          <p:cNvPicPr preferRelativeResize="0"/>
          <p:nvPr/>
        </p:nvPicPr>
        <p:blipFill>
          <a:blip r:embed="rId3">
            <a:alphaModFix/>
          </a:blip>
          <a:stretch>
            <a:fillRect/>
          </a:stretch>
        </p:blipFill>
        <p:spPr>
          <a:xfrm>
            <a:off x="798775" y="1750733"/>
            <a:ext cx="3830001" cy="2357864"/>
          </a:xfrm>
          <a:prstGeom prst="rect">
            <a:avLst/>
          </a:prstGeom>
          <a:noFill/>
          <a:ln>
            <a:noFill/>
          </a:ln>
        </p:spPr>
      </p:pic>
      <p:pic>
        <p:nvPicPr>
          <p:cNvPr id="1927" name="Google Shape;1927;p155"/>
          <p:cNvPicPr preferRelativeResize="0"/>
          <p:nvPr/>
        </p:nvPicPr>
        <p:blipFill>
          <a:blip r:embed="rId4">
            <a:alphaModFix/>
          </a:blip>
          <a:stretch>
            <a:fillRect/>
          </a:stretch>
        </p:blipFill>
        <p:spPr>
          <a:xfrm>
            <a:off x="5574200" y="1493125"/>
            <a:ext cx="3765725" cy="3002100"/>
          </a:xfrm>
          <a:prstGeom prst="rect">
            <a:avLst/>
          </a:prstGeom>
          <a:noFill/>
          <a:ln>
            <a:noFill/>
          </a:ln>
        </p:spPr>
      </p:pic>
      <p:sp>
        <p:nvSpPr>
          <p:cNvPr id="1928" name="Google Shape;1928;p155"/>
          <p:cNvSpPr txBox="1"/>
          <p:nvPr/>
        </p:nvSpPr>
        <p:spPr>
          <a:xfrm>
            <a:off x="7829125" y="1096025"/>
            <a:ext cx="158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latin typeface="Times New Roman"/>
                <a:ea typeface="Times New Roman"/>
                <a:cs typeface="Times New Roman"/>
                <a:sym typeface="Times New Roman"/>
              </a:rPr>
              <a:t>*</a:t>
            </a:r>
            <a:r>
              <a:rPr i="1" lang="en-US">
                <a:latin typeface="Times New Roman"/>
                <a:ea typeface="Times New Roman"/>
                <a:cs typeface="Times New Roman"/>
                <a:sym typeface="Times New Roman"/>
              </a:rPr>
              <a:t>Top-3 solutions</a:t>
            </a:r>
            <a:endParaRPr i="1">
              <a:latin typeface="Times New Roman"/>
              <a:ea typeface="Times New Roman"/>
              <a:cs typeface="Times New Roman"/>
              <a:sym typeface="Times New Roman"/>
            </a:endParaRPr>
          </a:p>
        </p:txBody>
      </p:sp>
      <p:sp>
        <p:nvSpPr>
          <p:cNvPr id="1929" name="Google Shape;1929;p155"/>
          <p:cNvSpPr txBox="1"/>
          <p:nvPr/>
        </p:nvSpPr>
        <p:spPr>
          <a:xfrm>
            <a:off x="160300" y="5002450"/>
            <a:ext cx="953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222222"/>
                </a:solidFill>
                <a:highlight>
                  <a:srgbClr val="FFFFFF"/>
                </a:highlight>
                <a:latin typeface="Times New Roman"/>
                <a:ea typeface="Times New Roman"/>
                <a:cs typeface="Times New Roman"/>
                <a:sym typeface="Times New Roman"/>
              </a:rPr>
              <a:t>Wilhelmi, F., Góez, D., Soto, P., Vallés, R., Alfaifi, M., Algunayah, A., ... &amp; Bellalta, B. (2021). </a:t>
            </a:r>
            <a:r>
              <a:rPr lang="en-US" sz="1000" u="sng">
                <a:solidFill>
                  <a:schemeClr val="hlink"/>
                </a:solidFill>
                <a:highlight>
                  <a:srgbClr val="FFFFFF"/>
                </a:highlight>
                <a:latin typeface="Times New Roman"/>
                <a:ea typeface="Times New Roman"/>
                <a:cs typeface="Times New Roman"/>
                <a:sym typeface="Times New Roman"/>
                <a:hlinkClick r:id="rId5"/>
              </a:rPr>
              <a:t>Machine learning for performance prediction of channel bonding in next-generation IEEE 802.11 WLANs.</a:t>
            </a:r>
            <a:r>
              <a:rPr lang="en-US" sz="1000">
                <a:solidFill>
                  <a:srgbClr val="222222"/>
                </a:solidFill>
                <a:highlight>
                  <a:srgbClr val="FFFFFF"/>
                </a:highlight>
                <a:latin typeface="Times New Roman"/>
                <a:ea typeface="Times New Roman"/>
                <a:cs typeface="Times New Roman"/>
                <a:sym typeface="Times New Roman"/>
              </a:rPr>
              <a:t> </a:t>
            </a:r>
            <a:r>
              <a:rPr i="1" lang="en-US" sz="1000">
                <a:solidFill>
                  <a:srgbClr val="222222"/>
                </a:solidFill>
                <a:highlight>
                  <a:srgbClr val="FFFFFF"/>
                </a:highlight>
                <a:latin typeface="Times New Roman"/>
                <a:ea typeface="Times New Roman"/>
                <a:cs typeface="Times New Roman"/>
                <a:sym typeface="Times New Roman"/>
              </a:rPr>
              <a:t>ITU Journal on Future and Evolving Technologies, Volume 2</a:t>
            </a:r>
            <a:r>
              <a:rPr i="1" lang="en-US" sz="1000">
                <a:solidFill>
                  <a:srgbClr val="222222"/>
                </a:solidFill>
                <a:highlight>
                  <a:srgbClr val="FFFFFF"/>
                </a:highlight>
                <a:latin typeface="Times New Roman"/>
                <a:ea typeface="Times New Roman"/>
                <a:cs typeface="Times New Roman"/>
                <a:sym typeface="Times New Roman"/>
              </a:rPr>
              <a:t> (2021)</a:t>
            </a:r>
            <a:r>
              <a:rPr i="1" lang="en-US" sz="1000">
                <a:solidFill>
                  <a:srgbClr val="222222"/>
                </a:solidFill>
                <a:highlight>
                  <a:srgbClr val="FFFFFF"/>
                </a:highlight>
                <a:latin typeface="Times New Roman"/>
                <a:ea typeface="Times New Roman"/>
                <a:cs typeface="Times New Roman"/>
                <a:sym typeface="Times New Roman"/>
              </a:rPr>
              <a:t>, Issue 4, Pages 67-79</a:t>
            </a:r>
            <a:r>
              <a:rPr lang="en-US" sz="1000">
                <a:solidFill>
                  <a:srgbClr val="222222"/>
                </a:solidFill>
                <a:highlight>
                  <a:srgbClr val="FFFFFF"/>
                </a:highlight>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34" name="Shape 1934"/>
        <p:cNvGrpSpPr/>
        <p:nvPr/>
      </p:nvGrpSpPr>
      <p:grpSpPr>
        <a:xfrm>
          <a:off x="0" y="0"/>
          <a:ext cx="0" cy="0"/>
          <a:chOff x="0" y="0"/>
          <a:chExt cx="0" cy="0"/>
        </a:xfrm>
      </p:grpSpPr>
      <p:sp>
        <p:nvSpPr>
          <p:cNvPr id="1935" name="Google Shape;1935;p156"/>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2020 ITU AI Challenge results</a:t>
            </a:r>
            <a:endParaRPr/>
          </a:p>
          <a:p>
            <a:pPr indent="0" lvl="0" marL="0" rtl="0" algn="l">
              <a:spcBef>
                <a:spcPts val="0"/>
              </a:spcBef>
              <a:spcAft>
                <a:spcPts val="0"/>
              </a:spcAft>
              <a:buNone/>
            </a:pPr>
            <a:r>
              <a:rPr lang="en-US" sz="2400">
                <a:solidFill>
                  <a:schemeClr val="dk1"/>
                </a:solidFill>
              </a:rPr>
              <a:t>Characterization of IEEE 802.11ax DCB</a:t>
            </a:r>
            <a:endParaRPr/>
          </a:p>
        </p:txBody>
      </p:sp>
      <p:sp>
        <p:nvSpPr>
          <p:cNvPr id="1936" name="Google Shape;1936;p15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937" name="Google Shape;1937;p156"/>
          <p:cNvSpPr txBox="1"/>
          <p:nvPr/>
        </p:nvSpPr>
        <p:spPr>
          <a:xfrm>
            <a:off x="186350" y="5002425"/>
            <a:ext cx="9111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222222"/>
                </a:solidFill>
                <a:highlight>
                  <a:srgbClr val="FFFFFF"/>
                </a:highlight>
                <a:latin typeface="Times New Roman"/>
                <a:ea typeface="Times New Roman"/>
                <a:cs typeface="Times New Roman"/>
                <a:sym typeface="Times New Roman"/>
              </a:rPr>
              <a:t>Soto, P., Camelo, M., Mets, K., Wilhelmi, F., Góez, D., Fletscher, L. A., ... &amp; Latré, S. (2021). </a:t>
            </a:r>
            <a:r>
              <a:rPr lang="en-US" sz="1000" u="sng">
                <a:solidFill>
                  <a:schemeClr val="hlink"/>
                </a:solidFill>
                <a:highlight>
                  <a:srgbClr val="FFFFFF"/>
                </a:highlight>
                <a:latin typeface="Times New Roman"/>
                <a:ea typeface="Times New Roman"/>
                <a:cs typeface="Times New Roman"/>
                <a:sym typeface="Times New Roman"/>
                <a:hlinkClick r:id="rId3"/>
              </a:rPr>
              <a:t>ATARI: A graph convolutional neural network approach for performance prediction in next-generation WLANs</a:t>
            </a:r>
            <a:r>
              <a:rPr lang="en-US" sz="1000">
                <a:solidFill>
                  <a:srgbClr val="222222"/>
                </a:solidFill>
                <a:highlight>
                  <a:srgbClr val="FFFFFF"/>
                </a:highlight>
                <a:latin typeface="Times New Roman"/>
                <a:ea typeface="Times New Roman"/>
                <a:cs typeface="Times New Roman"/>
                <a:sym typeface="Times New Roman"/>
              </a:rPr>
              <a:t>. </a:t>
            </a:r>
            <a:r>
              <a:rPr i="1" lang="en-US" sz="1000">
                <a:solidFill>
                  <a:srgbClr val="222222"/>
                </a:solidFill>
                <a:highlight>
                  <a:srgbClr val="FFFFFF"/>
                </a:highlight>
                <a:latin typeface="Times New Roman"/>
                <a:ea typeface="Times New Roman"/>
                <a:cs typeface="Times New Roman"/>
                <a:sym typeface="Times New Roman"/>
              </a:rPr>
              <a:t>Sensors</a:t>
            </a:r>
            <a:r>
              <a:rPr lang="en-US" sz="1000">
                <a:solidFill>
                  <a:srgbClr val="222222"/>
                </a:solidFill>
                <a:highlight>
                  <a:srgbClr val="FFFFFF"/>
                </a:highlight>
                <a:latin typeface="Times New Roman"/>
                <a:ea typeface="Times New Roman"/>
                <a:cs typeface="Times New Roman"/>
                <a:sym typeface="Times New Roman"/>
              </a:rPr>
              <a:t>, </a:t>
            </a:r>
            <a:r>
              <a:rPr i="1" lang="en-US" sz="1000">
                <a:solidFill>
                  <a:srgbClr val="222222"/>
                </a:solidFill>
                <a:highlight>
                  <a:srgbClr val="FFFFFF"/>
                </a:highlight>
                <a:latin typeface="Times New Roman"/>
                <a:ea typeface="Times New Roman"/>
                <a:cs typeface="Times New Roman"/>
                <a:sym typeface="Times New Roman"/>
              </a:rPr>
              <a:t>21</a:t>
            </a:r>
            <a:r>
              <a:rPr lang="en-US" sz="1000">
                <a:solidFill>
                  <a:srgbClr val="222222"/>
                </a:solidFill>
                <a:highlight>
                  <a:srgbClr val="FFFFFF"/>
                </a:highlight>
                <a:latin typeface="Times New Roman"/>
                <a:ea typeface="Times New Roman"/>
                <a:cs typeface="Times New Roman"/>
                <a:sym typeface="Times New Roman"/>
              </a:rPr>
              <a:t>(13), 4321.</a:t>
            </a:r>
            <a:endParaRPr sz="1000">
              <a:latin typeface="Times New Roman"/>
              <a:ea typeface="Times New Roman"/>
              <a:cs typeface="Times New Roman"/>
              <a:sym typeface="Times New Roman"/>
            </a:endParaRPr>
          </a:p>
        </p:txBody>
      </p:sp>
      <p:pic>
        <p:nvPicPr>
          <p:cNvPr id="1938" name="Google Shape;1938;p156"/>
          <p:cNvPicPr preferRelativeResize="0"/>
          <p:nvPr/>
        </p:nvPicPr>
        <p:blipFill>
          <a:blip r:embed="rId4">
            <a:alphaModFix/>
          </a:blip>
          <a:stretch>
            <a:fillRect/>
          </a:stretch>
        </p:blipFill>
        <p:spPr>
          <a:xfrm>
            <a:off x="1498550" y="2439589"/>
            <a:ext cx="7080351" cy="1637276"/>
          </a:xfrm>
          <a:prstGeom prst="rect">
            <a:avLst/>
          </a:prstGeom>
          <a:noFill/>
          <a:ln>
            <a:noFill/>
          </a:ln>
        </p:spPr>
      </p:pic>
      <p:sp>
        <p:nvSpPr>
          <p:cNvPr id="1939" name="Google Shape;1939;p156"/>
          <p:cNvSpPr txBox="1"/>
          <p:nvPr/>
        </p:nvSpPr>
        <p:spPr>
          <a:xfrm>
            <a:off x="407275" y="1518575"/>
            <a:ext cx="76872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Times New Roman"/>
              <a:buChar char="●"/>
            </a:pPr>
            <a:r>
              <a:rPr lang="en-US" sz="1600">
                <a:latin typeface="Times New Roman"/>
                <a:ea typeface="Times New Roman"/>
                <a:cs typeface="Times New Roman"/>
                <a:sym typeface="Times New Roman"/>
              </a:rPr>
              <a:t>ATARI: a novel architecture proposed </a:t>
            </a:r>
            <a:r>
              <a:rPr lang="en-US" sz="1600">
                <a:latin typeface="Times New Roman"/>
                <a:ea typeface="Times New Roman"/>
                <a:cs typeface="Times New Roman"/>
                <a:sym typeface="Times New Roman"/>
              </a:rPr>
              <a:t>by Soto, P. et al.</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US" sz="1600">
                <a:latin typeface="Times New Roman"/>
                <a:ea typeface="Times New Roman"/>
                <a:cs typeface="Times New Roman"/>
                <a:sym typeface="Times New Roman"/>
              </a:rPr>
              <a:t>Based on GNN+CNN to exploit device interactions using graphs</a:t>
            </a:r>
            <a:endParaRPr sz="1600">
              <a:latin typeface="Times New Roman"/>
              <a:ea typeface="Times New Roman"/>
              <a:cs typeface="Times New Roman"/>
              <a:sym typeface="Times New Roman"/>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44" name="Shape 1944"/>
        <p:cNvGrpSpPr/>
        <p:nvPr/>
      </p:nvGrpSpPr>
      <p:grpSpPr>
        <a:xfrm>
          <a:off x="0" y="0"/>
          <a:ext cx="0" cy="0"/>
          <a:chOff x="0" y="0"/>
          <a:chExt cx="0" cy="0"/>
        </a:xfrm>
      </p:grpSpPr>
      <p:sp>
        <p:nvSpPr>
          <p:cNvPr id="1945" name="Google Shape;1945;p157"/>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2020 ITU AI Challenge results</a:t>
            </a:r>
            <a:endParaRPr/>
          </a:p>
          <a:p>
            <a:pPr indent="0" lvl="0" marL="0" rtl="0" algn="l">
              <a:spcBef>
                <a:spcPts val="0"/>
              </a:spcBef>
              <a:spcAft>
                <a:spcPts val="0"/>
              </a:spcAft>
              <a:buNone/>
            </a:pPr>
            <a:r>
              <a:rPr lang="en-US" sz="2400">
                <a:solidFill>
                  <a:schemeClr val="dk1"/>
                </a:solidFill>
              </a:rPr>
              <a:t>Characterization of IEEE 802.11ax DCB</a:t>
            </a:r>
            <a:endParaRPr/>
          </a:p>
        </p:txBody>
      </p:sp>
      <p:sp>
        <p:nvSpPr>
          <p:cNvPr id="1946" name="Google Shape;1946;p15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947" name="Google Shape;1947;p157"/>
          <p:cNvPicPr preferRelativeResize="0"/>
          <p:nvPr/>
        </p:nvPicPr>
        <p:blipFill>
          <a:blip r:embed="rId3">
            <a:alphaModFix/>
          </a:blip>
          <a:stretch>
            <a:fillRect/>
          </a:stretch>
        </p:blipFill>
        <p:spPr>
          <a:xfrm>
            <a:off x="152400" y="1324620"/>
            <a:ext cx="9220651" cy="3525404"/>
          </a:xfrm>
          <a:prstGeom prst="rect">
            <a:avLst/>
          </a:prstGeom>
          <a:noFill/>
          <a:ln>
            <a:noFill/>
          </a:ln>
        </p:spPr>
      </p:pic>
      <p:sp>
        <p:nvSpPr>
          <p:cNvPr id="1948" name="Google Shape;1948;p157"/>
          <p:cNvSpPr txBox="1"/>
          <p:nvPr/>
        </p:nvSpPr>
        <p:spPr>
          <a:xfrm>
            <a:off x="6439450" y="862925"/>
            <a:ext cx="313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800">
                <a:solidFill>
                  <a:schemeClr val="dk1"/>
                </a:solidFill>
                <a:latin typeface="Times New Roman"/>
                <a:ea typeface="Times New Roman"/>
                <a:cs typeface="Times New Roman"/>
                <a:sym typeface="Times New Roman"/>
              </a:rPr>
              <a:t>*</a:t>
            </a:r>
            <a:r>
              <a:rPr i="1" lang="en-US" sz="1800">
                <a:solidFill>
                  <a:schemeClr val="dk1"/>
                </a:solidFill>
                <a:latin typeface="Times New Roman"/>
                <a:ea typeface="Times New Roman"/>
                <a:cs typeface="Times New Roman"/>
                <a:sym typeface="Times New Roman"/>
              </a:rPr>
              <a:t>Features used per experiment</a:t>
            </a:r>
            <a:endParaRPr i="1"/>
          </a:p>
        </p:txBody>
      </p:sp>
      <p:sp>
        <p:nvSpPr>
          <p:cNvPr id="1949" name="Google Shape;1949;p157"/>
          <p:cNvSpPr txBox="1"/>
          <p:nvPr/>
        </p:nvSpPr>
        <p:spPr>
          <a:xfrm>
            <a:off x="186350" y="5002425"/>
            <a:ext cx="9111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222222"/>
                </a:solidFill>
                <a:highlight>
                  <a:srgbClr val="FFFFFF"/>
                </a:highlight>
                <a:latin typeface="Times New Roman"/>
                <a:ea typeface="Times New Roman"/>
                <a:cs typeface="Times New Roman"/>
                <a:sym typeface="Times New Roman"/>
              </a:rPr>
              <a:t>Soto, P., Camelo, M., Mets, K., Wilhelmi, F., Góez, D., Fletscher, L. A., ... &amp; Latré, S. (2021). </a:t>
            </a:r>
            <a:r>
              <a:rPr lang="en-US" sz="1000" u="sng">
                <a:solidFill>
                  <a:schemeClr val="hlink"/>
                </a:solidFill>
                <a:highlight>
                  <a:srgbClr val="FFFFFF"/>
                </a:highlight>
                <a:latin typeface="Times New Roman"/>
                <a:ea typeface="Times New Roman"/>
                <a:cs typeface="Times New Roman"/>
                <a:sym typeface="Times New Roman"/>
                <a:hlinkClick r:id="rId4"/>
              </a:rPr>
              <a:t>ATARI: A graph convolutional neural network approach for performance prediction in next-generation WLANs</a:t>
            </a:r>
            <a:r>
              <a:rPr lang="en-US" sz="1000">
                <a:solidFill>
                  <a:srgbClr val="222222"/>
                </a:solidFill>
                <a:highlight>
                  <a:srgbClr val="FFFFFF"/>
                </a:highlight>
                <a:latin typeface="Times New Roman"/>
                <a:ea typeface="Times New Roman"/>
                <a:cs typeface="Times New Roman"/>
                <a:sym typeface="Times New Roman"/>
              </a:rPr>
              <a:t>. </a:t>
            </a:r>
            <a:r>
              <a:rPr i="1" lang="en-US" sz="1000">
                <a:solidFill>
                  <a:srgbClr val="222222"/>
                </a:solidFill>
                <a:highlight>
                  <a:srgbClr val="FFFFFF"/>
                </a:highlight>
                <a:latin typeface="Times New Roman"/>
                <a:ea typeface="Times New Roman"/>
                <a:cs typeface="Times New Roman"/>
                <a:sym typeface="Times New Roman"/>
              </a:rPr>
              <a:t>Sensors</a:t>
            </a:r>
            <a:r>
              <a:rPr lang="en-US" sz="1000">
                <a:solidFill>
                  <a:srgbClr val="222222"/>
                </a:solidFill>
                <a:highlight>
                  <a:srgbClr val="FFFFFF"/>
                </a:highlight>
                <a:latin typeface="Times New Roman"/>
                <a:ea typeface="Times New Roman"/>
                <a:cs typeface="Times New Roman"/>
                <a:sym typeface="Times New Roman"/>
              </a:rPr>
              <a:t>, </a:t>
            </a:r>
            <a:r>
              <a:rPr i="1" lang="en-US" sz="1000">
                <a:solidFill>
                  <a:srgbClr val="222222"/>
                </a:solidFill>
                <a:highlight>
                  <a:srgbClr val="FFFFFF"/>
                </a:highlight>
                <a:latin typeface="Times New Roman"/>
                <a:ea typeface="Times New Roman"/>
                <a:cs typeface="Times New Roman"/>
                <a:sym typeface="Times New Roman"/>
              </a:rPr>
              <a:t>21</a:t>
            </a:r>
            <a:r>
              <a:rPr lang="en-US" sz="1000">
                <a:solidFill>
                  <a:srgbClr val="222222"/>
                </a:solidFill>
                <a:highlight>
                  <a:srgbClr val="FFFFFF"/>
                </a:highlight>
                <a:latin typeface="Times New Roman"/>
                <a:ea typeface="Times New Roman"/>
                <a:cs typeface="Times New Roman"/>
                <a:sym typeface="Times New Roman"/>
              </a:rPr>
              <a:t>(13), 4321.</a:t>
            </a:r>
            <a:endParaRPr sz="1000">
              <a:latin typeface="Times New Roman"/>
              <a:ea typeface="Times New Roman"/>
              <a:cs typeface="Times New Roman"/>
              <a:sym typeface="Times New Roman"/>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54" name="Shape 1954"/>
        <p:cNvGrpSpPr/>
        <p:nvPr/>
      </p:nvGrpSpPr>
      <p:grpSpPr>
        <a:xfrm>
          <a:off x="0" y="0"/>
          <a:ext cx="0" cy="0"/>
          <a:chOff x="0" y="0"/>
          <a:chExt cx="0" cy="0"/>
        </a:xfrm>
      </p:grpSpPr>
      <p:sp>
        <p:nvSpPr>
          <p:cNvPr id="1955" name="Google Shape;1955;p158"/>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2020 ITU AI Challenge results</a:t>
            </a:r>
            <a:endParaRPr/>
          </a:p>
          <a:p>
            <a:pPr indent="0" lvl="0" marL="0" rtl="0" algn="l">
              <a:spcBef>
                <a:spcPts val="0"/>
              </a:spcBef>
              <a:spcAft>
                <a:spcPts val="0"/>
              </a:spcAft>
              <a:buNone/>
            </a:pPr>
            <a:r>
              <a:rPr lang="en-US" sz="2400">
                <a:solidFill>
                  <a:schemeClr val="dk1"/>
                </a:solidFill>
              </a:rPr>
              <a:t>Characterization of IEEE 802.11ax DCB</a:t>
            </a:r>
            <a:endParaRPr/>
          </a:p>
        </p:txBody>
      </p:sp>
      <p:sp>
        <p:nvSpPr>
          <p:cNvPr id="1956" name="Google Shape;1956;p15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957" name="Google Shape;1957;p158"/>
          <p:cNvPicPr preferRelativeResize="0"/>
          <p:nvPr/>
        </p:nvPicPr>
        <p:blipFill>
          <a:blip r:embed="rId3">
            <a:alphaModFix/>
          </a:blip>
          <a:stretch>
            <a:fillRect/>
          </a:stretch>
        </p:blipFill>
        <p:spPr>
          <a:xfrm>
            <a:off x="152400" y="1324620"/>
            <a:ext cx="9772652" cy="3175102"/>
          </a:xfrm>
          <a:prstGeom prst="rect">
            <a:avLst/>
          </a:prstGeom>
          <a:noFill/>
          <a:ln>
            <a:noFill/>
          </a:ln>
        </p:spPr>
      </p:pic>
      <p:sp>
        <p:nvSpPr>
          <p:cNvPr id="1958" name="Google Shape;1958;p158"/>
          <p:cNvSpPr txBox="1"/>
          <p:nvPr/>
        </p:nvSpPr>
        <p:spPr>
          <a:xfrm>
            <a:off x="186350" y="5002425"/>
            <a:ext cx="9111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222222"/>
                </a:solidFill>
                <a:highlight>
                  <a:srgbClr val="FFFFFF"/>
                </a:highlight>
                <a:latin typeface="Times New Roman"/>
                <a:ea typeface="Times New Roman"/>
                <a:cs typeface="Times New Roman"/>
                <a:sym typeface="Times New Roman"/>
              </a:rPr>
              <a:t>Soto, P., Camelo, M., Mets, K., Wilhelmi, F., Góez, D., Fletscher, L. A., ... &amp; Latré, S. (2021). </a:t>
            </a:r>
            <a:r>
              <a:rPr lang="en-US" sz="1000" u="sng">
                <a:solidFill>
                  <a:schemeClr val="hlink"/>
                </a:solidFill>
                <a:highlight>
                  <a:srgbClr val="FFFFFF"/>
                </a:highlight>
                <a:latin typeface="Times New Roman"/>
                <a:ea typeface="Times New Roman"/>
                <a:cs typeface="Times New Roman"/>
                <a:sym typeface="Times New Roman"/>
                <a:hlinkClick r:id="rId4"/>
              </a:rPr>
              <a:t>ATARI: A graph convolutional neural network approach for performance prediction in next-generation WLANs</a:t>
            </a:r>
            <a:r>
              <a:rPr lang="en-US" sz="1000">
                <a:solidFill>
                  <a:srgbClr val="222222"/>
                </a:solidFill>
                <a:highlight>
                  <a:srgbClr val="FFFFFF"/>
                </a:highlight>
                <a:latin typeface="Times New Roman"/>
                <a:ea typeface="Times New Roman"/>
                <a:cs typeface="Times New Roman"/>
                <a:sym typeface="Times New Roman"/>
              </a:rPr>
              <a:t>. </a:t>
            </a:r>
            <a:r>
              <a:rPr i="1" lang="en-US" sz="1000">
                <a:solidFill>
                  <a:srgbClr val="222222"/>
                </a:solidFill>
                <a:highlight>
                  <a:srgbClr val="FFFFFF"/>
                </a:highlight>
                <a:latin typeface="Times New Roman"/>
                <a:ea typeface="Times New Roman"/>
                <a:cs typeface="Times New Roman"/>
                <a:sym typeface="Times New Roman"/>
              </a:rPr>
              <a:t>Sensors</a:t>
            </a:r>
            <a:r>
              <a:rPr lang="en-US" sz="1000">
                <a:solidFill>
                  <a:srgbClr val="222222"/>
                </a:solidFill>
                <a:highlight>
                  <a:srgbClr val="FFFFFF"/>
                </a:highlight>
                <a:latin typeface="Times New Roman"/>
                <a:ea typeface="Times New Roman"/>
                <a:cs typeface="Times New Roman"/>
                <a:sym typeface="Times New Roman"/>
              </a:rPr>
              <a:t>, </a:t>
            </a:r>
            <a:r>
              <a:rPr i="1" lang="en-US" sz="1000">
                <a:solidFill>
                  <a:srgbClr val="222222"/>
                </a:solidFill>
                <a:highlight>
                  <a:srgbClr val="FFFFFF"/>
                </a:highlight>
                <a:latin typeface="Times New Roman"/>
                <a:ea typeface="Times New Roman"/>
                <a:cs typeface="Times New Roman"/>
                <a:sym typeface="Times New Roman"/>
              </a:rPr>
              <a:t>21</a:t>
            </a:r>
            <a:r>
              <a:rPr lang="en-US" sz="1000">
                <a:solidFill>
                  <a:srgbClr val="222222"/>
                </a:solidFill>
                <a:highlight>
                  <a:srgbClr val="FFFFFF"/>
                </a:highlight>
                <a:latin typeface="Times New Roman"/>
                <a:ea typeface="Times New Roman"/>
                <a:cs typeface="Times New Roman"/>
                <a:sym typeface="Times New Roman"/>
              </a:rPr>
              <a:t>(13), 4321.</a:t>
            </a:r>
            <a:endParaRPr sz="1000">
              <a:latin typeface="Times New Roman"/>
              <a:ea typeface="Times New Roman"/>
              <a:cs typeface="Times New Roman"/>
              <a:sym typeface="Times New Roman"/>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63" name="Shape 1963"/>
        <p:cNvGrpSpPr/>
        <p:nvPr/>
      </p:nvGrpSpPr>
      <p:grpSpPr>
        <a:xfrm>
          <a:off x="0" y="0"/>
          <a:ext cx="0" cy="0"/>
          <a:chOff x="0" y="0"/>
          <a:chExt cx="0" cy="0"/>
        </a:xfrm>
      </p:grpSpPr>
      <p:sp>
        <p:nvSpPr>
          <p:cNvPr id="1964" name="Google Shape;1964;p159"/>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2020 ITU AI Challenge results</a:t>
            </a:r>
            <a:endParaRPr/>
          </a:p>
          <a:p>
            <a:pPr indent="0" lvl="0" marL="0" rtl="0" algn="l">
              <a:spcBef>
                <a:spcPts val="0"/>
              </a:spcBef>
              <a:spcAft>
                <a:spcPts val="0"/>
              </a:spcAft>
              <a:buNone/>
            </a:pPr>
            <a:r>
              <a:rPr lang="en-US" sz="2400">
                <a:solidFill>
                  <a:schemeClr val="dk1"/>
                </a:solidFill>
              </a:rPr>
              <a:t>Characterization of IEEE 802.11ax DCB</a:t>
            </a:r>
            <a:endParaRPr/>
          </a:p>
        </p:txBody>
      </p:sp>
      <p:sp>
        <p:nvSpPr>
          <p:cNvPr id="1965" name="Google Shape;1965;p15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966" name="Google Shape;1966;p159"/>
          <p:cNvPicPr preferRelativeResize="0"/>
          <p:nvPr/>
        </p:nvPicPr>
        <p:blipFill>
          <a:blip r:embed="rId3">
            <a:alphaModFix/>
          </a:blip>
          <a:stretch>
            <a:fillRect/>
          </a:stretch>
        </p:blipFill>
        <p:spPr>
          <a:xfrm>
            <a:off x="152400" y="1324620"/>
            <a:ext cx="8846114" cy="3525405"/>
          </a:xfrm>
          <a:prstGeom prst="rect">
            <a:avLst/>
          </a:prstGeom>
          <a:noFill/>
          <a:ln>
            <a:noFill/>
          </a:ln>
        </p:spPr>
      </p:pic>
      <p:sp>
        <p:nvSpPr>
          <p:cNvPr id="1967" name="Google Shape;1967;p159"/>
          <p:cNvSpPr txBox="1"/>
          <p:nvPr/>
        </p:nvSpPr>
        <p:spPr>
          <a:xfrm>
            <a:off x="186350" y="5002425"/>
            <a:ext cx="9111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222222"/>
                </a:solidFill>
                <a:highlight>
                  <a:srgbClr val="FFFFFF"/>
                </a:highlight>
                <a:latin typeface="Times New Roman"/>
                <a:ea typeface="Times New Roman"/>
                <a:cs typeface="Times New Roman"/>
                <a:sym typeface="Times New Roman"/>
              </a:rPr>
              <a:t>Soto, P., Camelo, M., Mets, K., Wilhelmi, F., Góez, D., Fletscher, L. A., ... &amp; Latré, S. (2021). </a:t>
            </a:r>
            <a:r>
              <a:rPr lang="en-US" sz="1000" u="sng">
                <a:solidFill>
                  <a:schemeClr val="hlink"/>
                </a:solidFill>
                <a:highlight>
                  <a:srgbClr val="FFFFFF"/>
                </a:highlight>
                <a:latin typeface="Times New Roman"/>
                <a:ea typeface="Times New Roman"/>
                <a:cs typeface="Times New Roman"/>
                <a:sym typeface="Times New Roman"/>
                <a:hlinkClick r:id="rId4"/>
              </a:rPr>
              <a:t>ATARI: A graph convolutional neural network approach for performance prediction in next-generation WLANs</a:t>
            </a:r>
            <a:r>
              <a:rPr lang="en-US" sz="1000">
                <a:solidFill>
                  <a:srgbClr val="222222"/>
                </a:solidFill>
                <a:highlight>
                  <a:srgbClr val="FFFFFF"/>
                </a:highlight>
                <a:latin typeface="Times New Roman"/>
                <a:ea typeface="Times New Roman"/>
                <a:cs typeface="Times New Roman"/>
                <a:sym typeface="Times New Roman"/>
              </a:rPr>
              <a:t>. </a:t>
            </a:r>
            <a:r>
              <a:rPr i="1" lang="en-US" sz="1000">
                <a:solidFill>
                  <a:srgbClr val="222222"/>
                </a:solidFill>
                <a:highlight>
                  <a:srgbClr val="FFFFFF"/>
                </a:highlight>
                <a:latin typeface="Times New Roman"/>
                <a:ea typeface="Times New Roman"/>
                <a:cs typeface="Times New Roman"/>
                <a:sym typeface="Times New Roman"/>
              </a:rPr>
              <a:t>Sensors</a:t>
            </a:r>
            <a:r>
              <a:rPr lang="en-US" sz="1000">
                <a:solidFill>
                  <a:srgbClr val="222222"/>
                </a:solidFill>
                <a:highlight>
                  <a:srgbClr val="FFFFFF"/>
                </a:highlight>
                <a:latin typeface="Times New Roman"/>
                <a:ea typeface="Times New Roman"/>
                <a:cs typeface="Times New Roman"/>
                <a:sym typeface="Times New Roman"/>
              </a:rPr>
              <a:t>, </a:t>
            </a:r>
            <a:r>
              <a:rPr i="1" lang="en-US" sz="1000">
                <a:solidFill>
                  <a:srgbClr val="222222"/>
                </a:solidFill>
                <a:highlight>
                  <a:srgbClr val="FFFFFF"/>
                </a:highlight>
                <a:latin typeface="Times New Roman"/>
                <a:ea typeface="Times New Roman"/>
                <a:cs typeface="Times New Roman"/>
                <a:sym typeface="Times New Roman"/>
              </a:rPr>
              <a:t>21</a:t>
            </a:r>
            <a:r>
              <a:rPr lang="en-US" sz="1000">
                <a:solidFill>
                  <a:srgbClr val="222222"/>
                </a:solidFill>
                <a:highlight>
                  <a:srgbClr val="FFFFFF"/>
                </a:highlight>
                <a:latin typeface="Times New Roman"/>
                <a:ea typeface="Times New Roman"/>
                <a:cs typeface="Times New Roman"/>
                <a:sym typeface="Times New Roman"/>
              </a:rPr>
              <a:t>(13), 4321.</a:t>
            </a:r>
            <a:endParaRPr sz="1000">
              <a:latin typeface="Times New Roman"/>
              <a:ea typeface="Times New Roman"/>
              <a:cs typeface="Times New Roman"/>
              <a:sym typeface="Times New Roman"/>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16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2021 ITU AI Challenge results</a:t>
            </a:r>
            <a:endParaRPr>
              <a:solidFill>
                <a:schemeClr val="dk1"/>
              </a:solidFill>
            </a:endParaRPr>
          </a:p>
          <a:p>
            <a:pPr indent="0" lvl="0" marL="0" rtl="0" algn="l">
              <a:spcBef>
                <a:spcPts val="0"/>
              </a:spcBef>
              <a:spcAft>
                <a:spcPts val="0"/>
              </a:spcAft>
              <a:buNone/>
            </a:pPr>
            <a:r>
              <a:rPr lang="en-US" sz="2400">
                <a:solidFill>
                  <a:schemeClr val="dk1"/>
                </a:solidFill>
              </a:rPr>
              <a:t>Federated characterization of IEEE 802.11ax SR</a:t>
            </a:r>
            <a:endParaRPr sz="2400">
              <a:solidFill>
                <a:schemeClr val="dk1"/>
              </a:solidFill>
            </a:endParaRPr>
          </a:p>
        </p:txBody>
      </p:sp>
      <p:sp>
        <p:nvSpPr>
          <p:cNvPr id="1974" name="Google Shape;1974;p160"/>
          <p:cNvSpPr txBox="1"/>
          <p:nvPr>
            <p:ph idx="1" type="body"/>
          </p:nvPr>
        </p:nvSpPr>
        <p:spPr>
          <a:xfrm>
            <a:off x="503650" y="1326250"/>
            <a:ext cx="4980300" cy="3855300"/>
          </a:xfrm>
          <a:prstGeom prst="rect">
            <a:avLst/>
          </a:prstGeom>
        </p:spPr>
        <p:txBody>
          <a:bodyPr anchorCtr="0" anchor="t" bIns="0" lIns="0" spcFirstLastPara="1" rIns="0" wrap="square" tIns="0">
            <a:noAutofit/>
          </a:bodyPr>
          <a:lstStyle/>
          <a:p>
            <a:pPr indent="-317500" lvl="0" marL="457200" rtl="0" algn="l">
              <a:lnSpc>
                <a:spcPct val="140000"/>
              </a:lnSpc>
              <a:spcBef>
                <a:spcPts val="0"/>
              </a:spcBef>
              <a:spcAft>
                <a:spcPts val="0"/>
              </a:spcAft>
              <a:buClr>
                <a:schemeClr val="dk1"/>
              </a:buClr>
              <a:buSzPts val="1400"/>
              <a:buFont typeface="Calibri"/>
              <a:buChar char="●"/>
            </a:pPr>
            <a:r>
              <a:rPr lang="en-US" sz="1400">
                <a:solidFill>
                  <a:srgbClr val="363733"/>
                </a:solidFill>
                <a:highlight>
                  <a:srgbClr val="FFFFFF"/>
                </a:highlight>
              </a:rPr>
              <a:t>Random scenarios generated with Komondor</a:t>
            </a:r>
            <a:endParaRPr sz="1400">
              <a:solidFill>
                <a:srgbClr val="363733"/>
              </a:solidFill>
              <a:highlight>
                <a:srgbClr val="FFFFFF"/>
              </a:highlight>
            </a:endParaRPr>
          </a:p>
          <a:p>
            <a:pPr indent="-304800" lvl="1" marL="914400" rtl="0" algn="l">
              <a:lnSpc>
                <a:spcPct val="140000"/>
              </a:lnSpc>
              <a:spcBef>
                <a:spcPts val="0"/>
              </a:spcBef>
              <a:spcAft>
                <a:spcPts val="0"/>
              </a:spcAft>
              <a:buClr>
                <a:schemeClr val="dk1"/>
              </a:buClr>
              <a:buSzPts val="1200"/>
              <a:buFont typeface="Arial"/>
              <a:buChar char="○"/>
            </a:pPr>
            <a:r>
              <a:rPr b="1" lang="en-US" sz="1200">
                <a:solidFill>
                  <a:srgbClr val="363733"/>
                </a:solidFill>
                <a:highlight>
                  <a:srgbClr val="FFFFFF"/>
                </a:highlight>
              </a:rPr>
              <a:t>Type 1: </a:t>
            </a:r>
            <a:r>
              <a:rPr lang="en-US" sz="1200">
                <a:solidFill>
                  <a:srgbClr val="363733"/>
                </a:solidFill>
                <a:highlight>
                  <a:srgbClr val="FFFFFF"/>
                </a:highlight>
              </a:rPr>
              <a:t>2-6 AP, 1 STA</a:t>
            </a:r>
            <a:r>
              <a:rPr lang="en-US" sz="1200">
                <a:solidFill>
                  <a:srgbClr val="363733"/>
                </a:solidFill>
                <a:highlight>
                  <a:srgbClr val="FFFFFF"/>
                </a:highlight>
              </a:rPr>
              <a:t>, restricted distance between APs</a:t>
            </a:r>
            <a:endParaRPr sz="1200">
              <a:solidFill>
                <a:srgbClr val="363733"/>
              </a:solidFill>
              <a:highlight>
                <a:srgbClr val="FFFFFF"/>
              </a:highlight>
            </a:endParaRPr>
          </a:p>
          <a:p>
            <a:pPr indent="-304800" lvl="1" marL="914400" rtl="0" algn="l">
              <a:lnSpc>
                <a:spcPct val="140000"/>
              </a:lnSpc>
              <a:spcBef>
                <a:spcPts val="0"/>
              </a:spcBef>
              <a:spcAft>
                <a:spcPts val="0"/>
              </a:spcAft>
              <a:buClr>
                <a:schemeClr val="dk1"/>
              </a:buClr>
              <a:buSzPts val="1200"/>
              <a:buFont typeface="Arial"/>
              <a:buChar char="○"/>
            </a:pPr>
            <a:r>
              <a:rPr b="1" lang="en-US" sz="1200">
                <a:solidFill>
                  <a:srgbClr val="363733"/>
                </a:solidFill>
                <a:highlight>
                  <a:srgbClr val="FFFFFF"/>
                </a:highlight>
              </a:rPr>
              <a:t>Type 2:</a:t>
            </a:r>
            <a:r>
              <a:rPr lang="en-US" sz="1200">
                <a:solidFill>
                  <a:srgbClr val="363733"/>
                </a:solidFill>
                <a:highlight>
                  <a:srgbClr val="FFFFFF"/>
                </a:highlight>
              </a:rPr>
              <a:t> </a:t>
            </a:r>
            <a:r>
              <a:rPr lang="en-US" sz="1200">
                <a:solidFill>
                  <a:srgbClr val="363733"/>
                </a:solidFill>
                <a:highlight>
                  <a:srgbClr val="FFFFFF"/>
                </a:highlight>
              </a:rPr>
              <a:t>2-6 AP, 1-4 STA</a:t>
            </a:r>
            <a:r>
              <a:rPr lang="en-US" sz="1200">
                <a:solidFill>
                  <a:srgbClr val="363733"/>
                </a:solidFill>
                <a:highlight>
                  <a:srgbClr val="FFFFFF"/>
                </a:highlight>
              </a:rPr>
              <a:t>, </a:t>
            </a:r>
            <a:r>
              <a:rPr lang="en-US" sz="1200">
                <a:solidFill>
                  <a:srgbClr val="363733"/>
                </a:solidFill>
                <a:highlight>
                  <a:srgbClr val="FFFFFF"/>
                </a:highlight>
              </a:rPr>
              <a:t>restricted distance between APs</a:t>
            </a:r>
            <a:endParaRPr sz="1200">
              <a:solidFill>
                <a:srgbClr val="363733"/>
              </a:solidFill>
              <a:highlight>
                <a:srgbClr val="FFFFFF"/>
              </a:highlight>
            </a:endParaRPr>
          </a:p>
          <a:p>
            <a:pPr indent="-304800" lvl="1" marL="914400" rtl="0" algn="l">
              <a:lnSpc>
                <a:spcPct val="140000"/>
              </a:lnSpc>
              <a:spcBef>
                <a:spcPts val="0"/>
              </a:spcBef>
              <a:spcAft>
                <a:spcPts val="0"/>
              </a:spcAft>
              <a:buClr>
                <a:schemeClr val="dk1"/>
              </a:buClr>
              <a:buSzPts val="1200"/>
              <a:buFont typeface="Arial"/>
              <a:buChar char="○"/>
            </a:pPr>
            <a:r>
              <a:rPr b="1" lang="en-US" sz="1200">
                <a:solidFill>
                  <a:srgbClr val="363733"/>
                </a:solidFill>
                <a:highlight>
                  <a:srgbClr val="FFFFFF"/>
                </a:highlight>
              </a:rPr>
              <a:t>Type 3:</a:t>
            </a:r>
            <a:r>
              <a:rPr lang="en-US" sz="1200">
                <a:solidFill>
                  <a:srgbClr val="363733"/>
                </a:solidFill>
                <a:highlight>
                  <a:srgbClr val="FFFFFF"/>
                </a:highlight>
              </a:rPr>
              <a:t> 2-6 AP, 1-4 STA, un</a:t>
            </a:r>
            <a:r>
              <a:rPr lang="en-US" sz="1200">
                <a:solidFill>
                  <a:srgbClr val="363733"/>
                </a:solidFill>
                <a:highlight>
                  <a:srgbClr val="FFFFFF"/>
                </a:highlight>
              </a:rPr>
              <a:t>restricted distance between APs + contexts (variations of the STA positions)</a:t>
            </a:r>
            <a:endParaRPr sz="1200">
              <a:solidFill>
                <a:srgbClr val="363733"/>
              </a:solidFill>
              <a:highlight>
                <a:srgbClr val="FFFFFF"/>
              </a:highlight>
            </a:endParaRPr>
          </a:p>
          <a:p>
            <a:pPr indent="-317500" lvl="0" marL="457200" rtl="0" algn="l">
              <a:lnSpc>
                <a:spcPct val="140000"/>
              </a:lnSpc>
              <a:spcBef>
                <a:spcPts val="0"/>
              </a:spcBef>
              <a:spcAft>
                <a:spcPts val="0"/>
              </a:spcAft>
              <a:buSzPts val="1400"/>
              <a:buFont typeface="Calibri"/>
              <a:buChar char="●"/>
            </a:pPr>
            <a:r>
              <a:rPr lang="en-US" sz="1400"/>
              <a:t>OBSS/PD-based SR is applied</a:t>
            </a:r>
            <a:endParaRPr sz="1400"/>
          </a:p>
          <a:p>
            <a:pPr indent="-317500" lvl="0" marL="457200" rtl="0" algn="l">
              <a:lnSpc>
                <a:spcPct val="140000"/>
              </a:lnSpc>
              <a:spcBef>
                <a:spcPts val="0"/>
              </a:spcBef>
              <a:spcAft>
                <a:spcPts val="0"/>
              </a:spcAft>
              <a:buSzPts val="1400"/>
              <a:buFont typeface="Calibri"/>
              <a:buChar char="●"/>
            </a:pPr>
            <a:r>
              <a:rPr lang="en-US" sz="1400"/>
              <a:t>The </a:t>
            </a:r>
            <a:r>
              <a:rPr lang="en-US" sz="1400">
                <a:solidFill>
                  <a:schemeClr val="dk1"/>
                </a:solidFill>
              </a:rPr>
              <a:t>OBSS/PD threshold is randomly assigned</a:t>
            </a:r>
            <a:endParaRPr sz="1400"/>
          </a:p>
          <a:p>
            <a:pPr indent="-317500" lvl="0" marL="457200" rtl="0" algn="l">
              <a:lnSpc>
                <a:spcPct val="140000"/>
              </a:lnSpc>
              <a:spcBef>
                <a:spcPts val="0"/>
              </a:spcBef>
              <a:spcAft>
                <a:spcPts val="0"/>
              </a:spcAft>
              <a:buSzPts val="1400"/>
              <a:buFont typeface="Calibri"/>
              <a:buChar char="●"/>
            </a:pPr>
            <a:r>
              <a:rPr lang="en-US" sz="1400"/>
              <a:t>Features:</a:t>
            </a:r>
            <a:endParaRPr sz="1400"/>
          </a:p>
          <a:p>
            <a:pPr indent="-304800" lvl="1" marL="914400" rtl="0" algn="l">
              <a:lnSpc>
                <a:spcPct val="140000"/>
              </a:lnSpc>
              <a:spcBef>
                <a:spcPts val="0"/>
              </a:spcBef>
              <a:spcAft>
                <a:spcPts val="0"/>
              </a:spcAft>
              <a:buSzPts val="1200"/>
              <a:buFont typeface="Calibri"/>
              <a:buChar char="○"/>
            </a:pPr>
            <a:r>
              <a:rPr lang="en-US" sz="1200"/>
              <a:t>Node position (x,y,z), node configuration (primary channel, tx power), OBSS/PD </a:t>
            </a:r>
            <a:r>
              <a:rPr lang="en-US" sz="1200"/>
              <a:t>thr.,</a:t>
            </a:r>
            <a:r>
              <a:rPr lang="en-US" sz="1200"/>
              <a:t> RSSI, SINR, interference map... </a:t>
            </a:r>
            <a:endParaRPr sz="1200"/>
          </a:p>
          <a:p>
            <a:pPr indent="-317500" lvl="0" marL="457200" rtl="0" algn="l">
              <a:lnSpc>
                <a:spcPct val="140000"/>
              </a:lnSpc>
              <a:spcBef>
                <a:spcPts val="0"/>
              </a:spcBef>
              <a:spcAft>
                <a:spcPts val="0"/>
              </a:spcAft>
              <a:buSzPts val="1400"/>
              <a:buFont typeface="Calibri"/>
              <a:buChar char="●"/>
            </a:pPr>
            <a:r>
              <a:rPr lang="en-US" sz="1400"/>
              <a:t>Goal: predict the throughput per-STA</a:t>
            </a:r>
            <a:endParaRPr sz="1400"/>
          </a:p>
          <a:p>
            <a:pPr indent="-317500" lvl="0" marL="457200" rtl="0" algn="l">
              <a:lnSpc>
                <a:spcPct val="140000"/>
              </a:lnSpc>
              <a:spcBef>
                <a:spcPts val="0"/>
              </a:spcBef>
              <a:spcAft>
                <a:spcPts val="0"/>
              </a:spcAft>
              <a:buSzPts val="1400"/>
              <a:buFont typeface="Calibri"/>
              <a:buChar char="●"/>
            </a:pPr>
            <a:r>
              <a:rPr lang="en-US" sz="1400"/>
              <a:t>More information here: </a:t>
            </a:r>
            <a:r>
              <a:rPr lang="en-US" sz="1400" u="sng">
                <a:solidFill>
                  <a:schemeClr val="hlink"/>
                </a:solidFill>
                <a:hlinkClick r:id="rId3"/>
              </a:rPr>
              <a:t>ITU AI Challenge 2021</a:t>
            </a:r>
            <a:endParaRPr sz="1100"/>
          </a:p>
        </p:txBody>
      </p:sp>
      <p:sp>
        <p:nvSpPr>
          <p:cNvPr id="1975" name="Google Shape;1975;p16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976" name="Google Shape;1976;p160"/>
          <p:cNvPicPr preferRelativeResize="0"/>
          <p:nvPr/>
        </p:nvPicPr>
        <p:blipFill>
          <a:blip r:embed="rId4">
            <a:alphaModFix/>
          </a:blip>
          <a:stretch>
            <a:fillRect/>
          </a:stretch>
        </p:blipFill>
        <p:spPr>
          <a:xfrm>
            <a:off x="6248125" y="1068067"/>
            <a:ext cx="3227849" cy="1766408"/>
          </a:xfrm>
          <a:prstGeom prst="rect">
            <a:avLst/>
          </a:prstGeom>
          <a:noFill/>
          <a:ln>
            <a:noFill/>
          </a:ln>
        </p:spPr>
      </p:pic>
      <p:pic>
        <p:nvPicPr>
          <p:cNvPr id="1977" name="Google Shape;1977;p160"/>
          <p:cNvPicPr preferRelativeResize="0"/>
          <p:nvPr/>
        </p:nvPicPr>
        <p:blipFill>
          <a:blip r:embed="rId5">
            <a:alphaModFix/>
          </a:blip>
          <a:stretch>
            <a:fillRect/>
          </a:stretch>
        </p:blipFill>
        <p:spPr>
          <a:xfrm>
            <a:off x="6002975" y="2942712"/>
            <a:ext cx="3472999" cy="2105275"/>
          </a:xfrm>
          <a:prstGeom prst="rect">
            <a:avLst/>
          </a:prstGeom>
          <a:noFill/>
          <a:ln>
            <a:noFill/>
          </a:ln>
        </p:spPr>
      </p:pic>
      <p:sp>
        <p:nvSpPr>
          <p:cNvPr id="1978" name="Google Shape;1978;p160"/>
          <p:cNvSpPr txBox="1"/>
          <p:nvPr/>
        </p:nvSpPr>
        <p:spPr>
          <a:xfrm>
            <a:off x="195200" y="5047975"/>
            <a:ext cx="816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222222"/>
                </a:solidFill>
                <a:highlight>
                  <a:srgbClr val="FFFFFF"/>
                </a:highlight>
                <a:latin typeface="Calibri"/>
                <a:ea typeface="Calibri"/>
                <a:cs typeface="Calibri"/>
                <a:sym typeface="Calibri"/>
              </a:rPr>
              <a:t>Wilhelmi, F., Hribar, J., Yilmaz, S. F., Ozfatura, E., Ozfatura, K., Yildiz, O., ... &amp; Bellalta, B. (2022). </a:t>
            </a:r>
            <a:r>
              <a:rPr lang="en-US" sz="1000" u="sng">
                <a:solidFill>
                  <a:schemeClr val="hlink"/>
                </a:solidFill>
                <a:highlight>
                  <a:srgbClr val="FFFFFF"/>
                </a:highlight>
                <a:latin typeface="Calibri"/>
                <a:ea typeface="Calibri"/>
                <a:cs typeface="Calibri"/>
                <a:sym typeface="Calibri"/>
                <a:hlinkClick r:id="rId6"/>
              </a:rPr>
              <a:t>Federated spatial reuse optimization in next-generation decentralized IEEE 802.11 WLANs</a:t>
            </a:r>
            <a:r>
              <a:rPr lang="en-US" sz="1000">
                <a:solidFill>
                  <a:srgbClr val="222222"/>
                </a:solidFill>
                <a:highlight>
                  <a:srgbClr val="FFFFFF"/>
                </a:highlight>
                <a:latin typeface="Calibri"/>
                <a:ea typeface="Calibri"/>
                <a:cs typeface="Calibri"/>
                <a:sym typeface="Calibri"/>
              </a:rPr>
              <a:t>. </a:t>
            </a:r>
            <a:r>
              <a:rPr i="1" lang="en-US" sz="1000">
                <a:solidFill>
                  <a:srgbClr val="222222"/>
                </a:solidFill>
                <a:highlight>
                  <a:srgbClr val="FFFFFF"/>
                </a:highlight>
                <a:latin typeface="Calibri"/>
                <a:ea typeface="Calibri"/>
                <a:cs typeface="Calibri"/>
                <a:sym typeface="Calibri"/>
              </a:rPr>
              <a:t>ITU Journal on Future and Evolving Technologies, Volume 3 (2022), Issue 2, Pages 117-133</a:t>
            </a:r>
            <a:endParaRPr i="1" sz="1000">
              <a:latin typeface="Calibri"/>
              <a:ea typeface="Calibri"/>
              <a:cs typeface="Calibri"/>
              <a:sym typeface="Calibri"/>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83" name="Shape 1983"/>
        <p:cNvGrpSpPr/>
        <p:nvPr/>
      </p:nvGrpSpPr>
      <p:grpSpPr>
        <a:xfrm>
          <a:off x="0" y="0"/>
          <a:ext cx="0" cy="0"/>
          <a:chOff x="0" y="0"/>
          <a:chExt cx="0" cy="0"/>
        </a:xfrm>
      </p:grpSpPr>
      <p:sp>
        <p:nvSpPr>
          <p:cNvPr id="1984" name="Google Shape;1984;p16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2021 ITU AI Challenge results</a:t>
            </a:r>
            <a:endParaRPr>
              <a:solidFill>
                <a:schemeClr val="dk1"/>
              </a:solidFill>
            </a:endParaRPr>
          </a:p>
          <a:p>
            <a:pPr indent="0" lvl="0" marL="0" rtl="0" algn="l">
              <a:spcBef>
                <a:spcPts val="0"/>
              </a:spcBef>
              <a:spcAft>
                <a:spcPts val="0"/>
              </a:spcAft>
              <a:buNone/>
            </a:pPr>
            <a:r>
              <a:rPr lang="en-US" sz="2400">
                <a:solidFill>
                  <a:schemeClr val="dk1"/>
                </a:solidFill>
              </a:rPr>
              <a:t>Federated characterization of IEEE 802.11ax SR</a:t>
            </a:r>
            <a:endParaRPr sz="2400">
              <a:solidFill>
                <a:schemeClr val="dk1"/>
              </a:solidFill>
            </a:endParaRPr>
          </a:p>
        </p:txBody>
      </p:sp>
      <p:sp>
        <p:nvSpPr>
          <p:cNvPr id="1985" name="Google Shape;1985;p16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986" name="Google Shape;1986;p161"/>
          <p:cNvSpPr txBox="1"/>
          <p:nvPr/>
        </p:nvSpPr>
        <p:spPr>
          <a:xfrm>
            <a:off x="1246450" y="31041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987" name="Google Shape;1987;p161"/>
          <p:cNvPicPr preferRelativeResize="0"/>
          <p:nvPr/>
        </p:nvPicPr>
        <p:blipFill>
          <a:blip r:embed="rId3">
            <a:alphaModFix/>
          </a:blip>
          <a:stretch>
            <a:fillRect/>
          </a:stretch>
        </p:blipFill>
        <p:spPr>
          <a:xfrm>
            <a:off x="5591550" y="1629550"/>
            <a:ext cx="4247224" cy="3096198"/>
          </a:xfrm>
          <a:prstGeom prst="rect">
            <a:avLst/>
          </a:prstGeom>
          <a:noFill/>
          <a:ln>
            <a:noFill/>
          </a:ln>
        </p:spPr>
      </p:pic>
      <p:pic>
        <p:nvPicPr>
          <p:cNvPr id="1988" name="Google Shape;1988;p161"/>
          <p:cNvPicPr preferRelativeResize="0"/>
          <p:nvPr/>
        </p:nvPicPr>
        <p:blipFill>
          <a:blip r:embed="rId4">
            <a:alphaModFix/>
          </a:blip>
          <a:stretch>
            <a:fillRect/>
          </a:stretch>
        </p:blipFill>
        <p:spPr>
          <a:xfrm>
            <a:off x="128463" y="2532515"/>
            <a:ext cx="5235975" cy="1290250"/>
          </a:xfrm>
          <a:prstGeom prst="rect">
            <a:avLst/>
          </a:prstGeom>
          <a:noFill/>
          <a:ln>
            <a:noFill/>
          </a:ln>
        </p:spPr>
      </p:pic>
      <p:sp>
        <p:nvSpPr>
          <p:cNvPr id="1989" name="Google Shape;1989;p161"/>
          <p:cNvSpPr txBox="1"/>
          <p:nvPr/>
        </p:nvSpPr>
        <p:spPr>
          <a:xfrm>
            <a:off x="195200" y="5047975"/>
            <a:ext cx="816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222222"/>
                </a:solidFill>
                <a:highlight>
                  <a:srgbClr val="FFFFFF"/>
                </a:highlight>
                <a:latin typeface="Times New Roman"/>
                <a:ea typeface="Times New Roman"/>
                <a:cs typeface="Times New Roman"/>
                <a:sym typeface="Times New Roman"/>
              </a:rPr>
              <a:t>Wilhelmi, F., Hribar, J., Yilmaz, S. F., Ozfatura, E., Ozfatura, K., Yildiz, O., ... &amp; Bellalta, B. (2022). </a:t>
            </a:r>
            <a:r>
              <a:rPr lang="en-US" sz="1000" u="sng">
                <a:solidFill>
                  <a:schemeClr val="hlink"/>
                </a:solidFill>
                <a:highlight>
                  <a:srgbClr val="FFFFFF"/>
                </a:highlight>
                <a:latin typeface="Times New Roman"/>
                <a:ea typeface="Times New Roman"/>
                <a:cs typeface="Times New Roman"/>
                <a:sym typeface="Times New Roman"/>
                <a:hlinkClick r:id="rId5"/>
              </a:rPr>
              <a:t>Federated spatial reuse optimization in next-generation decentralized IEEE 802.11 WLANs</a:t>
            </a:r>
            <a:r>
              <a:rPr lang="en-US" sz="1000">
                <a:solidFill>
                  <a:srgbClr val="222222"/>
                </a:solidFill>
                <a:highlight>
                  <a:srgbClr val="FFFFFF"/>
                </a:highlight>
                <a:latin typeface="Times New Roman"/>
                <a:ea typeface="Times New Roman"/>
                <a:cs typeface="Times New Roman"/>
                <a:sym typeface="Times New Roman"/>
              </a:rPr>
              <a:t>. </a:t>
            </a:r>
            <a:r>
              <a:rPr i="1" lang="en-US" sz="1000">
                <a:solidFill>
                  <a:srgbClr val="222222"/>
                </a:solidFill>
                <a:highlight>
                  <a:srgbClr val="FFFFFF"/>
                </a:highlight>
                <a:latin typeface="Times New Roman"/>
                <a:ea typeface="Times New Roman"/>
                <a:cs typeface="Times New Roman"/>
                <a:sym typeface="Times New Roman"/>
              </a:rPr>
              <a:t>ITU Journal on Future and Evolving Technologies, Volume 3 (2022), Issue 2, Pages 117-133</a:t>
            </a:r>
            <a:endParaRPr i="1" sz="1000">
              <a:latin typeface="Times New Roman"/>
              <a:ea typeface="Times New Roman"/>
              <a:cs typeface="Times New Roman"/>
              <a:sym typeface="Times New Roman"/>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162"/>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Hands-on exercise</a:t>
            </a:r>
            <a:endParaRPr/>
          </a:p>
          <a:p>
            <a:pPr indent="0" lvl="0" marL="0" rtl="0" algn="l">
              <a:spcBef>
                <a:spcPts val="0"/>
              </a:spcBef>
              <a:spcAft>
                <a:spcPts val="0"/>
              </a:spcAft>
              <a:buNone/>
            </a:pPr>
            <a:r>
              <a:rPr lang="en-US" sz="2400"/>
              <a:t>Implement, Train &amp; Evaluate an ML model</a:t>
            </a:r>
            <a:endParaRPr sz="2400"/>
          </a:p>
        </p:txBody>
      </p:sp>
      <p:sp>
        <p:nvSpPr>
          <p:cNvPr id="1996" name="Google Shape;1996;p16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997" name="Google Shape;1997;p162"/>
          <p:cNvSpPr txBox="1"/>
          <p:nvPr/>
        </p:nvSpPr>
        <p:spPr>
          <a:xfrm>
            <a:off x="418150" y="17738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998" name="Google Shape;1998;p162"/>
          <p:cNvPicPr preferRelativeResize="0"/>
          <p:nvPr/>
        </p:nvPicPr>
        <p:blipFill>
          <a:blip r:embed="rId3">
            <a:alphaModFix/>
          </a:blip>
          <a:stretch>
            <a:fillRect/>
          </a:stretch>
        </p:blipFill>
        <p:spPr>
          <a:xfrm>
            <a:off x="503650" y="2016650"/>
            <a:ext cx="4762501" cy="2926874"/>
          </a:xfrm>
          <a:prstGeom prst="rect">
            <a:avLst/>
          </a:prstGeom>
          <a:noFill/>
          <a:ln>
            <a:noFill/>
          </a:ln>
        </p:spPr>
      </p:pic>
      <p:sp>
        <p:nvSpPr>
          <p:cNvPr id="1999" name="Google Shape;1999;p162"/>
          <p:cNvSpPr txBox="1"/>
          <p:nvPr/>
        </p:nvSpPr>
        <p:spPr>
          <a:xfrm>
            <a:off x="3538713" y="1227125"/>
            <a:ext cx="3000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u="sng">
                <a:solidFill>
                  <a:schemeClr val="hlink"/>
                </a:solidFill>
                <a:latin typeface="Calibri"/>
                <a:ea typeface="Calibri"/>
                <a:cs typeface="Calibri"/>
                <a:sym typeface="Calibri"/>
                <a:hlinkClick r:id="rId4"/>
              </a:rPr>
              <a:t>Let’s go!</a:t>
            </a:r>
            <a:endParaRPr sz="1900">
              <a:latin typeface="Calibri"/>
              <a:ea typeface="Calibri"/>
              <a:cs typeface="Calibri"/>
              <a:sym typeface="Calibri"/>
            </a:endParaRPr>
          </a:p>
        </p:txBody>
      </p:sp>
      <p:pic>
        <p:nvPicPr>
          <p:cNvPr id="2000" name="Google Shape;2000;p162"/>
          <p:cNvPicPr preferRelativeResize="0"/>
          <p:nvPr/>
        </p:nvPicPr>
        <p:blipFill>
          <a:blip r:embed="rId5">
            <a:alphaModFix/>
          </a:blip>
          <a:stretch>
            <a:fillRect/>
          </a:stretch>
        </p:blipFill>
        <p:spPr>
          <a:xfrm>
            <a:off x="6073124" y="1704125"/>
            <a:ext cx="3105875" cy="310587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163"/>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Overview of tools &amp; datasets</a:t>
            </a:r>
            <a:endParaRPr/>
          </a:p>
        </p:txBody>
      </p:sp>
      <p:sp>
        <p:nvSpPr>
          <p:cNvPr id="2007" name="Google Shape;2007;p163"/>
          <p:cNvSpPr txBox="1"/>
          <p:nvPr>
            <p:ph idx="1" type="body"/>
          </p:nvPr>
        </p:nvSpPr>
        <p:spPr>
          <a:xfrm>
            <a:off x="503640" y="1326240"/>
            <a:ext cx="9068700" cy="3855300"/>
          </a:xfrm>
          <a:prstGeom prst="rect">
            <a:avLst/>
          </a:prstGeom>
          <a:ln>
            <a:noFill/>
          </a:ln>
        </p:spPr>
        <p:txBody>
          <a:bodyPr anchorCtr="0" anchor="t" bIns="0" lIns="0" spcFirstLastPara="1" rIns="0" wrap="square" tIns="0">
            <a:normAutofit/>
          </a:bodyPr>
          <a:lstStyle/>
          <a:p>
            <a:pPr indent="-317500" lvl="0" marL="457200" rtl="0" algn="l">
              <a:spcBef>
                <a:spcPts val="0"/>
              </a:spcBef>
              <a:spcAft>
                <a:spcPts val="0"/>
              </a:spcAft>
              <a:buClr>
                <a:schemeClr val="dk1"/>
              </a:buClr>
              <a:buSzPts val="1400"/>
              <a:buChar char="-"/>
            </a:pPr>
            <a:r>
              <a:rPr lang="en-US">
                <a:solidFill>
                  <a:schemeClr val="dk1"/>
                </a:solidFill>
              </a:rPr>
              <a:t>ML frameworks, packages &amp; libraries: </a:t>
            </a:r>
            <a:endParaRPr>
              <a:solidFill>
                <a:schemeClr val="dk1"/>
              </a:solidFill>
            </a:endParaRPr>
          </a:p>
          <a:p>
            <a:pPr indent="-317500" lvl="1" marL="914400" rtl="0" algn="l">
              <a:spcBef>
                <a:spcPts val="0"/>
              </a:spcBef>
              <a:spcAft>
                <a:spcPts val="0"/>
              </a:spcAft>
              <a:buClr>
                <a:schemeClr val="dk1"/>
              </a:buClr>
              <a:buSzPts val="1400"/>
              <a:buChar char="-"/>
            </a:pPr>
            <a:r>
              <a:rPr lang="en-US"/>
              <a:t>Pytorch: </a:t>
            </a:r>
            <a:r>
              <a:rPr lang="en-US" u="sng">
                <a:solidFill>
                  <a:schemeClr val="hlink"/>
                </a:solidFill>
                <a:hlinkClick r:id="rId3"/>
              </a:rPr>
              <a:t>https://pytorch.org/</a:t>
            </a:r>
            <a:r>
              <a:rPr lang="en-US"/>
              <a:t> </a:t>
            </a:r>
            <a:endParaRPr/>
          </a:p>
          <a:p>
            <a:pPr indent="-317500" lvl="1" marL="914400" rtl="0" algn="l">
              <a:spcBef>
                <a:spcPts val="0"/>
              </a:spcBef>
              <a:spcAft>
                <a:spcPts val="0"/>
              </a:spcAft>
              <a:buClr>
                <a:schemeClr val="dk1"/>
              </a:buClr>
              <a:buSzPts val="1400"/>
              <a:buChar char="-"/>
            </a:pPr>
            <a:r>
              <a:rPr lang="en-US"/>
              <a:t>TensorFlow: </a:t>
            </a:r>
            <a:r>
              <a:rPr lang="en-US" u="sng">
                <a:solidFill>
                  <a:schemeClr val="hlink"/>
                </a:solidFill>
                <a:hlinkClick r:id="rId4"/>
              </a:rPr>
              <a:t>https://www.tensorflow.org/</a:t>
            </a:r>
            <a:r>
              <a:rPr lang="en-US"/>
              <a:t> </a:t>
            </a:r>
            <a:endParaRPr/>
          </a:p>
          <a:p>
            <a:pPr indent="-317500" lvl="1" marL="914400" rtl="0" algn="l">
              <a:spcBef>
                <a:spcPts val="0"/>
              </a:spcBef>
              <a:spcAft>
                <a:spcPts val="0"/>
              </a:spcAft>
              <a:buClr>
                <a:schemeClr val="dk1"/>
              </a:buClr>
              <a:buSzPts val="1400"/>
              <a:buChar char="-"/>
            </a:pPr>
            <a:r>
              <a:rPr lang="en-US"/>
              <a:t>Keras: </a:t>
            </a:r>
            <a:r>
              <a:rPr lang="en-US" u="sng">
                <a:solidFill>
                  <a:schemeClr val="hlink"/>
                </a:solidFill>
                <a:hlinkClick r:id="rId5"/>
              </a:rPr>
              <a:t>https://keras.io/</a:t>
            </a:r>
            <a:r>
              <a:rPr lang="en-US"/>
              <a:t> </a:t>
            </a:r>
            <a:endParaRPr/>
          </a:p>
          <a:p>
            <a:pPr indent="-317500" lvl="1" marL="914400" rtl="0" algn="l">
              <a:spcBef>
                <a:spcPts val="0"/>
              </a:spcBef>
              <a:spcAft>
                <a:spcPts val="0"/>
              </a:spcAft>
              <a:buClr>
                <a:schemeClr val="dk1"/>
              </a:buClr>
              <a:buSzPts val="1400"/>
              <a:buChar char="-"/>
            </a:pPr>
            <a:r>
              <a:rPr lang="en-US"/>
              <a:t>OpenAI Gym: </a:t>
            </a:r>
            <a:r>
              <a:rPr lang="en-US" u="sng">
                <a:solidFill>
                  <a:schemeClr val="hlink"/>
                </a:solidFill>
                <a:hlinkClick r:id="rId6"/>
              </a:rPr>
              <a:t>https://github.com/openai/gym</a:t>
            </a:r>
            <a:r>
              <a:rPr lang="en-US"/>
              <a:t> </a:t>
            </a:r>
            <a:endParaRPr/>
          </a:p>
          <a:p>
            <a:pPr indent="-317500" lvl="0" marL="457200" rtl="0" algn="l">
              <a:spcBef>
                <a:spcPts val="0"/>
              </a:spcBef>
              <a:spcAft>
                <a:spcPts val="0"/>
              </a:spcAft>
              <a:buSzPts val="1400"/>
              <a:buChar char="-"/>
            </a:pPr>
            <a:r>
              <a:rPr lang="en-US"/>
              <a:t>FL frameworks: </a:t>
            </a:r>
            <a:endParaRPr/>
          </a:p>
          <a:p>
            <a:pPr indent="-317500" lvl="1" marL="914400" rtl="0" algn="l">
              <a:spcBef>
                <a:spcPts val="0"/>
              </a:spcBef>
              <a:spcAft>
                <a:spcPts val="0"/>
              </a:spcAft>
              <a:buSzPts val="1400"/>
              <a:buChar char="-"/>
            </a:pPr>
            <a:r>
              <a:rPr lang="en-US"/>
              <a:t>TensorFlow Federated: </a:t>
            </a:r>
            <a:r>
              <a:rPr lang="en-US" u="sng">
                <a:solidFill>
                  <a:schemeClr val="hlink"/>
                </a:solidFill>
                <a:hlinkClick r:id="rId7"/>
              </a:rPr>
              <a:t>https://www.tensorflow.org/federated</a:t>
            </a:r>
            <a:r>
              <a:rPr lang="en-US"/>
              <a:t> </a:t>
            </a:r>
            <a:endParaRPr/>
          </a:p>
          <a:p>
            <a:pPr indent="-317500" lvl="1" marL="914400" rtl="0" algn="l">
              <a:spcBef>
                <a:spcPts val="0"/>
              </a:spcBef>
              <a:spcAft>
                <a:spcPts val="0"/>
              </a:spcAft>
              <a:buSzPts val="1400"/>
              <a:buChar char="-"/>
            </a:pPr>
            <a:r>
              <a:rPr lang="en-US"/>
              <a:t>PySyft: </a:t>
            </a:r>
            <a:r>
              <a:rPr lang="en-US" u="sng">
                <a:solidFill>
                  <a:schemeClr val="hlink"/>
                </a:solidFill>
                <a:hlinkClick r:id="rId8"/>
              </a:rPr>
              <a:t>https://openmined.github.io/PySyft</a:t>
            </a:r>
            <a:r>
              <a:rPr lang="en-US" u="sng">
                <a:solidFill>
                  <a:schemeClr val="hlink"/>
                </a:solidFill>
                <a:hlinkClick r:id="rId9"/>
              </a:rPr>
              <a:t>/</a:t>
            </a:r>
            <a:r>
              <a:rPr lang="en-US"/>
              <a:t> </a:t>
            </a:r>
            <a:endParaRPr/>
          </a:p>
          <a:p>
            <a:pPr indent="-317500" lvl="1" marL="914400" rtl="0" algn="l">
              <a:spcBef>
                <a:spcPts val="0"/>
              </a:spcBef>
              <a:spcAft>
                <a:spcPts val="0"/>
              </a:spcAft>
              <a:buSzPts val="1400"/>
              <a:buChar char="-"/>
            </a:pPr>
            <a:r>
              <a:rPr lang="en-US"/>
              <a:t>Flower: </a:t>
            </a:r>
            <a:r>
              <a:rPr lang="en-US" u="sng">
                <a:solidFill>
                  <a:schemeClr val="hlink"/>
                </a:solidFill>
                <a:hlinkClick r:id="rId10"/>
              </a:rPr>
              <a:t>https://flower.dev/</a:t>
            </a:r>
            <a:r>
              <a:rPr lang="en-US"/>
              <a:t> </a:t>
            </a:r>
            <a:endParaRPr/>
          </a:p>
          <a:p>
            <a:pPr indent="-317500" lvl="0" marL="457200" rtl="0" algn="l">
              <a:spcBef>
                <a:spcPts val="0"/>
              </a:spcBef>
              <a:spcAft>
                <a:spcPts val="0"/>
              </a:spcAft>
              <a:buSzPts val="1400"/>
              <a:buChar char="-"/>
            </a:pPr>
            <a:r>
              <a:rPr lang="en-US"/>
              <a:t>ML model energy consumption tracking: </a:t>
            </a:r>
            <a:endParaRPr/>
          </a:p>
          <a:p>
            <a:pPr indent="-317500" lvl="1" marL="914400" rtl="0" algn="l">
              <a:spcBef>
                <a:spcPts val="0"/>
              </a:spcBef>
              <a:spcAft>
                <a:spcPts val="0"/>
              </a:spcAft>
              <a:buSzPts val="1400"/>
              <a:buChar char="-"/>
            </a:pPr>
            <a:r>
              <a:rPr lang="en-US"/>
              <a:t>CarbonTracker: </a:t>
            </a:r>
            <a:r>
              <a:rPr lang="en-US" u="sng">
                <a:solidFill>
                  <a:schemeClr val="hlink"/>
                </a:solidFill>
                <a:hlinkClick r:id="rId11"/>
              </a:rPr>
              <a:t>https://github.com/lfwa/carbontracker</a:t>
            </a:r>
            <a:endParaRPr/>
          </a:p>
          <a:p>
            <a:pPr indent="-317500" lvl="1" marL="914400" rtl="0" algn="l">
              <a:spcBef>
                <a:spcPts val="0"/>
              </a:spcBef>
              <a:spcAft>
                <a:spcPts val="0"/>
              </a:spcAft>
              <a:buSzPts val="1400"/>
              <a:buChar char="-"/>
            </a:pPr>
            <a:r>
              <a:rPr lang="en-US"/>
              <a:t>eco2AI: </a:t>
            </a:r>
            <a:r>
              <a:rPr lang="en-US" u="sng">
                <a:solidFill>
                  <a:schemeClr val="hlink"/>
                </a:solidFill>
                <a:hlinkClick r:id="rId12"/>
              </a:rPr>
              <a:t>https://github.com/sb-ai-lab/Eco2AI</a:t>
            </a:r>
            <a:r>
              <a:rPr lang="en-US"/>
              <a:t>  </a:t>
            </a:r>
            <a:endParaRPr/>
          </a:p>
          <a:p>
            <a:pPr indent="-317500" lvl="1" marL="914400" rtl="0" algn="l">
              <a:spcBef>
                <a:spcPts val="0"/>
              </a:spcBef>
              <a:spcAft>
                <a:spcPts val="0"/>
              </a:spcAft>
              <a:buSzPts val="1400"/>
              <a:buChar char="-"/>
            </a:pPr>
            <a:r>
              <a:rPr lang="en-US"/>
              <a:t>CodeCarbon: </a:t>
            </a:r>
            <a:r>
              <a:rPr lang="en-US" u="sng">
                <a:solidFill>
                  <a:schemeClr val="hlink"/>
                </a:solidFill>
                <a:hlinkClick r:id="rId13"/>
              </a:rPr>
              <a:t>https://github.com/mlco2/codecarbon</a:t>
            </a:r>
            <a:endParaRPr/>
          </a:p>
        </p:txBody>
      </p:sp>
      <p:sp>
        <p:nvSpPr>
          <p:cNvPr id="2008" name="Google Shape;2008;p16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0" name="Shape 270"/>
        <p:cNvGrpSpPr/>
        <p:nvPr/>
      </p:nvGrpSpPr>
      <p:grpSpPr>
        <a:xfrm>
          <a:off x="0" y="0"/>
          <a:ext cx="0" cy="0"/>
          <a:chOff x="0" y="0"/>
          <a:chExt cx="0" cy="0"/>
        </a:xfrm>
      </p:grpSpPr>
      <p:sp>
        <p:nvSpPr>
          <p:cNvPr id="271" name="Google Shape;271;p29"/>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How does Wi-Fi work?</a:t>
            </a:r>
            <a:endParaRPr/>
          </a:p>
        </p:txBody>
      </p:sp>
      <p:sp>
        <p:nvSpPr>
          <p:cNvPr id="272" name="Google Shape;272;p2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273" name="Google Shape;273;p29"/>
          <p:cNvPicPr preferRelativeResize="0"/>
          <p:nvPr/>
        </p:nvPicPr>
        <p:blipFill>
          <a:blip r:embed="rId3">
            <a:alphaModFix/>
          </a:blip>
          <a:stretch>
            <a:fillRect/>
          </a:stretch>
        </p:blipFill>
        <p:spPr>
          <a:xfrm>
            <a:off x="431701" y="1172225"/>
            <a:ext cx="7655525" cy="421052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012" name="Shape 2012"/>
        <p:cNvGrpSpPr/>
        <p:nvPr/>
      </p:nvGrpSpPr>
      <p:grpSpPr>
        <a:xfrm>
          <a:off x="0" y="0"/>
          <a:ext cx="0" cy="0"/>
          <a:chOff x="0" y="0"/>
          <a:chExt cx="0" cy="0"/>
        </a:xfrm>
      </p:grpSpPr>
      <p:sp>
        <p:nvSpPr>
          <p:cNvPr id="2013" name="Google Shape;2013;p164"/>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i="0" lang="en-US" sz="3200" u="none" cap="none" strike="noStrike">
                <a:latin typeface="Calibri"/>
                <a:ea typeface="Calibri"/>
                <a:cs typeface="Calibri"/>
                <a:sym typeface="Calibri"/>
              </a:rPr>
              <a:t>Outline</a:t>
            </a:r>
            <a:endParaRPr sz="3200" strike="noStrike">
              <a:latin typeface="Calibri"/>
              <a:ea typeface="Calibri"/>
              <a:cs typeface="Calibri"/>
              <a:sym typeface="Calibri"/>
            </a:endParaRPr>
          </a:p>
        </p:txBody>
      </p:sp>
      <p:sp>
        <p:nvSpPr>
          <p:cNvPr id="2014" name="Google Shape;2014;p164"/>
          <p:cNvSpPr txBox="1"/>
          <p:nvPr/>
        </p:nvSpPr>
        <p:spPr>
          <a:xfrm>
            <a:off x="503650" y="1029726"/>
            <a:ext cx="9068700" cy="4151700"/>
          </a:xfrm>
          <a:prstGeom prst="rect">
            <a:avLst/>
          </a:prstGeom>
          <a:noFill/>
          <a:ln>
            <a:noFill/>
          </a:ln>
        </p:spPr>
        <p:txBody>
          <a:bodyPr anchorCtr="0" anchor="t" bIns="0" lIns="0" spcFirstLastPara="1" rIns="0" wrap="square" tIns="0">
            <a:noAutofit/>
          </a:bodyPr>
          <a:lstStyle/>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1</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Introduction.</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Why Wi-Fi may want to adopt AI/ML?</a:t>
            </a:r>
            <a:r>
              <a:rPr lang="en-US" sz="1100">
                <a:solidFill>
                  <a:schemeClr val="dk1"/>
                </a:solidFill>
                <a:latin typeface="Calibri"/>
                <a:ea typeface="Calibri"/>
                <a:cs typeface="Calibri"/>
                <a:sym typeface="Calibri"/>
              </a:rPr>
              <a:t> (30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overview: A 30-year path from IEEE 802.11b to IEEE 802.11be, and beyond.</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in Wi-Fi: Dealing with complexity and uncertainty.</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Requirements of next-gen WiFi networks.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2</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A primer on AI/ML </a:t>
            </a:r>
            <a:r>
              <a:rPr lang="en-US" sz="1100">
                <a:solidFill>
                  <a:schemeClr val="dk1"/>
                </a:solidFill>
                <a:latin typeface="Calibri"/>
                <a:ea typeface="Calibri"/>
                <a:cs typeface="Calibri"/>
                <a:sym typeface="Calibri"/>
              </a:rPr>
              <a:t>(45 min) - </a:t>
            </a:r>
            <a:r>
              <a:rPr lang="en-US" sz="1100">
                <a:solidFill>
                  <a:schemeClr val="dk1"/>
                </a:solidFill>
                <a:latin typeface="Calibri"/>
                <a:ea typeface="Calibri"/>
                <a:cs typeface="Calibri"/>
                <a:sym typeface="Calibri"/>
              </a:rPr>
              <a:t>Szymon</a:t>
            </a:r>
            <a:r>
              <a:rPr lang="en-US" sz="1100">
                <a:solidFill>
                  <a:schemeClr val="dk1"/>
                </a:solidFill>
                <a:latin typeface="Calibri"/>
                <a:ea typeface="Calibri"/>
                <a:cs typeface="Calibri"/>
                <a:sym typeface="Calibri"/>
              </a:rPr>
              <a:t> &amp; </a:t>
            </a:r>
            <a:r>
              <a:rPr lang="en-US" sz="1100">
                <a:solidFill>
                  <a:schemeClr val="dk1"/>
                </a:solidFill>
                <a:latin typeface="Calibri"/>
                <a:ea typeface="Calibri"/>
                <a:cs typeface="Calibri"/>
                <a:sym typeface="Calibri"/>
              </a:rPr>
              <a:t>Boris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Concepts, definitions, and overview of the main ML types (supervised, unsupervised, and reinforcement learning), including Wi-Fi examples.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Popular ML techniques and paradigms: deep learning, reinforcement learning, online learning, federated learning.</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Deployment options: architecture, data handling, marketplaces.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b="1" lang="en-US" sz="1100">
                <a:solidFill>
                  <a:schemeClr val="dk1"/>
                </a:solidFill>
                <a:latin typeface="Calibri"/>
                <a:ea typeface="Calibri"/>
                <a:cs typeface="Calibri"/>
                <a:sym typeface="Calibri"/>
              </a:rPr>
              <a:t>Break (10:00-10:30)</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rPr lang="en-US" sz="1100" u="sng">
                <a:solidFill>
                  <a:schemeClr val="dk1"/>
                </a:solidFill>
                <a:latin typeface="Calibri"/>
                <a:ea typeface="Calibri"/>
                <a:cs typeface="Calibri"/>
                <a:sym typeface="Calibri"/>
              </a:rPr>
              <a:t>Part 3</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Multi-Armed Bandits for Responsive Wi-Fi networks </a:t>
            </a:r>
            <a:r>
              <a:rPr lang="en-US" sz="1100">
                <a:solidFill>
                  <a:schemeClr val="dk1"/>
                </a:solidFill>
                <a:latin typeface="Calibri"/>
                <a:ea typeface="Calibri"/>
                <a:cs typeface="Calibri"/>
                <a:sym typeface="Calibri"/>
              </a:rPr>
              <a:t>(45 mins) - Boris &amp; Szymon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Multi-Armed Bandits: exploitation-exploration trade-off; e-greedy, Thompson Sampling, UCB.</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Examples: Channel Selection; AP selection;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Reinforced-lib + Example (MCS selection).</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4</a:t>
            </a:r>
            <a:r>
              <a:rPr lang="en-US" sz="1100">
                <a:solidFill>
                  <a:schemeClr val="dk1"/>
                </a:solidFill>
                <a:latin typeface="Calibri"/>
                <a:ea typeface="Calibri"/>
                <a:cs typeface="Calibri"/>
                <a:sym typeface="Calibri"/>
              </a:rPr>
              <a:t>: </a:t>
            </a:r>
            <a:r>
              <a:rPr b="1" lang="en-US" sz="1100">
                <a:solidFill>
                  <a:srgbClr val="0E101A"/>
                </a:solidFill>
                <a:latin typeface="Calibri"/>
                <a:ea typeface="Calibri"/>
                <a:cs typeface="Calibri"/>
                <a:sym typeface="Calibri"/>
              </a:rPr>
              <a:t>Wi-Fi &amp; ML: Practical considerations</a:t>
            </a:r>
            <a:r>
              <a:rPr b="1" lang="en-US" sz="1000">
                <a:solidFill>
                  <a:srgbClr val="0E101A"/>
                </a:solidFill>
                <a:latin typeface="Calibri"/>
                <a:ea typeface="Calibri"/>
                <a:cs typeface="Calibri"/>
                <a:sym typeface="Calibri"/>
              </a:rPr>
              <a:t> </a:t>
            </a:r>
            <a:r>
              <a:rPr lang="en-US" sz="1100">
                <a:solidFill>
                  <a:schemeClr val="dk1"/>
                </a:solidFill>
                <a:latin typeface="Calibri"/>
                <a:ea typeface="Calibri"/>
                <a:cs typeface="Calibri"/>
                <a:sym typeface="Calibri"/>
              </a:rPr>
              <a:t>(45 mins) - Francesc</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&amp; ML: A two-sided relationship</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Adoption of ML in Wi-Fi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in the ITU-T AI/ML in 5G Challenge: Use cases, tools, and results from the 2020-2022 editions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Hands-on Exercise II: Predicting the performance of Wi-Fi through Deep Learning</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5</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Open challenges, future research directions, and summary </a:t>
            </a:r>
            <a:r>
              <a:rPr lang="en-US" sz="1100">
                <a:solidFill>
                  <a:schemeClr val="dk1"/>
                </a:solidFill>
                <a:latin typeface="Calibri"/>
                <a:ea typeface="Calibri"/>
                <a:cs typeface="Calibri"/>
                <a:sym typeface="Calibri"/>
              </a:rPr>
              <a:t>(15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and future research directions; Synergies with other disruptive technologies.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Current AI/ML trends: LLM and Generative AI.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Summary and takeaways.</a:t>
            </a:r>
            <a:endParaRPr sz="1800">
              <a:highlight>
                <a:srgbClr val="FFFF00"/>
              </a:highlight>
              <a:latin typeface="Calibri"/>
              <a:ea typeface="Calibri"/>
              <a:cs typeface="Calibri"/>
              <a:sym typeface="Calibri"/>
            </a:endParaRPr>
          </a:p>
        </p:txBody>
      </p:sp>
      <p:sp>
        <p:nvSpPr>
          <p:cNvPr id="2015" name="Google Shape;2015;p16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3D3C"/>
        </a:solidFill>
      </p:bgPr>
    </p:bg>
    <p:spTree>
      <p:nvGrpSpPr>
        <p:cNvPr id="2019" name="Shape 2019"/>
        <p:cNvGrpSpPr/>
        <p:nvPr/>
      </p:nvGrpSpPr>
      <p:grpSpPr>
        <a:xfrm>
          <a:off x="0" y="0"/>
          <a:ext cx="0" cy="0"/>
          <a:chOff x="0" y="0"/>
          <a:chExt cx="0" cy="0"/>
        </a:xfrm>
      </p:grpSpPr>
      <p:sp>
        <p:nvSpPr>
          <p:cNvPr id="2020" name="Google Shape;2020;p165"/>
          <p:cNvSpPr txBox="1"/>
          <p:nvPr/>
        </p:nvSpPr>
        <p:spPr>
          <a:xfrm>
            <a:off x="504000" y="984960"/>
            <a:ext cx="9068760" cy="1013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4400">
                <a:solidFill>
                  <a:srgbClr val="FFFFFF"/>
                </a:solidFill>
                <a:latin typeface="Calibri"/>
                <a:ea typeface="Calibri"/>
                <a:cs typeface="Calibri"/>
                <a:sym typeface="Calibri"/>
              </a:rPr>
              <a:t>5 </a:t>
            </a:r>
            <a:endParaRPr sz="4400">
              <a:solidFill>
                <a:srgbClr val="FFFFFF"/>
              </a:solidFill>
              <a:latin typeface="Calibri"/>
              <a:ea typeface="Calibri"/>
              <a:cs typeface="Calibri"/>
              <a:sym typeface="Calibri"/>
            </a:endParaRPr>
          </a:p>
          <a:p>
            <a:pPr indent="0" lvl="0" marL="0" marR="0" rtl="0" algn="l">
              <a:lnSpc>
                <a:spcPct val="90000"/>
              </a:lnSpc>
              <a:spcBef>
                <a:spcPts val="0"/>
              </a:spcBef>
              <a:spcAft>
                <a:spcPts val="0"/>
              </a:spcAft>
              <a:buNone/>
            </a:pPr>
            <a:r>
              <a:rPr lang="en-US" sz="2600">
                <a:solidFill>
                  <a:srgbClr val="FFFFFF"/>
                </a:solidFill>
                <a:latin typeface="Calibri"/>
                <a:ea typeface="Calibri"/>
                <a:cs typeface="Calibri"/>
                <a:sym typeface="Calibri"/>
              </a:rPr>
              <a:t>Open challenges, future research directions, and summary</a:t>
            </a:r>
            <a:endParaRPr sz="2600" strike="noStrike">
              <a:latin typeface="Calibri"/>
              <a:ea typeface="Calibri"/>
              <a:cs typeface="Calibri"/>
              <a:sym typeface="Calibri"/>
            </a:endParaRPr>
          </a:p>
        </p:txBody>
      </p:sp>
      <p:sp>
        <p:nvSpPr>
          <p:cNvPr id="2021" name="Google Shape;2021;p16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9" name="Shape 2029"/>
        <p:cNvGrpSpPr/>
        <p:nvPr/>
      </p:nvGrpSpPr>
      <p:grpSpPr>
        <a:xfrm>
          <a:off x="0" y="0"/>
          <a:ext cx="0" cy="0"/>
          <a:chOff x="0" y="0"/>
          <a:chExt cx="0" cy="0"/>
        </a:xfrm>
      </p:grpSpPr>
      <p:sp>
        <p:nvSpPr>
          <p:cNvPr id="2030" name="Google Shape;2030;p166"/>
          <p:cNvSpPr txBox="1"/>
          <p:nvPr>
            <p:ph type="title"/>
          </p:nvPr>
        </p:nvSpPr>
        <p:spPr>
          <a:xfrm>
            <a:off x="416290" y="186584"/>
            <a:ext cx="7495800" cy="782400"/>
          </a:xfrm>
          <a:prstGeom prst="rect">
            <a:avLst/>
          </a:prstGeom>
          <a:noFill/>
          <a:ln>
            <a:noFill/>
          </a:ln>
        </p:spPr>
        <p:txBody>
          <a:bodyPr anchorCtr="0" anchor="ctr" bIns="38075" lIns="76175" spcFirstLastPara="1" rIns="76175" wrap="square" tIns="38075">
            <a:noAutofit/>
          </a:bodyPr>
          <a:lstStyle/>
          <a:p>
            <a:pPr indent="0" lvl="0" marL="0" rtl="0" algn="l">
              <a:lnSpc>
                <a:spcPct val="100000"/>
              </a:lnSpc>
              <a:spcBef>
                <a:spcPts val="0"/>
              </a:spcBef>
              <a:spcAft>
                <a:spcPts val="0"/>
              </a:spcAft>
              <a:buSzPts val="1200"/>
              <a:buNone/>
            </a:pPr>
            <a:r>
              <a:rPr lang="en-US"/>
              <a:t>Research community generates new ideas…</a:t>
            </a:r>
            <a:endParaRPr/>
          </a:p>
        </p:txBody>
      </p:sp>
      <p:sp>
        <p:nvSpPr>
          <p:cNvPr id="2031" name="Google Shape;2031;p166"/>
          <p:cNvSpPr txBox="1"/>
          <p:nvPr>
            <p:ph idx="1" type="body"/>
          </p:nvPr>
        </p:nvSpPr>
        <p:spPr>
          <a:xfrm>
            <a:off x="416301" y="1096300"/>
            <a:ext cx="8576700" cy="3186900"/>
          </a:xfrm>
          <a:prstGeom prst="rect">
            <a:avLst/>
          </a:prstGeom>
          <a:noFill/>
          <a:ln>
            <a:noFill/>
          </a:ln>
        </p:spPr>
        <p:txBody>
          <a:bodyPr anchorCtr="0" anchor="t" bIns="38075" lIns="76175" spcFirstLastPara="1" rIns="76175" wrap="square" tIns="38075">
            <a:noAutofit/>
          </a:bodyPr>
          <a:lstStyle/>
          <a:p>
            <a:pPr indent="-285750" lvl="0" marL="381000" rtl="0" algn="l">
              <a:lnSpc>
                <a:spcPct val="100000"/>
              </a:lnSpc>
              <a:spcBef>
                <a:spcPts val="0"/>
              </a:spcBef>
              <a:spcAft>
                <a:spcPts val="0"/>
              </a:spcAft>
              <a:buClr>
                <a:schemeClr val="dk1"/>
              </a:buClr>
              <a:buSzPts val="1500"/>
              <a:buChar char="●"/>
            </a:pPr>
            <a:r>
              <a:rPr b="1" lang="en-US">
                <a:solidFill>
                  <a:schemeClr val="dk1"/>
                </a:solidFill>
              </a:rPr>
              <a:t>Optimizing new 802.11 features</a:t>
            </a:r>
            <a:endParaRPr>
              <a:solidFill>
                <a:schemeClr val="dk1"/>
              </a:solidFill>
            </a:endParaRPr>
          </a:p>
          <a:p>
            <a:pPr indent="-285750" lvl="1" marL="762000" rtl="0" algn="l">
              <a:lnSpc>
                <a:spcPct val="100000"/>
              </a:lnSpc>
              <a:spcBef>
                <a:spcPts val="1000"/>
              </a:spcBef>
              <a:spcAft>
                <a:spcPts val="0"/>
              </a:spcAft>
              <a:buClr>
                <a:schemeClr val="dk1"/>
              </a:buClr>
              <a:buSzPts val="1500"/>
              <a:buChar char="○"/>
            </a:pPr>
            <a:r>
              <a:rPr lang="en-US">
                <a:solidFill>
                  <a:schemeClr val="dk1"/>
                </a:solidFill>
              </a:rPr>
              <a:t>Not yet well-known how ML can improve the performance of existing features</a:t>
            </a:r>
            <a:endParaRPr/>
          </a:p>
          <a:p>
            <a:pPr indent="-285750" lvl="1" marL="762000" rtl="0" algn="l">
              <a:lnSpc>
                <a:spcPct val="100000"/>
              </a:lnSpc>
              <a:spcBef>
                <a:spcPts val="1000"/>
              </a:spcBef>
              <a:spcAft>
                <a:spcPts val="0"/>
              </a:spcAft>
              <a:buClr>
                <a:schemeClr val="dk1"/>
              </a:buClr>
              <a:buSzPts val="1500"/>
              <a:buChar char="○"/>
            </a:pPr>
            <a:r>
              <a:rPr lang="en-US">
                <a:solidFill>
                  <a:schemeClr val="dk1"/>
                </a:solidFill>
              </a:rPr>
              <a:t>What about new ones? Multi-link operation, multi-AP coordination</a:t>
            </a:r>
            <a:endParaRPr/>
          </a:p>
          <a:p>
            <a:pPr indent="-285750" lvl="0" marL="381000" rtl="0" algn="l">
              <a:lnSpc>
                <a:spcPct val="100000"/>
              </a:lnSpc>
              <a:spcBef>
                <a:spcPts val="1000"/>
              </a:spcBef>
              <a:spcAft>
                <a:spcPts val="0"/>
              </a:spcAft>
              <a:buClr>
                <a:schemeClr val="dk1"/>
              </a:buClr>
              <a:buSzPts val="1500"/>
              <a:buChar char="●"/>
            </a:pPr>
            <a:r>
              <a:rPr b="1" lang="en-US">
                <a:solidFill>
                  <a:schemeClr val="dk1"/>
                </a:solidFill>
              </a:rPr>
              <a:t>Joint parameter optimization</a:t>
            </a:r>
            <a:endParaRPr>
              <a:solidFill>
                <a:schemeClr val="dk1"/>
              </a:solidFill>
            </a:endParaRPr>
          </a:p>
          <a:p>
            <a:pPr indent="-285750" lvl="1" marL="762000" rtl="0" algn="l">
              <a:lnSpc>
                <a:spcPct val="100000"/>
              </a:lnSpc>
              <a:spcBef>
                <a:spcPts val="1000"/>
              </a:spcBef>
              <a:spcAft>
                <a:spcPts val="0"/>
              </a:spcAft>
              <a:buClr>
                <a:schemeClr val="dk1"/>
              </a:buClr>
              <a:buSzPts val="1500"/>
              <a:buChar char="○"/>
            </a:pPr>
            <a:r>
              <a:rPr lang="en-US">
                <a:solidFill>
                  <a:schemeClr val="dk1"/>
                </a:solidFill>
              </a:rPr>
              <a:t>Complex interplay between different features</a:t>
            </a:r>
            <a:endParaRPr/>
          </a:p>
          <a:p>
            <a:pPr indent="-285750" lvl="1" marL="762000" rtl="0" algn="l">
              <a:lnSpc>
                <a:spcPct val="100000"/>
              </a:lnSpc>
              <a:spcBef>
                <a:spcPts val="1000"/>
              </a:spcBef>
              <a:spcAft>
                <a:spcPts val="0"/>
              </a:spcAft>
              <a:buClr>
                <a:schemeClr val="dk1"/>
              </a:buClr>
              <a:buSzPts val="1500"/>
              <a:buChar char="○"/>
            </a:pPr>
            <a:r>
              <a:rPr lang="en-US">
                <a:solidFill>
                  <a:schemeClr val="dk1"/>
                </a:solidFill>
              </a:rPr>
              <a:t>E.g., transmit power and carrier sensing threshold, channel/link selection</a:t>
            </a:r>
            <a:endParaRPr/>
          </a:p>
          <a:p>
            <a:pPr indent="-285750" lvl="0" marL="381000" rtl="0" algn="l">
              <a:lnSpc>
                <a:spcPct val="100000"/>
              </a:lnSpc>
              <a:spcBef>
                <a:spcPts val="1000"/>
              </a:spcBef>
              <a:spcAft>
                <a:spcPts val="0"/>
              </a:spcAft>
              <a:buClr>
                <a:schemeClr val="dk1"/>
              </a:buClr>
              <a:buSzPts val="1500"/>
              <a:buChar char="●"/>
            </a:pPr>
            <a:r>
              <a:rPr b="1" lang="en-US">
                <a:solidFill>
                  <a:schemeClr val="dk1"/>
                </a:solidFill>
              </a:rPr>
              <a:t>Distributed and transfer learning; hierarchical learning</a:t>
            </a:r>
            <a:endParaRPr/>
          </a:p>
          <a:p>
            <a:pPr indent="-285750" lvl="1" marL="762000" rtl="0" algn="l">
              <a:lnSpc>
                <a:spcPct val="100000"/>
              </a:lnSpc>
              <a:spcBef>
                <a:spcPts val="1000"/>
              </a:spcBef>
              <a:spcAft>
                <a:spcPts val="0"/>
              </a:spcAft>
              <a:buClr>
                <a:schemeClr val="dk1"/>
              </a:buClr>
              <a:buSzPts val="1500"/>
              <a:buChar char="○"/>
            </a:pPr>
            <a:r>
              <a:rPr lang="en-US">
                <a:solidFill>
                  <a:schemeClr val="dk1"/>
                </a:solidFill>
              </a:rPr>
              <a:t>Training and sharing/deploying models in a distributed way</a:t>
            </a:r>
            <a:endParaRPr/>
          </a:p>
          <a:p>
            <a:pPr indent="-285750" lvl="1" marL="762000" rtl="0" algn="l">
              <a:lnSpc>
                <a:spcPct val="100000"/>
              </a:lnSpc>
              <a:spcBef>
                <a:spcPts val="1000"/>
              </a:spcBef>
              <a:spcAft>
                <a:spcPts val="0"/>
              </a:spcAft>
              <a:buClr>
                <a:schemeClr val="dk1"/>
              </a:buClr>
              <a:buSzPts val="1500"/>
              <a:buChar char="○"/>
            </a:pPr>
            <a:r>
              <a:rPr lang="en-US">
                <a:solidFill>
                  <a:schemeClr val="dk1"/>
                </a:solidFill>
              </a:rPr>
              <a:t>Reuse of knowledge between features</a:t>
            </a:r>
            <a:endParaRPr/>
          </a:p>
          <a:p>
            <a:pPr indent="0" lvl="0" marL="381000" rtl="0" algn="l">
              <a:lnSpc>
                <a:spcPct val="100000"/>
              </a:lnSpc>
              <a:spcBef>
                <a:spcPts val="1000"/>
              </a:spcBef>
              <a:spcAft>
                <a:spcPts val="0"/>
              </a:spcAft>
              <a:buSzPts val="2000"/>
              <a:buNone/>
            </a:pPr>
            <a:r>
              <a:t/>
            </a:r>
            <a:endParaRPr/>
          </a:p>
          <a:p>
            <a:pPr indent="-279400" lvl="0" marL="279400" rtl="0" algn="l">
              <a:lnSpc>
                <a:spcPct val="100000"/>
              </a:lnSpc>
              <a:spcBef>
                <a:spcPts val="1300"/>
              </a:spcBef>
              <a:spcAft>
                <a:spcPts val="1000"/>
              </a:spcAft>
              <a:buSzPts val="1200"/>
              <a:buNone/>
            </a:pPr>
            <a:r>
              <a:t/>
            </a:r>
            <a:endParaRPr/>
          </a:p>
        </p:txBody>
      </p:sp>
      <p:sp>
        <p:nvSpPr>
          <p:cNvPr id="2032" name="Google Shape;2032;p166"/>
          <p:cNvSpPr txBox="1"/>
          <p:nvPr>
            <p:ph idx="12" type="sldNum"/>
          </p:nvPr>
        </p:nvSpPr>
        <p:spPr>
          <a:xfrm>
            <a:off x="9474023" y="5192519"/>
            <a:ext cx="499800" cy="358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sp>
        <p:nvSpPr>
          <p:cNvPr id="2041" name="Google Shape;2041;p167"/>
          <p:cNvSpPr txBox="1"/>
          <p:nvPr>
            <p:ph idx="1" type="body"/>
          </p:nvPr>
        </p:nvSpPr>
        <p:spPr>
          <a:xfrm>
            <a:off x="416300" y="1096300"/>
            <a:ext cx="8167800" cy="4338900"/>
          </a:xfrm>
          <a:prstGeom prst="rect">
            <a:avLst/>
          </a:prstGeom>
          <a:noFill/>
          <a:ln>
            <a:noFill/>
          </a:ln>
        </p:spPr>
        <p:txBody>
          <a:bodyPr anchorCtr="0" anchor="t" bIns="38075" lIns="76175" spcFirstLastPara="1" rIns="76175" wrap="square" tIns="38075">
            <a:normAutofit lnSpcReduction="10000"/>
          </a:bodyPr>
          <a:lstStyle/>
          <a:p>
            <a:pPr indent="-304800" lvl="0" marL="381000" rtl="0" algn="l">
              <a:lnSpc>
                <a:spcPct val="100000"/>
              </a:lnSpc>
              <a:spcBef>
                <a:spcPts val="0"/>
              </a:spcBef>
              <a:spcAft>
                <a:spcPts val="0"/>
              </a:spcAft>
              <a:buSzPts val="1800"/>
              <a:buChar char="●"/>
            </a:pPr>
            <a:r>
              <a:rPr lang="en-US"/>
              <a:t>The existence of open-source and standardized datasets is essential for training</a:t>
            </a:r>
            <a:br>
              <a:rPr lang="en-US"/>
            </a:br>
            <a:r>
              <a:rPr lang="en-US"/>
              <a:t>and comparing ML-based algorithms. </a:t>
            </a:r>
            <a:endParaRPr/>
          </a:p>
          <a:p>
            <a:pPr indent="-304800" lvl="0" marL="381000" rtl="0" algn="l">
              <a:lnSpc>
                <a:spcPct val="100000"/>
              </a:lnSpc>
              <a:spcBef>
                <a:spcPts val="800"/>
              </a:spcBef>
              <a:spcAft>
                <a:spcPts val="0"/>
              </a:spcAft>
              <a:buSzPts val="1800"/>
              <a:buChar char="●"/>
            </a:pPr>
            <a:r>
              <a:rPr lang="en-US"/>
              <a:t>Very few datasets are currently available. </a:t>
            </a:r>
            <a:endParaRPr/>
          </a:p>
          <a:p>
            <a:pPr indent="-304800" lvl="0" marL="381000" rtl="0" algn="l">
              <a:lnSpc>
                <a:spcPct val="100000"/>
              </a:lnSpc>
              <a:spcBef>
                <a:spcPts val="800"/>
              </a:spcBef>
              <a:spcAft>
                <a:spcPts val="0"/>
              </a:spcAft>
              <a:buSzPts val="1800"/>
              <a:buChar char="●"/>
            </a:pPr>
            <a:r>
              <a:rPr lang="en-US"/>
              <a:t>Examples of </a:t>
            </a:r>
            <a:r>
              <a:rPr lang="en-US"/>
              <a:t>datasets</a:t>
            </a:r>
            <a:r>
              <a:rPr lang="en-US"/>
              <a:t>:</a:t>
            </a:r>
            <a:endParaRPr/>
          </a:p>
          <a:p>
            <a:pPr indent="-292100" lvl="1" marL="762000" rtl="0" algn="l">
              <a:lnSpc>
                <a:spcPct val="100000"/>
              </a:lnSpc>
              <a:spcBef>
                <a:spcPts val="800"/>
              </a:spcBef>
              <a:spcAft>
                <a:spcPts val="0"/>
              </a:spcAft>
              <a:buSzPts val="1600"/>
              <a:buChar char="○"/>
            </a:pPr>
            <a:r>
              <a:rPr lang="en-US" sz="1600"/>
              <a:t>Herzen et al. provide a dataset to </a:t>
            </a:r>
            <a:r>
              <a:rPr b="1" lang="en-US" sz="1600"/>
              <a:t>predict throughput</a:t>
            </a:r>
            <a:r>
              <a:rPr lang="en-US" sz="1600"/>
              <a:t> based on basic performance metrics (e.g., </a:t>
            </a:r>
            <a:r>
              <a:rPr b="1" lang="en-US" sz="1600"/>
              <a:t>received power, channel width</a:t>
            </a:r>
            <a:r>
              <a:rPr lang="en-US" sz="1600"/>
              <a:t>) collected in a small testbed.</a:t>
            </a:r>
            <a:endParaRPr sz="1600"/>
          </a:p>
          <a:p>
            <a:pPr indent="-292100" lvl="1" marL="762000" rtl="0" algn="l">
              <a:lnSpc>
                <a:spcPct val="100000"/>
              </a:lnSpc>
              <a:spcBef>
                <a:spcPts val="800"/>
              </a:spcBef>
              <a:spcAft>
                <a:spcPts val="0"/>
              </a:spcAft>
              <a:buSzPts val="1600"/>
              <a:buChar char="○"/>
            </a:pPr>
            <a:r>
              <a:rPr lang="en-US" sz="1600"/>
              <a:t>Karmakar et al. provide the IEEE 802.11ac performance dataset that contains information regarding </a:t>
            </a:r>
            <a:r>
              <a:rPr b="1" lang="en-US" sz="1600"/>
              <a:t>normalized throughput</a:t>
            </a:r>
            <a:r>
              <a:rPr lang="en-US" sz="1600"/>
              <a:t> achieved under five </a:t>
            </a:r>
            <a:r>
              <a:rPr b="1" lang="en-US" sz="1600"/>
              <a:t>link configuration parameters </a:t>
            </a:r>
            <a:r>
              <a:rPr lang="en-US" sz="1600"/>
              <a:t>(i.e., channel bandwidth, MCS, guard interval, MIMO, and frame aggregation) and the channel quality measured as SNR.</a:t>
            </a:r>
            <a:endParaRPr sz="1600"/>
          </a:p>
          <a:p>
            <a:pPr indent="-292100" lvl="1" marL="762000" rtl="0" algn="l">
              <a:lnSpc>
                <a:spcPct val="100000"/>
              </a:lnSpc>
              <a:spcBef>
                <a:spcPts val="800"/>
              </a:spcBef>
              <a:spcAft>
                <a:spcPts val="0"/>
              </a:spcAft>
              <a:buSzPts val="1600"/>
              <a:buChar char="○"/>
            </a:pPr>
            <a:r>
              <a:rPr lang="en-US" sz="1600"/>
              <a:t>Chen et al. provide a dataset for </a:t>
            </a:r>
            <a:r>
              <a:rPr b="1" lang="en-US" sz="1600"/>
              <a:t>long-time user load prediction</a:t>
            </a:r>
            <a:r>
              <a:rPr lang="en-US" sz="1600"/>
              <a:t> in large-scale WiFi system.</a:t>
            </a:r>
            <a:endParaRPr sz="2000">
              <a:solidFill>
                <a:schemeClr val="dk1"/>
              </a:solidFill>
            </a:endParaRPr>
          </a:p>
          <a:p>
            <a:pPr indent="-304800" lvl="0" marL="381000" rtl="0" algn="l">
              <a:lnSpc>
                <a:spcPct val="100000"/>
              </a:lnSpc>
              <a:spcBef>
                <a:spcPts val="800"/>
              </a:spcBef>
              <a:spcAft>
                <a:spcPts val="0"/>
              </a:spcAft>
              <a:buClr>
                <a:srgbClr val="CC0000"/>
              </a:buClr>
              <a:buSzPts val="1800"/>
              <a:buChar char="●"/>
            </a:pPr>
            <a:r>
              <a:rPr lang="en-US">
                <a:solidFill>
                  <a:srgbClr val="CC0000"/>
                </a:solidFill>
              </a:rPr>
              <a:t>It would be beneficial to have standardized datasets, standardized means for sharing datasets (preserving privacy), and standardized procedures for data collection (to </a:t>
            </a:r>
            <a:r>
              <a:rPr lang="en-US">
                <a:solidFill>
                  <a:srgbClr val="CC0000"/>
                </a:solidFill>
              </a:rPr>
              <a:t>build</a:t>
            </a:r>
            <a:r>
              <a:rPr lang="en-US">
                <a:solidFill>
                  <a:srgbClr val="CC0000"/>
                </a:solidFill>
              </a:rPr>
              <a:t> new datasets.</a:t>
            </a:r>
            <a:r>
              <a:rPr lang="en-US">
                <a:solidFill>
                  <a:srgbClr val="CC0000"/>
                </a:solidFill>
              </a:rPr>
              <a:t>)</a:t>
            </a:r>
            <a:endParaRPr sz="2300">
              <a:solidFill>
                <a:srgbClr val="CC0000"/>
              </a:solidFill>
            </a:endParaRPr>
          </a:p>
        </p:txBody>
      </p:sp>
      <p:sp>
        <p:nvSpPr>
          <p:cNvPr id="2042" name="Google Shape;2042;p167"/>
          <p:cNvSpPr txBox="1"/>
          <p:nvPr>
            <p:ph idx="12" type="sldNum"/>
          </p:nvPr>
        </p:nvSpPr>
        <p:spPr>
          <a:xfrm>
            <a:off x="9494398" y="5243394"/>
            <a:ext cx="499800" cy="358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2043" name="Google Shape;2043;p167"/>
          <p:cNvSpPr txBox="1"/>
          <p:nvPr>
            <p:ph type="title"/>
          </p:nvPr>
        </p:nvSpPr>
        <p:spPr>
          <a:xfrm>
            <a:off x="416290" y="186584"/>
            <a:ext cx="7495800" cy="782400"/>
          </a:xfrm>
          <a:prstGeom prst="rect">
            <a:avLst/>
          </a:prstGeom>
          <a:noFill/>
          <a:ln>
            <a:noFill/>
          </a:ln>
        </p:spPr>
        <p:txBody>
          <a:bodyPr anchorCtr="0" anchor="ctr" bIns="38075" lIns="76175" spcFirstLastPara="1" rIns="76175" wrap="square" tIns="38075">
            <a:noAutofit/>
          </a:bodyPr>
          <a:lstStyle/>
          <a:p>
            <a:pPr indent="0" lvl="0" marL="0" rtl="0" algn="l">
              <a:lnSpc>
                <a:spcPct val="100000"/>
              </a:lnSpc>
              <a:spcBef>
                <a:spcPts val="0"/>
              </a:spcBef>
              <a:spcAft>
                <a:spcPts val="0"/>
              </a:spcAft>
              <a:buSzPts val="1200"/>
              <a:buNone/>
            </a:pPr>
            <a:r>
              <a:rPr lang="en-US"/>
              <a:t>Datasets</a:t>
            </a:r>
            <a:endParaRPr/>
          </a:p>
        </p:txBody>
      </p:sp>
      <p:grpSp>
        <p:nvGrpSpPr>
          <p:cNvPr id="2044" name="Google Shape;2044;p167"/>
          <p:cNvGrpSpPr/>
          <p:nvPr/>
        </p:nvGrpSpPr>
        <p:grpSpPr>
          <a:xfrm>
            <a:off x="8618125" y="2333950"/>
            <a:ext cx="1383900" cy="1606775"/>
            <a:chOff x="8618125" y="2410150"/>
            <a:chExt cx="1383900" cy="1606775"/>
          </a:xfrm>
        </p:grpSpPr>
        <p:pic>
          <p:nvPicPr>
            <p:cNvPr id="2045" name="Google Shape;2045;p167"/>
            <p:cNvPicPr preferRelativeResize="0"/>
            <p:nvPr/>
          </p:nvPicPr>
          <p:blipFill>
            <a:blip r:embed="rId3">
              <a:alphaModFix/>
            </a:blip>
            <a:stretch>
              <a:fillRect/>
            </a:stretch>
          </p:blipFill>
          <p:spPr>
            <a:xfrm>
              <a:off x="8736496" y="2869775"/>
              <a:ext cx="1147150" cy="1147150"/>
            </a:xfrm>
            <a:prstGeom prst="rect">
              <a:avLst/>
            </a:prstGeom>
            <a:noFill/>
            <a:ln>
              <a:noFill/>
            </a:ln>
          </p:spPr>
        </p:pic>
        <p:sp>
          <p:nvSpPr>
            <p:cNvPr id="2046" name="Google Shape;2046;p167"/>
            <p:cNvSpPr txBox="1"/>
            <p:nvPr/>
          </p:nvSpPr>
          <p:spPr>
            <a:xfrm>
              <a:off x="8618125" y="2410150"/>
              <a:ext cx="1383900" cy="615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US">
                  <a:latin typeface="Calibri"/>
                  <a:ea typeface="Calibri"/>
                  <a:cs typeface="Calibri"/>
                  <a:sym typeface="Calibri"/>
                </a:rPr>
                <a:t>More info </a:t>
              </a:r>
              <a:br>
                <a:rPr lang="en-US">
                  <a:latin typeface="Calibri"/>
                  <a:ea typeface="Calibri"/>
                  <a:cs typeface="Calibri"/>
                  <a:sym typeface="Calibri"/>
                </a:rPr>
              </a:br>
              <a:r>
                <a:rPr lang="en-US">
                  <a:latin typeface="Calibri"/>
                  <a:ea typeface="Calibri"/>
                  <a:cs typeface="Calibri"/>
                  <a:sym typeface="Calibri"/>
                </a:rPr>
                <a:t>in our survey:</a:t>
              </a:r>
              <a:endParaRPr>
                <a:latin typeface="Calibri"/>
                <a:ea typeface="Calibri"/>
                <a:cs typeface="Calibri"/>
                <a:sym typeface="Calibri"/>
              </a:endParaRPr>
            </a:p>
          </p:txBody>
        </p:sp>
      </p:gr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1" name="Shape 2051"/>
        <p:cNvGrpSpPr/>
        <p:nvPr/>
      </p:nvGrpSpPr>
      <p:grpSpPr>
        <a:xfrm>
          <a:off x="0" y="0"/>
          <a:ext cx="0" cy="0"/>
          <a:chOff x="0" y="0"/>
          <a:chExt cx="0" cy="0"/>
        </a:xfrm>
      </p:grpSpPr>
      <p:sp>
        <p:nvSpPr>
          <p:cNvPr id="2052" name="Google Shape;2052;p168"/>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New Simulation &amp; </a:t>
            </a:r>
            <a:r>
              <a:rPr lang="en-US"/>
              <a:t>Experimental</a:t>
            </a:r>
            <a:r>
              <a:rPr lang="en-US"/>
              <a:t> Tools </a:t>
            </a:r>
            <a:endParaRPr/>
          </a:p>
        </p:txBody>
      </p:sp>
      <p:sp>
        <p:nvSpPr>
          <p:cNvPr id="2053" name="Google Shape;2053;p168"/>
          <p:cNvSpPr txBox="1"/>
          <p:nvPr>
            <p:ph idx="1" type="body"/>
          </p:nvPr>
        </p:nvSpPr>
        <p:spPr>
          <a:xfrm>
            <a:off x="656050" y="1326250"/>
            <a:ext cx="6768900" cy="3908700"/>
          </a:xfrm>
          <a:prstGeom prst="rect">
            <a:avLst/>
          </a:prstGeom>
        </p:spPr>
        <p:txBody>
          <a:bodyPr anchorCtr="0" anchor="t" bIns="0" lIns="0" spcFirstLastPara="1" rIns="0" wrap="square" tIns="0">
            <a:normAutofit/>
          </a:bodyPr>
          <a:lstStyle/>
          <a:p>
            <a:pPr indent="-342900" lvl="0" marL="457200" rtl="0" algn="l">
              <a:lnSpc>
                <a:spcPct val="100000"/>
              </a:lnSpc>
              <a:spcBef>
                <a:spcPts val="1000"/>
              </a:spcBef>
              <a:spcAft>
                <a:spcPts val="0"/>
              </a:spcAft>
              <a:buSzPts val="1800"/>
              <a:buChar char="●"/>
            </a:pPr>
            <a:r>
              <a:rPr lang="en-US"/>
              <a:t>Wi-Fi networks are becoming extremely complex</a:t>
            </a:r>
            <a:endParaRPr/>
          </a:p>
          <a:p>
            <a:pPr indent="-330200" lvl="1" marL="914400" rtl="0" algn="l">
              <a:lnSpc>
                <a:spcPct val="100000"/>
              </a:lnSpc>
              <a:spcBef>
                <a:spcPts val="1000"/>
              </a:spcBef>
              <a:spcAft>
                <a:spcPts val="0"/>
              </a:spcAft>
              <a:buSzPts val="1600"/>
              <a:buChar char="○"/>
            </a:pPr>
            <a:r>
              <a:rPr lang="en-US" sz="1600"/>
              <a:t> Many new features  and different scenarios</a:t>
            </a:r>
            <a:endParaRPr sz="1600"/>
          </a:p>
          <a:p>
            <a:pPr indent="-342900" lvl="0" marL="457200" rtl="0" algn="l">
              <a:lnSpc>
                <a:spcPct val="100000"/>
              </a:lnSpc>
              <a:spcBef>
                <a:spcPts val="1000"/>
              </a:spcBef>
              <a:spcAft>
                <a:spcPts val="0"/>
              </a:spcAft>
              <a:buSzPts val="1800"/>
              <a:buChar char="●"/>
            </a:pPr>
            <a:r>
              <a:rPr lang="en-US"/>
              <a:t>We need </a:t>
            </a:r>
            <a:r>
              <a:rPr lang="en-US"/>
              <a:t>(new) evaluation tools (and metrics) to obtain reliable </a:t>
            </a:r>
            <a:br>
              <a:rPr lang="en-US"/>
            </a:br>
            <a:r>
              <a:rPr lang="en-US"/>
              <a:t>and reproducible performance results: analysis, simulations, testbeds</a:t>
            </a:r>
            <a:endParaRPr/>
          </a:p>
          <a:p>
            <a:pPr indent="-330200" lvl="1" marL="914400" rtl="0" algn="l">
              <a:lnSpc>
                <a:spcPct val="100000"/>
              </a:lnSpc>
              <a:spcBef>
                <a:spcPts val="1000"/>
              </a:spcBef>
              <a:spcAft>
                <a:spcPts val="0"/>
              </a:spcAft>
              <a:buSzPts val="1600"/>
              <a:buChar char="○"/>
            </a:pPr>
            <a:r>
              <a:rPr lang="en-US" sz="1600"/>
              <a:t>Include AI/ML support</a:t>
            </a:r>
            <a:endParaRPr sz="1600"/>
          </a:p>
          <a:p>
            <a:pPr indent="-342900" lvl="0" marL="457200" rtl="0" algn="l">
              <a:lnSpc>
                <a:spcPct val="100000"/>
              </a:lnSpc>
              <a:spcBef>
                <a:spcPts val="1000"/>
              </a:spcBef>
              <a:spcAft>
                <a:spcPts val="0"/>
              </a:spcAft>
              <a:buSzPts val="1800"/>
              <a:buChar char="●"/>
            </a:pPr>
            <a:r>
              <a:rPr lang="en-US"/>
              <a:t>The case of </a:t>
            </a:r>
            <a:r>
              <a:rPr lang="en-US" u="sng"/>
              <a:t>ns-3</a:t>
            </a:r>
            <a:r>
              <a:rPr lang="en-US"/>
              <a:t>:</a:t>
            </a:r>
            <a:endParaRPr/>
          </a:p>
          <a:p>
            <a:pPr indent="-330200" lvl="1" marL="914400" rtl="0" algn="l">
              <a:lnSpc>
                <a:spcPct val="100000"/>
              </a:lnSpc>
              <a:spcBef>
                <a:spcPts val="1000"/>
              </a:spcBef>
              <a:spcAft>
                <a:spcPts val="0"/>
              </a:spcAft>
              <a:buSzPts val="1600"/>
              <a:buChar char="○"/>
            </a:pPr>
            <a:r>
              <a:rPr lang="en-US" sz="1600"/>
              <a:t>Full TCP/IP stack, Wi-Fi, community validated, open-source</a:t>
            </a:r>
            <a:endParaRPr sz="1600"/>
          </a:p>
          <a:p>
            <a:pPr indent="-330200" lvl="1" marL="914400" rtl="0" algn="l">
              <a:lnSpc>
                <a:spcPct val="100000"/>
              </a:lnSpc>
              <a:spcBef>
                <a:spcPts val="1000"/>
              </a:spcBef>
              <a:spcAft>
                <a:spcPts val="0"/>
              </a:spcAft>
              <a:buSzPts val="1600"/>
              <a:buChar char="○"/>
            </a:pPr>
            <a:r>
              <a:rPr lang="en-US" sz="1600"/>
              <a:t>Not all 11ax features yet implemented; some 11be ones in development (d</a:t>
            </a:r>
            <a:r>
              <a:rPr lang="en-US" sz="1600"/>
              <a:t>eveloping</a:t>
            </a:r>
            <a:r>
              <a:rPr lang="en-US" sz="1600"/>
              <a:t> new features requires expertise and time)</a:t>
            </a:r>
            <a:endParaRPr sz="1600"/>
          </a:p>
          <a:p>
            <a:pPr indent="-330200" lvl="1" marL="914400" marR="0" rtl="0" algn="l">
              <a:lnSpc>
                <a:spcPct val="100000"/>
              </a:lnSpc>
              <a:spcBef>
                <a:spcPts val="1000"/>
              </a:spcBef>
              <a:spcAft>
                <a:spcPts val="1000"/>
              </a:spcAft>
              <a:buSzPts val="1600"/>
              <a:buChar char="○"/>
            </a:pPr>
            <a:r>
              <a:rPr b="1" lang="en-US" sz="1600"/>
              <a:t>AI/ML support: </a:t>
            </a:r>
            <a:r>
              <a:rPr lang="en-US" sz="1600"/>
              <a:t>ns3-gym: OpenAI Gym integration, </a:t>
            </a:r>
            <a:r>
              <a:rPr b="1" lang="en-US" sz="1600"/>
              <a:t>Reinforce</a:t>
            </a:r>
            <a:r>
              <a:rPr b="1" lang="en-US" sz="1600">
                <a:solidFill>
                  <a:schemeClr val="dk1"/>
                </a:solidFill>
              </a:rPr>
              <a:t>d-lib</a:t>
            </a:r>
            <a:endParaRPr b="1" sz="1600">
              <a:highlight>
                <a:srgbClr val="FFFF00"/>
              </a:highlight>
            </a:endParaRPr>
          </a:p>
        </p:txBody>
      </p:sp>
      <p:sp>
        <p:nvSpPr>
          <p:cNvPr id="2054" name="Google Shape;2054;p16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2055" name="Google Shape;2055;p168"/>
          <p:cNvPicPr preferRelativeResize="0"/>
          <p:nvPr/>
        </p:nvPicPr>
        <p:blipFill>
          <a:blip r:embed="rId3">
            <a:alphaModFix/>
          </a:blip>
          <a:stretch>
            <a:fillRect/>
          </a:stretch>
        </p:blipFill>
        <p:spPr>
          <a:xfrm>
            <a:off x="7358875" y="592056"/>
            <a:ext cx="2365875" cy="3728619"/>
          </a:xfrm>
          <a:prstGeom prst="rect">
            <a:avLst/>
          </a:prstGeom>
          <a:noFill/>
          <a:ln>
            <a:noFill/>
          </a:ln>
        </p:spPr>
      </p:pic>
      <p:pic>
        <p:nvPicPr>
          <p:cNvPr id="2056" name="Google Shape;2056;p168"/>
          <p:cNvPicPr preferRelativeResize="0"/>
          <p:nvPr/>
        </p:nvPicPr>
        <p:blipFill>
          <a:blip r:embed="rId4">
            <a:alphaModFix/>
          </a:blip>
          <a:stretch>
            <a:fillRect/>
          </a:stretch>
        </p:blipFill>
        <p:spPr>
          <a:xfrm>
            <a:off x="8062175" y="4417875"/>
            <a:ext cx="947926" cy="94650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169"/>
          <p:cNvSpPr txBox="1"/>
          <p:nvPr>
            <p:ph type="title"/>
          </p:nvPr>
        </p:nvSpPr>
        <p:spPr>
          <a:xfrm>
            <a:off x="416290" y="186584"/>
            <a:ext cx="7495800" cy="782400"/>
          </a:xfrm>
          <a:prstGeom prst="rect">
            <a:avLst/>
          </a:prstGeom>
          <a:noFill/>
          <a:ln>
            <a:noFill/>
          </a:ln>
        </p:spPr>
        <p:txBody>
          <a:bodyPr anchorCtr="0" anchor="ctr" bIns="38075" lIns="76175" spcFirstLastPara="1" rIns="76175" wrap="square" tIns="38075">
            <a:noAutofit/>
          </a:bodyPr>
          <a:lstStyle/>
          <a:p>
            <a:pPr indent="0" lvl="0" marL="0" rtl="0" algn="l">
              <a:lnSpc>
                <a:spcPct val="100000"/>
              </a:lnSpc>
              <a:spcBef>
                <a:spcPts val="0"/>
              </a:spcBef>
              <a:spcAft>
                <a:spcPts val="0"/>
              </a:spcAft>
              <a:buSzPts val="1200"/>
              <a:buNone/>
            </a:pPr>
            <a:r>
              <a:rPr lang="en-US"/>
              <a:t>AI/ML in Practice</a:t>
            </a:r>
            <a:endParaRPr/>
          </a:p>
        </p:txBody>
      </p:sp>
      <p:sp>
        <p:nvSpPr>
          <p:cNvPr id="2066" name="Google Shape;2066;p169"/>
          <p:cNvSpPr txBox="1"/>
          <p:nvPr>
            <p:ph idx="1" type="body"/>
          </p:nvPr>
        </p:nvSpPr>
        <p:spPr>
          <a:xfrm>
            <a:off x="416300" y="1096300"/>
            <a:ext cx="7924200" cy="4247100"/>
          </a:xfrm>
          <a:prstGeom prst="rect">
            <a:avLst/>
          </a:prstGeom>
          <a:noFill/>
          <a:ln>
            <a:noFill/>
          </a:ln>
        </p:spPr>
        <p:txBody>
          <a:bodyPr anchorCtr="0" anchor="t" bIns="38075" lIns="76175" spcFirstLastPara="1" rIns="76175" wrap="square" tIns="38075">
            <a:noAutofit/>
          </a:bodyPr>
          <a:lstStyle/>
          <a:p>
            <a:pPr indent="-304800" lvl="0" marL="381000" rtl="0" algn="l">
              <a:lnSpc>
                <a:spcPct val="80000"/>
              </a:lnSpc>
              <a:spcBef>
                <a:spcPts val="0"/>
              </a:spcBef>
              <a:spcAft>
                <a:spcPts val="0"/>
              </a:spcAft>
              <a:buSzPts val="1800"/>
              <a:buChar char="●"/>
            </a:pPr>
            <a:r>
              <a:rPr b="1" lang="en-US"/>
              <a:t>Most of current results in the literature come from simulations:</a:t>
            </a:r>
            <a:endParaRPr b="1" sz="2200"/>
          </a:p>
          <a:p>
            <a:pPr indent="-304800" lvl="1" marL="762000" rtl="0" algn="l">
              <a:lnSpc>
                <a:spcPct val="80000"/>
              </a:lnSpc>
              <a:spcBef>
                <a:spcPts val="800"/>
              </a:spcBef>
              <a:spcAft>
                <a:spcPts val="0"/>
              </a:spcAft>
              <a:buSzPts val="1800"/>
              <a:buChar char="○"/>
            </a:pPr>
            <a:r>
              <a:rPr lang="en-US">
                <a:solidFill>
                  <a:schemeClr val="dk1"/>
                </a:solidFill>
              </a:rPr>
              <a:t>Many simplifying assumptions:</a:t>
            </a:r>
            <a:endParaRPr sz="2300"/>
          </a:p>
          <a:p>
            <a:pPr indent="-298450" lvl="2" marL="1130300" rtl="0" algn="l">
              <a:lnSpc>
                <a:spcPct val="80000"/>
              </a:lnSpc>
              <a:spcBef>
                <a:spcPts val="800"/>
              </a:spcBef>
              <a:spcAft>
                <a:spcPts val="0"/>
              </a:spcAft>
              <a:buSzPts val="1700"/>
              <a:buChar char="■"/>
            </a:pPr>
            <a:r>
              <a:rPr lang="en-US" sz="1700">
                <a:solidFill>
                  <a:schemeClr val="dk1"/>
                </a:solidFill>
              </a:rPr>
              <a:t>Controlled (simple) scenarios, discrete time (iterations)</a:t>
            </a:r>
            <a:endParaRPr sz="2200"/>
          </a:p>
          <a:p>
            <a:pPr indent="-298450" lvl="2" marL="1130300" rtl="0" algn="l">
              <a:lnSpc>
                <a:spcPct val="80000"/>
              </a:lnSpc>
              <a:spcBef>
                <a:spcPts val="800"/>
              </a:spcBef>
              <a:spcAft>
                <a:spcPts val="0"/>
              </a:spcAft>
              <a:buSzPts val="1700"/>
              <a:buChar char="■"/>
            </a:pPr>
            <a:r>
              <a:rPr lang="en-US" sz="1700">
                <a:solidFill>
                  <a:schemeClr val="dk1"/>
                </a:solidFill>
              </a:rPr>
              <a:t>Instantaneous and noise-free data: ideal ‘devices’ (no need to calibrate data), no estimation errors, etc.</a:t>
            </a:r>
            <a:endParaRPr sz="1700">
              <a:solidFill>
                <a:schemeClr val="dk1"/>
              </a:solidFill>
            </a:endParaRPr>
          </a:p>
          <a:p>
            <a:pPr indent="-298450" lvl="2" marL="1130300" rtl="0" algn="l">
              <a:lnSpc>
                <a:spcPct val="80000"/>
              </a:lnSpc>
              <a:spcBef>
                <a:spcPts val="800"/>
              </a:spcBef>
              <a:spcAft>
                <a:spcPts val="0"/>
              </a:spcAft>
              <a:buClr>
                <a:schemeClr val="dk1"/>
              </a:buClr>
              <a:buSzPts val="1700"/>
              <a:buChar char="■"/>
            </a:pPr>
            <a:r>
              <a:rPr lang="en-US" sz="1700">
                <a:solidFill>
                  <a:schemeClr val="dk1"/>
                </a:solidFill>
              </a:rPr>
              <a:t>No ML overheads (data and model exchange) usually considered</a:t>
            </a:r>
            <a:endParaRPr sz="1700">
              <a:solidFill>
                <a:schemeClr val="dk1"/>
              </a:solidFill>
            </a:endParaRPr>
          </a:p>
          <a:p>
            <a:pPr indent="-285750" lvl="1" marL="762000" rtl="0" algn="l">
              <a:lnSpc>
                <a:spcPct val="80000"/>
              </a:lnSpc>
              <a:spcBef>
                <a:spcPts val="800"/>
              </a:spcBef>
              <a:spcAft>
                <a:spcPts val="0"/>
              </a:spcAft>
              <a:buClr>
                <a:srgbClr val="CC0000"/>
              </a:buClr>
              <a:buSzPts val="1500"/>
              <a:buChar char="○"/>
            </a:pPr>
            <a:r>
              <a:rPr b="1" lang="en-US" sz="1700">
                <a:solidFill>
                  <a:srgbClr val="CC0000"/>
                </a:solidFill>
              </a:rPr>
              <a:t>The ‘gap’ with performance results from real implementations could be significant</a:t>
            </a:r>
            <a:endParaRPr b="1" sz="1700">
              <a:solidFill>
                <a:srgbClr val="CC0000"/>
              </a:solidFill>
            </a:endParaRPr>
          </a:p>
          <a:p>
            <a:pPr indent="-304800" lvl="0" marL="381000" rtl="0" algn="l">
              <a:lnSpc>
                <a:spcPct val="80000"/>
              </a:lnSpc>
              <a:spcBef>
                <a:spcPts val="800"/>
              </a:spcBef>
              <a:spcAft>
                <a:spcPts val="0"/>
              </a:spcAft>
              <a:buClr>
                <a:schemeClr val="dk1"/>
              </a:buClr>
              <a:buSzPts val="1800"/>
              <a:buChar char="●"/>
            </a:pPr>
            <a:r>
              <a:rPr b="1" lang="en-US">
                <a:solidFill>
                  <a:schemeClr val="dk1"/>
                </a:solidFill>
              </a:rPr>
              <a:t>Engineering effort to set-up and test AI/ML solutions in practice is still required</a:t>
            </a:r>
            <a:endParaRPr b="1" sz="2200"/>
          </a:p>
          <a:p>
            <a:pPr indent="-285750" lvl="1" marL="762000" rtl="0" algn="l">
              <a:lnSpc>
                <a:spcPct val="80000"/>
              </a:lnSpc>
              <a:spcBef>
                <a:spcPts val="800"/>
              </a:spcBef>
              <a:spcAft>
                <a:spcPts val="0"/>
              </a:spcAft>
              <a:buClr>
                <a:schemeClr val="dk1"/>
              </a:buClr>
              <a:buSzPts val="1500"/>
              <a:buChar char="○"/>
            </a:pPr>
            <a:r>
              <a:rPr lang="en-US" sz="1700">
                <a:solidFill>
                  <a:schemeClr val="dk1"/>
                </a:solidFill>
              </a:rPr>
              <a:t>Suitable KPIs are required, including how and when to measure them</a:t>
            </a:r>
            <a:endParaRPr sz="1700">
              <a:solidFill>
                <a:schemeClr val="dk1"/>
              </a:solidFill>
            </a:endParaRPr>
          </a:p>
          <a:p>
            <a:pPr indent="-285750" lvl="1" marL="762000" rtl="0" algn="l">
              <a:lnSpc>
                <a:spcPct val="80000"/>
              </a:lnSpc>
              <a:spcBef>
                <a:spcPts val="800"/>
              </a:spcBef>
              <a:spcAft>
                <a:spcPts val="0"/>
              </a:spcAft>
              <a:buClr>
                <a:schemeClr val="dk1"/>
              </a:buClr>
              <a:buSzPts val="1500"/>
              <a:buChar char="○"/>
            </a:pPr>
            <a:r>
              <a:rPr lang="en-US" sz="1700">
                <a:solidFill>
                  <a:schemeClr val="dk1"/>
                </a:solidFill>
              </a:rPr>
              <a:t>When should AI/ML agents be triggered? </a:t>
            </a:r>
            <a:endParaRPr sz="2200">
              <a:solidFill>
                <a:schemeClr val="dk1"/>
              </a:solidFill>
            </a:endParaRPr>
          </a:p>
          <a:p>
            <a:pPr indent="-285750" lvl="2" marL="1130300" rtl="0" algn="l">
              <a:lnSpc>
                <a:spcPct val="80000"/>
              </a:lnSpc>
              <a:spcBef>
                <a:spcPts val="800"/>
              </a:spcBef>
              <a:spcAft>
                <a:spcPts val="0"/>
              </a:spcAft>
              <a:buClr>
                <a:schemeClr val="dk1"/>
              </a:buClr>
              <a:buSzPts val="1500"/>
              <a:buChar char="■"/>
            </a:pPr>
            <a:r>
              <a:rPr lang="en-US" sz="1700">
                <a:solidFill>
                  <a:schemeClr val="dk1"/>
                </a:solidFill>
              </a:rPr>
              <a:t>Instability vs slow reaction; </a:t>
            </a:r>
            <a:endParaRPr sz="1700">
              <a:solidFill>
                <a:schemeClr val="dk1"/>
              </a:solidFill>
            </a:endParaRPr>
          </a:p>
          <a:p>
            <a:pPr indent="-285750" lvl="2" marL="1130300" rtl="0" algn="l">
              <a:lnSpc>
                <a:spcPct val="80000"/>
              </a:lnSpc>
              <a:spcBef>
                <a:spcPts val="800"/>
              </a:spcBef>
              <a:spcAft>
                <a:spcPts val="0"/>
              </a:spcAft>
              <a:buClr>
                <a:schemeClr val="dk1"/>
              </a:buClr>
              <a:buSzPts val="1500"/>
              <a:buChar char="■"/>
            </a:pPr>
            <a:r>
              <a:rPr lang="en-US" sz="1700">
                <a:solidFill>
                  <a:schemeClr val="dk1"/>
                </a:solidFill>
              </a:rPr>
              <a:t>Should ‘thresholds’ be used to activate ML mechanisms?</a:t>
            </a:r>
            <a:endParaRPr sz="1700">
              <a:solidFill>
                <a:schemeClr val="dk1"/>
              </a:solidFill>
            </a:endParaRPr>
          </a:p>
          <a:p>
            <a:pPr indent="0" lvl="0" marL="381000" rtl="0" algn="l">
              <a:lnSpc>
                <a:spcPct val="80000"/>
              </a:lnSpc>
              <a:spcBef>
                <a:spcPts val="800"/>
              </a:spcBef>
              <a:spcAft>
                <a:spcPts val="0"/>
              </a:spcAft>
              <a:buSzPts val="700"/>
              <a:buNone/>
            </a:pPr>
            <a:r>
              <a:t/>
            </a:r>
            <a:endParaRPr sz="1700"/>
          </a:p>
        </p:txBody>
      </p:sp>
      <p:sp>
        <p:nvSpPr>
          <p:cNvPr id="2067" name="Google Shape;2067;p169"/>
          <p:cNvSpPr txBox="1"/>
          <p:nvPr>
            <p:ph idx="12" type="sldNum"/>
          </p:nvPr>
        </p:nvSpPr>
        <p:spPr>
          <a:xfrm>
            <a:off x="9494373" y="5233244"/>
            <a:ext cx="499800" cy="358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2068" name="Google Shape;2068;p169"/>
          <p:cNvPicPr preferRelativeResize="0"/>
          <p:nvPr/>
        </p:nvPicPr>
        <p:blipFill>
          <a:blip r:embed="rId3">
            <a:alphaModFix/>
          </a:blip>
          <a:stretch>
            <a:fillRect/>
          </a:stretch>
        </p:blipFill>
        <p:spPr>
          <a:xfrm>
            <a:off x="8119125" y="1397450"/>
            <a:ext cx="1375250" cy="1375250"/>
          </a:xfrm>
          <a:prstGeom prst="rect">
            <a:avLst/>
          </a:prstGeom>
          <a:noFill/>
          <a:ln>
            <a:noFill/>
          </a:ln>
        </p:spPr>
      </p:pic>
      <p:pic>
        <p:nvPicPr>
          <p:cNvPr id="2069" name="Google Shape;2069;p169"/>
          <p:cNvPicPr preferRelativeResize="0"/>
          <p:nvPr/>
        </p:nvPicPr>
        <p:blipFill>
          <a:blip r:embed="rId4">
            <a:alphaModFix/>
          </a:blip>
          <a:stretch>
            <a:fillRect/>
          </a:stretch>
        </p:blipFill>
        <p:spPr>
          <a:xfrm>
            <a:off x="8119125" y="3786375"/>
            <a:ext cx="1375250" cy="13752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7" name="Shape 2077"/>
        <p:cNvGrpSpPr/>
        <p:nvPr/>
      </p:nvGrpSpPr>
      <p:grpSpPr>
        <a:xfrm>
          <a:off x="0" y="0"/>
          <a:ext cx="0" cy="0"/>
          <a:chOff x="0" y="0"/>
          <a:chExt cx="0" cy="0"/>
        </a:xfrm>
      </p:grpSpPr>
      <p:sp>
        <p:nvSpPr>
          <p:cNvPr id="2078" name="Google Shape;2078;p170"/>
          <p:cNvSpPr txBox="1"/>
          <p:nvPr>
            <p:ph type="title"/>
          </p:nvPr>
        </p:nvSpPr>
        <p:spPr>
          <a:xfrm>
            <a:off x="416290" y="186584"/>
            <a:ext cx="7495800" cy="782400"/>
          </a:xfrm>
          <a:prstGeom prst="rect">
            <a:avLst/>
          </a:prstGeom>
          <a:noFill/>
          <a:ln>
            <a:noFill/>
          </a:ln>
        </p:spPr>
        <p:txBody>
          <a:bodyPr anchorCtr="0" anchor="ctr" bIns="38075" lIns="76175" spcFirstLastPara="1" rIns="76175" wrap="square" tIns="38075">
            <a:noAutofit/>
          </a:bodyPr>
          <a:lstStyle/>
          <a:p>
            <a:pPr indent="0" lvl="0" marL="0" rtl="0" algn="l">
              <a:lnSpc>
                <a:spcPct val="100000"/>
              </a:lnSpc>
              <a:spcBef>
                <a:spcPts val="0"/>
              </a:spcBef>
              <a:spcAft>
                <a:spcPts val="0"/>
              </a:spcAft>
              <a:buSzPts val="1200"/>
              <a:buNone/>
            </a:pPr>
            <a:r>
              <a:rPr lang="en-US"/>
              <a:t>AI/ML in Practice</a:t>
            </a:r>
            <a:endParaRPr/>
          </a:p>
        </p:txBody>
      </p:sp>
      <p:sp>
        <p:nvSpPr>
          <p:cNvPr id="2079" name="Google Shape;2079;p170"/>
          <p:cNvSpPr txBox="1"/>
          <p:nvPr>
            <p:ph idx="1" type="body"/>
          </p:nvPr>
        </p:nvSpPr>
        <p:spPr>
          <a:xfrm>
            <a:off x="416302" y="1096300"/>
            <a:ext cx="8925300" cy="3186900"/>
          </a:xfrm>
          <a:prstGeom prst="rect">
            <a:avLst/>
          </a:prstGeom>
          <a:noFill/>
          <a:ln>
            <a:noFill/>
          </a:ln>
        </p:spPr>
        <p:txBody>
          <a:bodyPr anchorCtr="0" anchor="t" bIns="38075" lIns="76175" spcFirstLastPara="1" rIns="76175" wrap="square" tIns="38075">
            <a:noAutofit/>
          </a:bodyPr>
          <a:lstStyle/>
          <a:p>
            <a:pPr indent="-311150" lvl="0" marL="381000" rtl="0" algn="l">
              <a:lnSpc>
                <a:spcPct val="115000"/>
              </a:lnSpc>
              <a:spcBef>
                <a:spcPts val="800"/>
              </a:spcBef>
              <a:spcAft>
                <a:spcPts val="0"/>
              </a:spcAft>
              <a:buClr>
                <a:schemeClr val="dk1"/>
              </a:buClr>
              <a:buSzPts val="1900"/>
              <a:buChar char="●"/>
            </a:pPr>
            <a:r>
              <a:rPr lang="en-US" sz="1900">
                <a:solidFill>
                  <a:schemeClr val="dk1"/>
                </a:solidFill>
              </a:rPr>
              <a:t>Performance gains in practice</a:t>
            </a:r>
            <a:endParaRPr sz="2400"/>
          </a:p>
          <a:p>
            <a:pPr indent="-285750" lvl="1" marL="762000" rtl="0" algn="l">
              <a:lnSpc>
                <a:spcPct val="115000"/>
              </a:lnSpc>
              <a:spcBef>
                <a:spcPts val="800"/>
              </a:spcBef>
              <a:spcAft>
                <a:spcPts val="0"/>
              </a:spcAft>
              <a:buClr>
                <a:schemeClr val="dk1"/>
              </a:buClr>
              <a:buSzPts val="1500"/>
              <a:buChar char="○"/>
            </a:pPr>
            <a:r>
              <a:rPr lang="en-US">
                <a:solidFill>
                  <a:schemeClr val="dk1"/>
                </a:solidFill>
              </a:rPr>
              <a:t>While AI/ML MAC/PHY enhancements affecting specific mechanisms may be easy to evaluate (link parameter selection, CW adjustment, beamforming, etc.), </a:t>
            </a:r>
            <a:r>
              <a:rPr b="1" lang="en-US">
                <a:solidFill>
                  <a:schemeClr val="dk1"/>
                </a:solidFill>
              </a:rPr>
              <a:t>it may not be easy to assess other AI/ML performance gains </a:t>
            </a:r>
            <a:r>
              <a:rPr lang="en-US">
                <a:solidFill>
                  <a:schemeClr val="dk1"/>
                </a:solidFill>
              </a:rPr>
              <a:t>since they may appear only in particular situations (e.g., high loaded scenarios).</a:t>
            </a:r>
            <a:endParaRPr>
              <a:solidFill>
                <a:schemeClr val="dk1"/>
              </a:solidFill>
            </a:endParaRPr>
          </a:p>
          <a:p>
            <a:pPr indent="-304800" lvl="2" marL="1130300" rtl="0" algn="l">
              <a:lnSpc>
                <a:spcPct val="115000"/>
              </a:lnSpc>
              <a:spcBef>
                <a:spcPts val="800"/>
              </a:spcBef>
              <a:spcAft>
                <a:spcPts val="0"/>
              </a:spcAft>
              <a:buClr>
                <a:schemeClr val="dk1"/>
              </a:buClr>
              <a:buSzPts val="1800"/>
              <a:buChar char="■"/>
            </a:pPr>
            <a:r>
              <a:rPr lang="en-US">
                <a:solidFill>
                  <a:schemeClr val="dk1"/>
                </a:solidFill>
              </a:rPr>
              <a:t>Example: network-controlled client device association and band steering (the AP uses AI/ML to determine when it is better to move one client from one band to another)</a:t>
            </a:r>
            <a:endParaRPr>
              <a:solidFill>
                <a:schemeClr val="dk1"/>
              </a:solidFill>
            </a:endParaRPr>
          </a:p>
          <a:p>
            <a:pPr indent="-311150" lvl="0" marL="381000" marR="0" rtl="0" algn="l">
              <a:lnSpc>
                <a:spcPct val="115000"/>
              </a:lnSpc>
              <a:spcBef>
                <a:spcPts val="800"/>
              </a:spcBef>
              <a:spcAft>
                <a:spcPts val="0"/>
              </a:spcAft>
              <a:buClr>
                <a:schemeClr val="dk1"/>
              </a:buClr>
              <a:buSzPts val="1900"/>
              <a:buChar char="●"/>
            </a:pPr>
            <a:r>
              <a:rPr lang="en-US" sz="1900">
                <a:solidFill>
                  <a:schemeClr val="dk1"/>
                </a:solidFill>
              </a:rPr>
              <a:t>Fairness issues between AI/ML-enabled devices and legacy devices</a:t>
            </a:r>
            <a:endParaRPr sz="1900">
              <a:solidFill>
                <a:schemeClr val="dk1"/>
              </a:solidFill>
            </a:endParaRPr>
          </a:p>
          <a:p>
            <a:pPr indent="-311150" lvl="0" marL="381000" marR="0" rtl="0" algn="l">
              <a:lnSpc>
                <a:spcPct val="115000"/>
              </a:lnSpc>
              <a:spcBef>
                <a:spcPts val="800"/>
              </a:spcBef>
              <a:spcAft>
                <a:spcPts val="0"/>
              </a:spcAft>
              <a:buClr>
                <a:srgbClr val="CE181E"/>
              </a:buClr>
              <a:buSzPts val="1900"/>
              <a:buChar char="●"/>
            </a:pPr>
            <a:r>
              <a:rPr lang="en-US" sz="1900">
                <a:solidFill>
                  <a:srgbClr val="CE181E"/>
                </a:solidFill>
              </a:rPr>
              <a:t>Privacy is one of the most important future challenges</a:t>
            </a:r>
            <a:endParaRPr sz="1900">
              <a:solidFill>
                <a:srgbClr val="CE181E"/>
              </a:solidFill>
            </a:endParaRPr>
          </a:p>
        </p:txBody>
      </p:sp>
      <p:sp>
        <p:nvSpPr>
          <p:cNvPr id="2080" name="Google Shape;2080;p170"/>
          <p:cNvSpPr txBox="1"/>
          <p:nvPr>
            <p:ph idx="12" type="sldNum"/>
          </p:nvPr>
        </p:nvSpPr>
        <p:spPr>
          <a:xfrm>
            <a:off x="9341723" y="5050044"/>
            <a:ext cx="499800" cy="358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5" name="Shape 2085"/>
        <p:cNvGrpSpPr/>
        <p:nvPr/>
      </p:nvGrpSpPr>
      <p:grpSpPr>
        <a:xfrm>
          <a:off x="0" y="0"/>
          <a:ext cx="0" cy="0"/>
          <a:chOff x="0" y="0"/>
          <a:chExt cx="0" cy="0"/>
        </a:xfrm>
      </p:grpSpPr>
      <p:sp>
        <p:nvSpPr>
          <p:cNvPr id="2086" name="Google Shape;2086;p17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New research directions</a:t>
            </a:r>
            <a:endParaRPr/>
          </a:p>
          <a:p>
            <a:pPr indent="0" lvl="0" marL="0" rtl="0" algn="l">
              <a:spcBef>
                <a:spcPts val="0"/>
              </a:spcBef>
              <a:spcAft>
                <a:spcPts val="1000"/>
              </a:spcAft>
              <a:buNone/>
            </a:pPr>
            <a:r>
              <a:rPr lang="en-US" sz="1800">
                <a:solidFill>
                  <a:schemeClr val="dk1"/>
                </a:solidFill>
              </a:rPr>
              <a:t>Generative-Adversarial-Network (GAN)</a:t>
            </a:r>
            <a:endParaRPr/>
          </a:p>
        </p:txBody>
      </p:sp>
      <p:sp>
        <p:nvSpPr>
          <p:cNvPr id="2087" name="Google Shape;2087;p171"/>
          <p:cNvSpPr txBox="1"/>
          <p:nvPr>
            <p:ph idx="1" type="body"/>
          </p:nvPr>
        </p:nvSpPr>
        <p:spPr>
          <a:xfrm>
            <a:off x="503640" y="1326240"/>
            <a:ext cx="9068700" cy="3855300"/>
          </a:xfrm>
          <a:prstGeom prst="rect">
            <a:avLst/>
          </a:prstGeom>
        </p:spPr>
        <p:txBody>
          <a:bodyPr anchorCtr="0" anchor="t" bIns="0" lIns="0" spcFirstLastPara="1" rIns="0" wrap="square" tIns="0">
            <a:normAutofit lnSpcReduction="10000"/>
          </a:bodyPr>
          <a:lstStyle/>
          <a:p>
            <a:pPr indent="-317500" lvl="0" marL="457200" rtl="0" algn="l">
              <a:spcBef>
                <a:spcPts val="0"/>
              </a:spcBef>
              <a:spcAft>
                <a:spcPts val="0"/>
              </a:spcAft>
              <a:buSzPts val="1400"/>
              <a:buChar char="●"/>
            </a:pPr>
            <a:r>
              <a:rPr lang="en-US" u="sng">
                <a:solidFill>
                  <a:schemeClr val="hlink"/>
                </a:solidFill>
                <a:hlinkClick r:id="rId3"/>
              </a:rPr>
              <a:t>GAN-based wireless channel modeling</a:t>
            </a:r>
            <a:endParaRPr/>
          </a:p>
          <a:p>
            <a:pPr indent="-317500" lvl="1" marL="914400" rtl="0" algn="l">
              <a:spcBef>
                <a:spcPts val="0"/>
              </a:spcBef>
              <a:spcAft>
                <a:spcPts val="0"/>
              </a:spcAft>
              <a:buSzPts val="1400"/>
              <a:buChar char="○"/>
            </a:pPr>
            <a:r>
              <a:rPr lang="en-US"/>
              <a:t>GAN is used to “</a:t>
            </a:r>
            <a:r>
              <a:rPr b="1" lang="en-US"/>
              <a:t>autonomous wireless channel modeling without complex theoretical analysis or data processing</a:t>
            </a:r>
            <a:r>
              <a:rPr lang="en-US"/>
              <a:t>”</a:t>
            </a:r>
            <a:endParaRPr/>
          </a:p>
          <a:p>
            <a:pPr indent="-317500" lvl="1" marL="914400" rtl="0" algn="l">
              <a:spcBef>
                <a:spcPts val="0"/>
              </a:spcBef>
              <a:spcAft>
                <a:spcPts val="0"/>
              </a:spcAft>
              <a:buSzPts val="1400"/>
              <a:buChar char="○"/>
            </a:pPr>
            <a:r>
              <a:rPr lang="en-US"/>
              <a:t>“GAN is trained by raw measurement data to reach the Nash equilibrium of a MinMax game between a channel data generator and a channel data discriminator”</a:t>
            </a:r>
            <a:endParaRPr/>
          </a:p>
          <a:p>
            <a:pPr indent="-317500" lvl="1" marL="914400" rtl="0" algn="l">
              <a:spcBef>
                <a:spcPts val="0"/>
              </a:spcBef>
              <a:spcAft>
                <a:spcPts val="0"/>
              </a:spcAft>
              <a:buSzPts val="1400"/>
              <a:buChar char="○"/>
            </a:pPr>
            <a:r>
              <a:rPr lang="en-US"/>
              <a:t>“The resulting channel data generator is extracted as the target channel model”</a:t>
            </a:r>
            <a:endParaRPr/>
          </a:p>
          <a:p>
            <a:pPr indent="-317500" lvl="0" marL="457200" rtl="0" algn="l">
              <a:spcBef>
                <a:spcPts val="0"/>
              </a:spcBef>
              <a:spcAft>
                <a:spcPts val="0"/>
              </a:spcAft>
              <a:buSzPts val="1400"/>
              <a:buChar char="●"/>
            </a:pPr>
            <a:r>
              <a:rPr lang="en-US" u="sng">
                <a:solidFill>
                  <a:schemeClr val="hlink"/>
                </a:solidFill>
                <a:hlinkClick r:id="rId4"/>
              </a:rPr>
              <a:t>GAN-based model-free resource allocation</a:t>
            </a:r>
            <a:endParaRPr/>
          </a:p>
          <a:p>
            <a:pPr indent="-317500" lvl="1" marL="914400" rtl="0" algn="l">
              <a:spcBef>
                <a:spcPts val="0"/>
              </a:spcBef>
              <a:spcAft>
                <a:spcPts val="0"/>
              </a:spcAft>
              <a:buSzPts val="1400"/>
              <a:buChar char="○"/>
            </a:pPr>
            <a:r>
              <a:rPr lang="en-US"/>
              <a:t>GAN “is used to pre-train the deep-RL framework using a mix of real and synthetic data, thus creating an </a:t>
            </a:r>
            <a:r>
              <a:rPr b="1" lang="en-US"/>
              <a:t>experienced deep-RL framework</a:t>
            </a:r>
            <a:r>
              <a:rPr lang="en-US"/>
              <a:t> that has been exposed to a broad range of network conditions.”</a:t>
            </a:r>
            <a:endParaRPr/>
          </a:p>
          <a:p>
            <a:pPr indent="-317500" lvl="1" marL="914400" rtl="0" algn="l">
              <a:spcBef>
                <a:spcPts val="0"/>
              </a:spcBef>
              <a:spcAft>
                <a:spcPts val="0"/>
              </a:spcAft>
              <a:buClr>
                <a:schemeClr val="dk1"/>
              </a:buClr>
              <a:buSzPts val="1400"/>
              <a:buChar char="○"/>
            </a:pPr>
            <a:r>
              <a:rPr lang="en-US">
                <a:solidFill>
                  <a:schemeClr val="dk1"/>
                </a:solidFill>
              </a:rPr>
              <a:t>“deep-RL framework applied to a multi-user orthogonal frequency division multiple access (OFDMA) resource allocation system.”</a:t>
            </a:r>
            <a:endParaRPr>
              <a:solidFill>
                <a:schemeClr val="dk1"/>
              </a:solidFill>
            </a:endParaRPr>
          </a:p>
          <a:p>
            <a:pPr indent="-317500" lvl="0" marL="457200" rtl="0" algn="l">
              <a:spcBef>
                <a:spcPts val="0"/>
              </a:spcBef>
              <a:spcAft>
                <a:spcPts val="0"/>
              </a:spcAft>
              <a:buSzPts val="1400"/>
              <a:buChar char="●"/>
            </a:pPr>
            <a:r>
              <a:rPr lang="en-US" u="sng">
                <a:solidFill>
                  <a:schemeClr val="hlink"/>
                </a:solidFill>
                <a:hlinkClick r:id="rId5"/>
              </a:rPr>
              <a:t>Call for papers</a:t>
            </a:r>
            <a:r>
              <a:rPr lang="en-US"/>
              <a:t> regarding generative AI interplay </a:t>
            </a:r>
            <a:r>
              <a:rPr lang="en-US"/>
              <a:t>with</a:t>
            </a:r>
            <a:r>
              <a:rPr lang="en-US"/>
              <a:t> 5G/6G wireless networks</a:t>
            </a:r>
            <a:endParaRPr/>
          </a:p>
          <a:p>
            <a:pPr indent="0" lvl="0" marL="1371600" rtl="0" algn="l">
              <a:spcBef>
                <a:spcPts val="1000"/>
              </a:spcBef>
              <a:spcAft>
                <a:spcPts val="1000"/>
              </a:spcAft>
              <a:buNone/>
            </a:pPr>
            <a:r>
              <a:t/>
            </a:r>
            <a:endParaRPr/>
          </a:p>
        </p:txBody>
      </p:sp>
      <p:sp>
        <p:nvSpPr>
          <p:cNvPr id="2088" name="Google Shape;2088;p17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3" name="Shape 2093"/>
        <p:cNvGrpSpPr/>
        <p:nvPr/>
      </p:nvGrpSpPr>
      <p:grpSpPr>
        <a:xfrm>
          <a:off x="0" y="0"/>
          <a:ext cx="0" cy="0"/>
          <a:chOff x="0" y="0"/>
          <a:chExt cx="0" cy="0"/>
        </a:xfrm>
      </p:grpSpPr>
      <p:sp>
        <p:nvSpPr>
          <p:cNvPr id="2094" name="Google Shape;2094;p172"/>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New research directions</a:t>
            </a:r>
            <a:endParaRPr>
              <a:solidFill>
                <a:schemeClr val="dk1"/>
              </a:solidFill>
            </a:endParaRPr>
          </a:p>
          <a:p>
            <a:pPr indent="0" lvl="0" marL="0" rtl="0" algn="l">
              <a:spcBef>
                <a:spcPts val="0"/>
              </a:spcBef>
              <a:spcAft>
                <a:spcPts val="0"/>
              </a:spcAft>
              <a:buNone/>
            </a:pPr>
            <a:r>
              <a:rPr lang="en-US" sz="1800"/>
              <a:t>Large Language Model (LLM)</a:t>
            </a:r>
            <a:endParaRPr sz="1800"/>
          </a:p>
        </p:txBody>
      </p:sp>
      <p:sp>
        <p:nvSpPr>
          <p:cNvPr id="2095" name="Google Shape;2095;p172"/>
          <p:cNvSpPr txBox="1"/>
          <p:nvPr>
            <p:ph idx="1" type="body"/>
          </p:nvPr>
        </p:nvSpPr>
        <p:spPr>
          <a:xfrm>
            <a:off x="503640" y="1326240"/>
            <a:ext cx="9068700" cy="3855300"/>
          </a:xfrm>
          <a:prstGeom prst="rect">
            <a:avLst/>
          </a:prstGeom>
        </p:spPr>
        <p:txBody>
          <a:bodyPr anchorCtr="0" anchor="t" bIns="0" lIns="0" spcFirstLastPara="1" rIns="0" wrap="square" tIns="0">
            <a:normAutofit lnSpcReduction="10000"/>
          </a:bodyPr>
          <a:lstStyle/>
          <a:p>
            <a:pPr indent="-317500" lvl="0" marL="457200" rtl="0" algn="l">
              <a:spcBef>
                <a:spcPts val="0"/>
              </a:spcBef>
              <a:spcAft>
                <a:spcPts val="0"/>
              </a:spcAft>
              <a:buSzPts val="1400"/>
              <a:buChar char="●"/>
            </a:pPr>
            <a:r>
              <a:rPr lang="en-US" u="sng">
                <a:solidFill>
                  <a:schemeClr val="hlink"/>
                </a:solidFill>
                <a:hlinkClick r:id="rId3"/>
              </a:rPr>
              <a:t>LLM-based hardware development</a:t>
            </a:r>
            <a:endParaRPr/>
          </a:p>
          <a:p>
            <a:pPr indent="-317500" lvl="1" marL="914400" rtl="0" algn="l">
              <a:spcBef>
                <a:spcPts val="0"/>
              </a:spcBef>
              <a:spcAft>
                <a:spcPts val="0"/>
              </a:spcAft>
              <a:buSzPts val="1400"/>
              <a:buChar char="○"/>
            </a:pPr>
            <a:r>
              <a:rPr lang="en-US"/>
              <a:t>“L</a:t>
            </a:r>
            <a:r>
              <a:rPr lang="en-US"/>
              <a:t>LMs are used in </a:t>
            </a:r>
            <a:r>
              <a:rPr b="1" lang="en-US"/>
              <a:t>FPGA-based hardware development</a:t>
            </a:r>
            <a:r>
              <a:rPr lang="en-US"/>
              <a:t> for advanced signal-processing algorithms in wireless communication and networking”</a:t>
            </a:r>
            <a:endParaRPr/>
          </a:p>
          <a:p>
            <a:pPr indent="-317500" lvl="0" marL="457200" rtl="0" algn="l">
              <a:spcBef>
                <a:spcPts val="0"/>
              </a:spcBef>
              <a:spcAft>
                <a:spcPts val="0"/>
              </a:spcAft>
              <a:buSzPts val="1400"/>
              <a:buChar char="●"/>
            </a:pPr>
            <a:r>
              <a:rPr lang="en-US" u="sng">
                <a:solidFill>
                  <a:schemeClr val="hlink"/>
                </a:solidFill>
                <a:hlinkClick r:id="rId4"/>
              </a:rPr>
              <a:t>LLM-based anomaly resolution and optimization of mobile networks</a:t>
            </a:r>
            <a:endParaRPr/>
          </a:p>
          <a:p>
            <a:pPr indent="-317500" lvl="1" marL="914400" rtl="0" algn="l">
              <a:spcBef>
                <a:spcPts val="0"/>
              </a:spcBef>
              <a:spcAft>
                <a:spcPts val="0"/>
              </a:spcAft>
              <a:buSzPts val="1400"/>
              <a:buChar char="○"/>
            </a:pPr>
            <a:r>
              <a:rPr lang="en-US"/>
              <a:t>Allows “capturing different KPIs of the network and the interactions between various network configuration parameters”</a:t>
            </a:r>
            <a:endParaRPr/>
          </a:p>
          <a:p>
            <a:pPr indent="-317500" lvl="1" marL="914400" rtl="0" algn="l">
              <a:spcBef>
                <a:spcPts val="0"/>
              </a:spcBef>
              <a:spcAft>
                <a:spcPts val="0"/>
              </a:spcAft>
              <a:buSzPts val="1400"/>
              <a:buChar char="○"/>
            </a:pPr>
            <a:r>
              <a:rPr lang="en-US">
                <a:solidFill>
                  <a:schemeClr val="dk1"/>
                </a:solidFill>
              </a:rPr>
              <a:t>Anomaly detection based on “</a:t>
            </a:r>
            <a:r>
              <a:rPr b="1" lang="en-US">
                <a:solidFill>
                  <a:schemeClr val="dk1"/>
                </a:solidFill>
              </a:rPr>
              <a:t>troubleshooting tickets accumulated over time</a:t>
            </a:r>
            <a:r>
              <a:rPr lang="en-US">
                <a:solidFill>
                  <a:schemeClr val="dk1"/>
                </a:solidFill>
              </a:rPr>
              <a:t>”</a:t>
            </a:r>
            <a:endParaRPr/>
          </a:p>
          <a:p>
            <a:pPr indent="-317500" lvl="0" marL="457200" rtl="0" algn="l">
              <a:spcBef>
                <a:spcPts val="0"/>
              </a:spcBef>
              <a:spcAft>
                <a:spcPts val="0"/>
              </a:spcAft>
              <a:buSzPts val="1400"/>
              <a:buChar char="●"/>
            </a:pPr>
            <a:r>
              <a:rPr lang="en-US" u="sng">
                <a:solidFill>
                  <a:schemeClr val="hlink"/>
                </a:solidFill>
                <a:hlinkClick r:id="rId5"/>
              </a:rPr>
              <a:t>Collaborative multi-agent LLMs</a:t>
            </a:r>
            <a:r>
              <a:rPr lang="en-US"/>
              <a:t> (intent driven networking)</a:t>
            </a:r>
            <a:endParaRPr/>
          </a:p>
          <a:p>
            <a:pPr indent="-317500" lvl="1" marL="914400" rtl="0" algn="l">
              <a:spcBef>
                <a:spcPts val="0"/>
              </a:spcBef>
              <a:spcAft>
                <a:spcPts val="0"/>
              </a:spcAft>
              <a:buSzPts val="1400"/>
              <a:buChar char="○"/>
            </a:pPr>
            <a:r>
              <a:rPr lang="en-US">
                <a:solidFill>
                  <a:schemeClr val="dk1"/>
                </a:solidFill>
              </a:rPr>
              <a:t>Existing problem: huge parameter sizes</a:t>
            </a:r>
            <a:endParaRPr>
              <a:solidFill>
                <a:schemeClr val="dk1"/>
              </a:solidFill>
            </a:endParaRPr>
          </a:p>
          <a:p>
            <a:pPr indent="-317500" lvl="1" marL="914400" rtl="0" algn="l">
              <a:spcBef>
                <a:spcPts val="0"/>
              </a:spcBef>
              <a:spcAft>
                <a:spcPts val="0"/>
              </a:spcAft>
              <a:buSzPts val="1400"/>
              <a:buChar char="○"/>
            </a:pPr>
            <a:r>
              <a:rPr b="1" lang="en-US"/>
              <a:t>Multi-agent light on-device LLMs collaboratively planning and solving tasks to achieve network goals</a:t>
            </a:r>
            <a:endParaRPr b="1">
              <a:solidFill>
                <a:schemeClr val="dk1"/>
              </a:solidFill>
            </a:endParaRPr>
          </a:p>
          <a:p>
            <a:pPr indent="-317500" lvl="2" marL="1371600" rtl="0" algn="l">
              <a:spcBef>
                <a:spcPts val="0"/>
              </a:spcBef>
              <a:spcAft>
                <a:spcPts val="0"/>
              </a:spcAft>
              <a:buClr>
                <a:schemeClr val="dk1"/>
              </a:buClr>
              <a:buSzPts val="1400"/>
              <a:buChar char="■"/>
            </a:pPr>
            <a:r>
              <a:rPr lang="en-US">
                <a:solidFill>
                  <a:schemeClr val="dk1"/>
                </a:solidFill>
              </a:rPr>
              <a:t>Semantic communication with task specific knowledge</a:t>
            </a:r>
            <a:endParaRPr>
              <a:solidFill>
                <a:schemeClr val="dk1"/>
              </a:solidFill>
            </a:endParaRPr>
          </a:p>
          <a:p>
            <a:pPr indent="-317500" lvl="2" marL="1371600" rtl="0" algn="l">
              <a:spcBef>
                <a:spcPts val="0"/>
              </a:spcBef>
              <a:spcAft>
                <a:spcPts val="0"/>
              </a:spcAft>
              <a:buClr>
                <a:schemeClr val="dk1"/>
              </a:buClr>
              <a:buSzPts val="1400"/>
              <a:buChar char="■"/>
            </a:pPr>
            <a:r>
              <a:rPr lang="en-US">
                <a:solidFill>
                  <a:schemeClr val="dk1"/>
                </a:solidFill>
              </a:rPr>
              <a:t>Reduced model size and computing costs</a:t>
            </a:r>
            <a:endParaRPr>
              <a:solidFill>
                <a:schemeClr val="dk1"/>
              </a:solidFill>
            </a:endParaRPr>
          </a:p>
          <a:p>
            <a:pPr indent="-317500" lvl="1" marL="914400" rtl="0" algn="l">
              <a:spcBef>
                <a:spcPts val="0"/>
              </a:spcBef>
              <a:spcAft>
                <a:spcPts val="0"/>
              </a:spcAft>
              <a:buClr>
                <a:schemeClr val="dk1"/>
              </a:buClr>
              <a:buSzPts val="1400"/>
              <a:buChar char="○"/>
            </a:pPr>
            <a:r>
              <a:rPr lang="en-US">
                <a:solidFill>
                  <a:schemeClr val="dk1"/>
                </a:solidFill>
              </a:rPr>
              <a:t>GPT-4 was used to generate exemplary results (next slide)</a:t>
            </a:r>
            <a:endParaRPr>
              <a:solidFill>
                <a:schemeClr val="dk1"/>
              </a:solidFill>
            </a:endParaRPr>
          </a:p>
          <a:p>
            <a:pPr indent="0" lvl="0" marL="914400" rtl="0" algn="l">
              <a:spcBef>
                <a:spcPts val="1000"/>
              </a:spcBef>
              <a:spcAft>
                <a:spcPts val="1000"/>
              </a:spcAft>
              <a:buNone/>
            </a:pPr>
            <a:r>
              <a:t/>
            </a:r>
            <a:endParaRPr/>
          </a:p>
        </p:txBody>
      </p:sp>
      <p:sp>
        <p:nvSpPr>
          <p:cNvPr id="2096" name="Google Shape;2096;p17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sp>
        <p:nvSpPr>
          <p:cNvPr id="2102" name="Google Shape;2102;p173"/>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New research directions</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Network power consumption with LLM</a:t>
            </a:r>
            <a:endParaRPr/>
          </a:p>
        </p:txBody>
      </p:sp>
      <p:sp>
        <p:nvSpPr>
          <p:cNvPr id="2103" name="Google Shape;2103;p17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2104" name="Google Shape;2104;p173"/>
          <p:cNvPicPr preferRelativeResize="0"/>
          <p:nvPr/>
        </p:nvPicPr>
        <p:blipFill rotWithShape="1">
          <a:blip r:embed="rId3">
            <a:alphaModFix/>
          </a:blip>
          <a:srcRect b="0" l="0" r="0" t="11808"/>
          <a:stretch/>
        </p:blipFill>
        <p:spPr>
          <a:xfrm>
            <a:off x="104225" y="1145588"/>
            <a:ext cx="9068702" cy="1713238"/>
          </a:xfrm>
          <a:prstGeom prst="rect">
            <a:avLst/>
          </a:prstGeom>
          <a:noFill/>
          <a:ln>
            <a:noFill/>
          </a:ln>
        </p:spPr>
      </p:pic>
      <p:sp>
        <p:nvSpPr>
          <p:cNvPr id="2105" name="Google Shape;2105;p173"/>
          <p:cNvSpPr txBox="1"/>
          <p:nvPr/>
        </p:nvSpPr>
        <p:spPr>
          <a:xfrm>
            <a:off x="145900" y="5022850"/>
            <a:ext cx="5300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Source: </a:t>
            </a:r>
            <a:r>
              <a:rPr lang="en-US" sz="1100">
                <a:solidFill>
                  <a:schemeClr val="dk1"/>
                </a:solidFill>
                <a:latin typeface="Calibri"/>
                <a:ea typeface="Calibri"/>
                <a:cs typeface="Calibri"/>
                <a:sym typeface="Calibri"/>
              </a:rPr>
              <a:t>Zou, Hang, et al. "Wireless Multi-Agent Generative AI: From Connected Intelligence to Collective Intelligence." </a:t>
            </a:r>
            <a:r>
              <a:rPr i="1" lang="en-US" sz="1100">
                <a:solidFill>
                  <a:schemeClr val="dk1"/>
                </a:solidFill>
                <a:latin typeface="Calibri"/>
                <a:ea typeface="Calibri"/>
                <a:cs typeface="Calibri"/>
                <a:sym typeface="Calibri"/>
              </a:rPr>
              <a:t>arXiv preprint arXiv:2307.02757</a:t>
            </a:r>
            <a:r>
              <a:rPr lang="en-US" sz="1100">
                <a:solidFill>
                  <a:schemeClr val="dk1"/>
                </a:solidFill>
                <a:latin typeface="Calibri"/>
                <a:ea typeface="Calibri"/>
                <a:cs typeface="Calibri"/>
                <a:sym typeface="Calibri"/>
              </a:rPr>
              <a:t> (2023).</a:t>
            </a:r>
            <a:endParaRPr>
              <a:latin typeface="Calibri"/>
              <a:ea typeface="Calibri"/>
              <a:cs typeface="Calibri"/>
              <a:sym typeface="Calibri"/>
            </a:endParaRPr>
          </a:p>
        </p:txBody>
      </p:sp>
      <p:pic>
        <p:nvPicPr>
          <p:cNvPr id="2106" name="Google Shape;2106;p173"/>
          <p:cNvPicPr preferRelativeResize="0"/>
          <p:nvPr/>
        </p:nvPicPr>
        <p:blipFill>
          <a:blip r:embed="rId4">
            <a:alphaModFix/>
          </a:blip>
          <a:stretch>
            <a:fillRect/>
          </a:stretch>
        </p:blipFill>
        <p:spPr>
          <a:xfrm>
            <a:off x="5625874" y="3045525"/>
            <a:ext cx="3547051" cy="2322125"/>
          </a:xfrm>
          <a:prstGeom prst="rect">
            <a:avLst/>
          </a:prstGeom>
          <a:noFill/>
          <a:ln>
            <a:noFill/>
          </a:ln>
        </p:spPr>
      </p:pic>
      <p:sp>
        <p:nvSpPr>
          <p:cNvPr id="2107" name="Google Shape;2107;p173"/>
          <p:cNvSpPr txBox="1"/>
          <p:nvPr/>
        </p:nvSpPr>
        <p:spPr>
          <a:xfrm>
            <a:off x="368425" y="3197925"/>
            <a:ext cx="47466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900">
                <a:latin typeface="Calibri"/>
                <a:ea typeface="Calibri"/>
                <a:cs typeface="Calibri"/>
                <a:sym typeface="Calibri"/>
              </a:rPr>
              <a:t>“</a:t>
            </a:r>
            <a:r>
              <a:rPr i="1" lang="en-US" sz="1900">
                <a:latin typeface="Calibri"/>
                <a:ea typeface="Calibri"/>
                <a:cs typeface="Calibri"/>
                <a:sym typeface="Calibri"/>
              </a:rPr>
              <a:t>This use-case demonstrates that an LLM (GPT-4) can perform mathematical reasoning in a wireless communication-based problem, in order to achieve a global power saving and individual transmission rates targets”</a:t>
            </a:r>
            <a:endParaRPr i="1" sz="19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8" name="Shape 278"/>
        <p:cNvGrpSpPr/>
        <p:nvPr/>
      </p:nvGrpSpPr>
      <p:grpSpPr>
        <a:xfrm>
          <a:off x="0" y="0"/>
          <a:ext cx="0" cy="0"/>
          <a:chOff x="0" y="0"/>
          <a:chExt cx="0" cy="0"/>
        </a:xfrm>
      </p:grpSpPr>
      <p:sp>
        <p:nvSpPr>
          <p:cNvPr id="279" name="Google Shape;279;p3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Degrees of Freedom - Options</a:t>
            </a:r>
            <a:endParaRPr/>
          </a:p>
        </p:txBody>
      </p:sp>
      <p:sp>
        <p:nvSpPr>
          <p:cNvPr id="280" name="Google Shape;280;p30"/>
          <p:cNvSpPr txBox="1"/>
          <p:nvPr>
            <p:ph idx="1" type="body"/>
          </p:nvPr>
        </p:nvSpPr>
        <p:spPr>
          <a:xfrm>
            <a:off x="503640" y="1326240"/>
            <a:ext cx="9068700" cy="3855300"/>
          </a:xfrm>
          <a:prstGeom prst="rect">
            <a:avLst/>
          </a:prstGeom>
        </p:spPr>
        <p:txBody>
          <a:bodyPr anchorCtr="0" anchor="t" bIns="0" lIns="0" spcFirstLastPara="1" rIns="0" wrap="square" tIns="0">
            <a:noAutofit/>
          </a:bodyPr>
          <a:lstStyle/>
          <a:p>
            <a:pPr indent="-329247" lvl="0" marL="457200" rtl="0" algn="l">
              <a:lnSpc>
                <a:spcPct val="80000"/>
              </a:lnSpc>
              <a:spcBef>
                <a:spcPts val="0"/>
              </a:spcBef>
              <a:spcAft>
                <a:spcPts val="0"/>
              </a:spcAft>
              <a:buSzPts val="1585"/>
              <a:buChar char="●"/>
            </a:pPr>
            <a:r>
              <a:rPr lang="en-US" sz="1895"/>
              <a:t>Channel selection (AP/controller)</a:t>
            </a:r>
            <a:endParaRPr sz="1895"/>
          </a:p>
          <a:p>
            <a:pPr indent="-329247" lvl="1" marL="914400" rtl="0" algn="l">
              <a:lnSpc>
                <a:spcPct val="80000"/>
              </a:lnSpc>
              <a:spcBef>
                <a:spcPts val="1000"/>
              </a:spcBef>
              <a:spcAft>
                <a:spcPts val="0"/>
              </a:spcAft>
              <a:buSzPts val="1585"/>
              <a:buChar char="○"/>
            </a:pPr>
            <a:r>
              <a:rPr lang="en-US" sz="1895"/>
              <a:t>Center frequency and channel width, primary 20 MHz channel</a:t>
            </a:r>
            <a:endParaRPr sz="1895"/>
          </a:p>
          <a:p>
            <a:pPr indent="-329247" lvl="0" marL="457200" rtl="0" algn="l">
              <a:lnSpc>
                <a:spcPct val="80000"/>
              </a:lnSpc>
              <a:spcBef>
                <a:spcPts val="1000"/>
              </a:spcBef>
              <a:spcAft>
                <a:spcPts val="0"/>
              </a:spcAft>
              <a:buSzPts val="1585"/>
              <a:buChar char="●"/>
            </a:pPr>
            <a:r>
              <a:rPr lang="en-US" sz="1895"/>
              <a:t>AP selection (STA, AP/controller implicitly control STA association)</a:t>
            </a:r>
            <a:endParaRPr sz="1895"/>
          </a:p>
          <a:p>
            <a:pPr indent="-329247" lvl="1" marL="914400" rtl="0" algn="l">
              <a:lnSpc>
                <a:spcPct val="80000"/>
              </a:lnSpc>
              <a:spcBef>
                <a:spcPts val="1000"/>
              </a:spcBef>
              <a:spcAft>
                <a:spcPts val="0"/>
              </a:spcAft>
              <a:buSzPts val="1585"/>
              <a:buChar char="○"/>
            </a:pPr>
            <a:r>
              <a:rPr lang="en-US" sz="1895"/>
              <a:t>Includes band selection and band steering</a:t>
            </a:r>
            <a:endParaRPr sz="1895"/>
          </a:p>
          <a:p>
            <a:pPr indent="-329247" lvl="0" marL="457200" rtl="0" algn="l">
              <a:lnSpc>
                <a:spcPct val="80000"/>
              </a:lnSpc>
              <a:spcBef>
                <a:spcPts val="1000"/>
              </a:spcBef>
              <a:spcAft>
                <a:spcPts val="0"/>
              </a:spcAft>
              <a:buSzPts val="1585"/>
              <a:buChar char="●"/>
            </a:pPr>
            <a:r>
              <a:rPr lang="en-US" sz="1895"/>
              <a:t>Any device:</a:t>
            </a:r>
            <a:endParaRPr sz="1895"/>
          </a:p>
          <a:p>
            <a:pPr indent="-329247" lvl="1" marL="914400" rtl="0" algn="l">
              <a:lnSpc>
                <a:spcPct val="80000"/>
              </a:lnSpc>
              <a:spcBef>
                <a:spcPts val="1000"/>
              </a:spcBef>
              <a:spcAft>
                <a:spcPts val="0"/>
              </a:spcAft>
              <a:buSzPts val="1585"/>
              <a:buChar char="○"/>
            </a:pPr>
            <a:r>
              <a:rPr lang="en-US" sz="1895"/>
              <a:t>CW parameters (CWmin, CWmax)</a:t>
            </a:r>
            <a:endParaRPr sz="1895"/>
          </a:p>
          <a:p>
            <a:pPr indent="-329247" lvl="1" marL="914400" rtl="0" algn="l">
              <a:lnSpc>
                <a:spcPct val="80000"/>
              </a:lnSpc>
              <a:spcBef>
                <a:spcPts val="1000"/>
              </a:spcBef>
              <a:spcAft>
                <a:spcPts val="0"/>
              </a:spcAft>
              <a:buSzPts val="1585"/>
              <a:buChar char="○"/>
            </a:pPr>
            <a:r>
              <a:rPr lang="en-US" sz="1895"/>
              <a:t>Max. number of retransmissions per packet</a:t>
            </a:r>
            <a:endParaRPr sz="1895"/>
          </a:p>
          <a:p>
            <a:pPr indent="-329247" lvl="1" marL="914400" rtl="0" algn="l">
              <a:lnSpc>
                <a:spcPct val="80000"/>
              </a:lnSpc>
              <a:spcBef>
                <a:spcPts val="1000"/>
              </a:spcBef>
              <a:spcAft>
                <a:spcPts val="0"/>
              </a:spcAft>
              <a:buSzPts val="1585"/>
              <a:buChar char="○"/>
            </a:pPr>
            <a:r>
              <a:rPr lang="en-US" sz="1895"/>
              <a:t>TXOP duration, max. A-MPDU/A-MSDU size (in bytes / </a:t>
            </a:r>
            <a:r>
              <a:rPr lang="en-US" sz="1895"/>
              <a:t>packets)</a:t>
            </a:r>
            <a:endParaRPr sz="1895"/>
          </a:p>
          <a:p>
            <a:pPr indent="-329247" lvl="1" marL="914400" rtl="0" algn="l">
              <a:lnSpc>
                <a:spcPct val="80000"/>
              </a:lnSpc>
              <a:spcBef>
                <a:spcPts val="1000"/>
              </a:spcBef>
              <a:spcAft>
                <a:spcPts val="0"/>
              </a:spcAft>
              <a:buSzPts val="1585"/>
              <a:buChar char="○"/>
            </a:pPr>
            <a:r>
              <a:rPr lang="en-US" sz="1895"/>
              <a:t>Tx power, channel state (busy/idle) thresholds: CCA, ED, PD</a:t>
            </a:r>
            <a:endParaRPr sz="1895"/>
          </a:p>
          <a:p>
            <a:pPr indent="-329247" lvl="1" marL="914400" rtl="0" algn="l">
              <a:lnSpc>
                <a:spcPct val="80000"/>
              </a:lnSpc>
              <a:spcBef>
                <a:spcPts val="1000"/>
              </a:spcBef>
              <a:spcAft>
                <a:spcPts val="0"/>
              </a:spcAft>
              <a:buSzPts val="1585"/>
              <a:buChar char="○"/>
            </a:pPr>
            <a:r>
              <a:rPr lang="en-US" sz="1895"/>
              <a:t>rate (MCS)</a:t>
            </a:r>
            <a:endParaRPr sz="1895"/>
          </a:p>
          <a:p>
            <a:pPr indent="-329247" lvl="1" marL="914400" rtl="0" algn="l">
              <a:lnSpc>
                <a:spcPct val="80000"/>
              </a:lnSpc>
              <a:spcBef>
                <a:spcPts val="1000"/>
              </a:spcBef>
              <a:spcAft>
                <a:spcPts val="0"/>
              </a:spcAft>
              <a:buSzPts val="1585"/>
              <a:buChar char="○"/>
            </a:pPr>
            <a:r>
              <a:rPr lang="en-US" sz="1895"/>
              <a:t>…</a:t>
            </a:r>
            <a:endParaRPr sz="1895"/>
          </a:p>
          <a:p>
            <a:pPr indent="0" lvl="0" marL="457200" rtl="0" algn="l">
              <a:lnSpc>
                <a:spcPct val="80000"/>
              </a:lnSpc>
              <a:spcBef>
                <a:spcPts val="1000"/>
              </a:spcBef>
              <a:spcAft>
                <a:spcPts val="1000"/>
              </a:spcAft>
              <a:buSzPts val="852"/>
              <a:buNone/>
            </a:pPr>
            <a:r>
              <a:t/>
            </a:r>
            <a:endParaRPr sz="1895"/>
          </a:p>
        </p:txBody>
      </p:sp>
      <p:sp>
        <p:nvSpPr>
          <p:cNvPr id="281" name="Google Shape;281;p3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1" name="Shape 2111"/>
        <p:cNvGrpSpPr/>
        <p:nvPr/>
      </p:nvGrpSpPr>
      <p:grpSpPr>
        <a:xfrm>
          <a:off x="0" y="0"/>
          <a:ext cx="0" cy="0"/>
          <a:chOff x="0" y="0"/>
          <a:chExt cx="0" cy="0"/>
        </a:xfrm>
      </p:grpSpPr>
      <p:sp>
        <p:nvSpPr>
          <p:cNvPr id="2112" name="Google Shape;2112;p174"/>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Summary </a:t>
            </a:r>
            <a:r>
              <a:rPr lang="en-US" sz="3200">
                <a:latin typeface="Calibri"/>
                <a:ea typeface="Calibri"/>
                <a:cs typeface="Calibri"/>
                <a:sym typeface="Calibri"/>
              </a:rPr>
              <a:t>&amp; Take-home Messages</a:t>
            </a:r>
            <a:endParaRPr sz="3200" strike="noStrike">
              <a:latin typeface="Calibri"/>
              <a:ea typeface="Calibri"/>
              <a:cs typeface="Calibri"/>
              <a:sym typeface="Calibri"/>
            </a:endParaRPr>
          </a:p>
        </p:txBody>
      </p:sp>
      <p:sp>
        <p:nvSpPr>
          <p:cNvPr id="2113" name="Google Shape;2113;p174"/>
          <p:cNvSpPr txBox="1"/>
          <p:nvPr/>
        </p:nvSpPr>
        <p:spPr>
          <a:xfrm>
            <a:off x="503650" y="1326250"/>
            <a:ext cx="9068700" cy="3855300"/>
          </a:xfrm>
          <a:prstGeom prst="rect">
            <a:avLst/>
          </a:prstGeom>
          <a:noFill/>
          <a:ln>
            <a:noFill/>
          </a:ln>
        </p:spPr>
        <p:txBody>
          <a:bodyPr anchorCtr="0" anchor="ctr" bIns="0" lIns="0" spcFirstLastPara="1" rIns="0" wrap="square" tIns="0">
            <a:noAutofit/>
          </a:bodyPr>
          <a:lstStyle/>
          <a:p>
            <a:pPr indent="-336550" lvl="0" marL="457200" marR="0" rtl="0" algn="l">
              <a:lnSpc>
                <a:spcPct val="100000"/>
              </a:lnSpc>
              <a:spcBef>
                <a:spcPts val="0"/>
              </a:spcBef>
              <a:spcAft>
                <a:spcPts val="0"/>
              </a:spcAft>
              <a:buSzPts val="1700"/>
              <a:buFont typeface="Calibri"/>
              <a:buAutoNum type="arabicPeriod"/>
            </a:pPr>
            <a:r>
              <a:rPr lang="en-US" sz="2100">
                <a:latin typeface="Calibri"/>
                <a:ea typeface="Calibri"/>
                <a:cs typeface="Calibri"/>
                <a:sym typeface="Calibri"/>
              </a:rPr>
              <a:t>ML is a set of </a:t>
            </a:r>
            <a:r>
              <a:rPr b="1" lang="en-US" sz="2100">
                <a:latin typeface="Calibri"/>
                <a:ea typeface="Calibri"/>
                <a:cs typeface="Calibri"/>
                <a:sym typeface="Calibri"/>
              </a:rPr>
              <a:t>general techniques</a:t>
            </a:r>
            <a:r>
              <a:rPr lang="en-US" sz="2100">
                <a:latin typeface="Calibri"/>
                <a:ea typeface="Calibri"/>
                <a:cs typeface="Calibri"/>
                <a:sym typeface="Calibri"/>
              </a:rPr>
              <a:t> to create models for </a:t>
            </a:r>
            <a:r>
              <a:rPr b="1" lang="en-US" sz="2100">
                <a:latin typeface="Calibri"/>
                <a:ea typeface="Calibri"/>
                <a:cs typeface="Calibri"/>
                <a:sym typeface="Calibri"/>
              </a:rPr>
              <a:t>making predictions</a:t>
            </a:r>
            <a:r>
              <a:rPr lang="en-US" sz="2100">
                <a:latin typeface="Calibri"/>
                <a:ea typeface="Calibri"/>
                <a:cs typeface="Calibri"/>
                <a:sym typeface="Calibri"/>
              </a:rPr>
              <a:t>. They can be used to empower autonomous ‘agents’ to find suitable configurations in particular scenarios.</a:t>
            </a:r>
            <a:endParaRPr sz="2100">
              <a:latin typeface="Calibri"/>
              <a:ea typeface="Calibri"/>
              <a:cs typeface="Calibri"/>
              <a:sym typeface="Calibri"/>
            </a:endParaRPr>
          </a:p>
          <a:p>
            <a:pPr indent="-336550" lvl="0" marL="457200" marR="0" rtl="0" algn="l">
              <a:lnSpc>
                <a:spcPct val="100000"/>
              </a:lnSpc>
              <a:spcBef>
                <a:spcPts val="0"/>
              </a:spcBef>
              <a:spcAft>
                <a:spcPts val="0"/>
              </a:spcAft>
              <a:buSzPts val="1700"/>
              <a:buFont typeface="Calibri"/>
              <a:buAutoNum type="arabicPeriod"/>
            </a:pPr>
            <a:r>
              <a:rPr lang="en-US" sz="2100">
                <a:latin typeface="Calibri"/>
                <a:ea typeface="Calibri"/>
                <a:cs typeface="Calibri"/>
                <a:sym typeface="Calibri"/>
              </a:rPr>
              <a:t>Given the decentralized nature of 802.11 deployments, the use of </a:t>
            </a:r>
            <a:r>
              <a:rPr b="1" lang="en-US" sz="2100">
                <a:latin typeface="Calibri"/>
                <a:ea typeface="Calibri"/>
                <a:cs typeface="Calibri"/>
                <a:sym typeface="Calibri"/>
              </a:rPr>
              <a:t>RL techniques</a:t>
            </a:r>
            <a:r>
              <a:rPr lang="en-US" sz="2100">
                <a:latin typeface="Calibri"/>
                <a:ea typeface="Calibri"/>
                <a:cs typeface="Calibri"/>
                <a:sym typeface="Calibri"/>
              </a:rPr>
              <a:t> looks like the natural choice to </a:t>
            </a:r>
            <a:r>
              <a:rPr b="1" lang="en-US" sz="2100">
                <a:latin typeface="Calibri"/>
                <a:ea typeface="Calibri"/>
                <a:cs typeface="Calibri"/>
                <a:sym typeface="Calibri"/>
              </a:rPr>
              <a:t>dynamically improve</a:t>
            </a:r>
            <a:r>
              <a:rPr lang="en-US" sz="2100">
                <a:latin typeface="Calibri"/>
                <a:ea typeface="Calibri"/>
                <a:cs typeface="Calibri"/>
                <a:sym typeface="Calibri"/>
              </a:rPr>
              <a:t> several features such as channel selection, spatial reuse, channel access parameters, etc. </a:t>
            </a:r>
            <a:endParaRPr sz="2100">
              <a:latin typeface="Calibri"/>
              <a:ea typeface="Calibri"/>
              <a:cs typeface="Calibri"/>
              <a:sym typeface="Calibri"/>
            </a:endParaRPr>
          </a:p>
          <a:p>
            <a:pPr indent="-336550" lvl="0" marL="457200" marR="0" rtl="0" algn="l">
              <a:lnSpc>
                <a:spcPct val="100000"/>
              </a:lnSpc>
              <a:spcBef>
                <a:spcPts val="0"/>
              </a:spcBef>
              <a:spcAft>
                <a:spcPts val="0"/>
              </a:spcAft>
              <a:buSzPts val="1700"/>
              <a:buFont typeface="Calibri"/>
              <a:buAutoNum type="arabicPeriod"/>
            </a:pPr>
            <a:r>
              <a:rPr lang="en-US" sz="2100">
                <a:latin typeface="Calibri"/>
                <a:ea typeface="Calibri"/>
                <a:cs typeface="Calibri"/>
                <a:sym typeface="Calibri"/>
              </a:rPr>
              <a:t>Performance gains in practice may not be so obvious </a:t>
            </a:r>
            <a:endParaRPr sz="2100">
              <a:latin typeface="Calibri"/>
              <a:ea typeface="Calibri"/>
              <a:cs typeface="Calibri"/>
              <a:sym typeface="Calibri"/>
            </a:endParaRPr>
          </a:p>
          <a:p>
            <a:pPr indent="-336550" lvl="1" marL="914400" marR="0" rtl="0" algn="l">
              <a:lnSpc>
                <a:spcPct val="100000"/>
              </a:lnSpc>
              <a:spcBef>
                <a:spcPts val="0"/>
              </a:spcBef>
              <a:spcAft>
                <a:spcPts val="0"/>
              </a:spcAft>
              <a:buSzPts val="1700"/>
              <a:buFont typeface="Calibri"/>
              <a:buAutoNum type="alphaLcPeriod"/>
            </a:pPr>
            <a:r>
              <a:rPr lang="en-US" sz="2100">
                <a:latin typeface="Calibri"/>
                <a:ea typeface="Calibri"/>
                <a:cs typeface="Calibri"/>
                <a:sym typeface="Calibri"/>
              </a:rPr>
              <a:t>AI/ML enhanced 802.11 networks should improve user’s </a:t>
            </a:r>
            <a:r>
              <a:rPr b="1" lang="en-US" sz="2100">
                <a:latin typeface="Calibri"/>
                <a:ea typeface="Calibri"/>
                <a:cs typeface="Calibri"/>
                <a:sym typeface="Calibri"/>
              </a:rPr>
              <a:t>Quality of Experience</a:t>
            </a:r>
            <a:r>
              <a:rPr lang="en-US" sz="2100">
                <a:latin typeface="Calibri"/>
                <a:ea typeface="Calibri"/>
                <a:cs typeface="Calibri"/>
                <a:sym typeface="Calibri"/>
              </a:rPr>
              <a:t> by providing a fast response to challenging situations.</a:t>
            </a:r>
            <a:endParaRPr sz="2100">
              <a:latin typeface="Calibri"/>
              <a:ea typeface="Calibri"/>
              <a:cs typeface="Calibri"/>
              <a:sym typeface="Calibri"/>
            </a:endParaRPr>
          </a:p>
          <a:p>
            <a:pPr indent="-336550" lvl="0" marL="457200" marR="0" rtl="0" algn="l">
              <a:lnSpc>
                <a:spcPct val="100000"/>
              </a:lnSpc>
              <a:spcBef>
                <a:spcPts val="0"/>
              </a:spcBef>
              <a:spcAft>
                <a:spcPts val="0"/>
              </a:spcAft>
              <a:buSzPts val="1700"/>
              <a:buFont typeface="Calibri"/>
              <a:buAutoNum type="arabicPeriod"/>
            </a:pPr>
            <a:r>
              <a:rPr lang="en-US" sz="2100">
                <a:latin typeface="Calibri"/>
                <a:ea typeface="Calibri"/>
                <a:cs typeface="Calibri"/>
                <a:sym typeface="Calibri"/>
              </a:rPr>
              <a:t>The </a:t>
            </a:r>
            <a:r>
              <a:rPr b="1" lang="en-US" sz="2100">
                <a:latin typeface="Calibri"/>
                <a:ea typeface="Calibri"/>
                <a:cs typeface="Calibri"/>
                <a:sym typeface="Calibri"/>
              </a:rPr>
              <a:t>802.11 architecture should be updated </a:t>
            </a:r>
            <a:r>
              <a:rPr lang="en-US" sz="2100">
                <a:latin typeface="Calibri"/>
                <a:ea typeface="Calibri"/>
                <a:cs typeface="Calibri"/>
                <a:sym typeface="Calibri"/>
              </a:rPr>
              <a:t>to effectively support AI/ML</a:t>
            </a:r>
            <a:r>
              <a:rPr lang="en-US" sz="2100">
                <a:latin typeface="Calibri"/>
                <a:ea typeface="Calibri"/>
                <a:cs typeface="Calibri"/>
                <a:sym typeface="Calibri"/>
              </a:rPr>
              <a:t> by adding the necessary interfaces, procedures, and data formats</a:t>
            </a:r>
            <a:endParaRPr sz="2100">
              <a:latin typeface="Calibri"/>
              <a:ea typeface="Calibri"/>
              <a:cs typeface="Calibri"/>
              <a:sym typeface="Calibri"/>
            </a:endParaRPr>
          </a:p>
        </p:txBody>
      </p:sp>
      <p:sp>
        <p:nvSpPr>
          <p:cNvPr id="2114" name="Google Shape;2114;p17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9" name="Shape 2119"/>
        <p:cNvGrpSpPr/>
        <p:nvPr/>
      </p:nvGrpSpPr>
      <p:grpSpPr>
        <a:xfrm>
          <a:off x="0" y="0"/>
          <a:ext cx="0" cy="0"/>
          <a:chOff x="0" y="0"/>
          <a:chExt cx="0" cy="0"/>
        </a:xfrm>
      </p:grpSpPr>
      <p:sp>
        <p:nvSpPr>
          <p:cNvPr id="2120" name="Google Shape;2120;p175"/>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MLDR - Machine Learning Defined Radio</a:t>
            </a:r>
            <a:endParaRPr/>
          </a:p>
        </p:txBody>
      </p:sp>
      <p:sp>
        <p:nvSpPr>
          <p:cNvPr id="2121" name="Google Shape;2121;p175"/>
          <p:cNvSpPr txBox="1"/>
          <p:nvPr>
            <p:ph idx="1" type="body"/>
          </p:nvPr>
        </p:nvSpPr>
        <p:spPr>
          <a:xfrm>
            <a:off x="503640" y="1326240"/>
            <a:ext cx="9068700" cy="3855300"/>
          </a:xfrm>
          <a:prstGeom prst="rect">
            <a:avLst/>
          </a:prstGeom>
        </p:spPr>
        <p:txBody>
          <a:bodyPr anchorCtr="0" anchor="t" bIns="0" lIns="0" spcFirstLastPara="1" rIns="0" wrap="square" tIns="0">
            <a:normAutofit/>
          </a:bodyPr>
          <a:lstStyle/>
          <a:p>
            <a:pPr indent="-304800" lvl="0" marL="457200" rtl="0" algn="l">
              <a:spcBef>
                <a:spcPts val="1000"/>
              </a:spcBef>
              <a:spcAft>
                <a:spcPts val="0"/>
              </a:spcAft>
              <a:buSzPts val="1200"/>
              <a:buChar char="●"/>
            </a:pPr>
            <a:r>
              <a:rPr b="1" lang="en-US" sz="1600"/>
              <a:t>Chist-ERA project</a:t>
            </a:r>
            <a:r>
              <a:rPr lang="en-US" sz="1600"/>
              <a:t>: 2024-2027</a:t>
            </a:r>
            <a:endParaRPr sz="1600"/>
          </a:p>
          <a:p>
            <a:pPr indent="-304800" lvl="0" marL="457200" rtl="0" algn="l">
              <a:spcBef>
                <a:spcPts val="1000"/>
              </a:spcBef>
              <a:spcAft>
                <a:spcPts val="0"/>
              </a:spcAft>
              <a:buSzPts val="1200"/>
              <a:buChar char="●"/>
            </a:pPr>
            <a:r>
              <a:rPr b="1" lang="en-US" sz="1600"/>
              <a:t>Partners</a:t>
            </a:r>
            <a:r>
              <a:rPr lang="en-US" sz="1600"/>
              <a:t>: AGH, Supélec, U. Oulu, UPF, with the </a:t>
            </a:r>
            <a:r>
              <a:rPr lang="en-US" sz="1600"/>
              <a:t>support</a:t>
            </a:r>
            <a:r>
              <a:rPr lang="en-US" sz="1600"/>
              <a:t> from </a:t>
            </a:r>
            <a:r>
              <a:rPr lang="en-US" sz="1600"/>
              <a:t> </a:t>
            </a:r>
            <a:r>
              <a:rPr i="1" lang="en-US" sz="1600"/>
              <a:t>Nokia, Interdigital, NetAI, DeepSig, Canon Research. </a:t>
            </a:r>
            <a:endParaRPr i="1" sz="1600"/>
          </a:p>
          <a:p>
            <a:pPr indent="-304800" lvl="0" marL="457200" rtl="0" algn="l">
              <a:spcBef>
                <a:spcPts val="1000"/>
              </a:spcBef>
              <a:spcAft>
                <a:spcPts val="1000"/>
              </a:spcAft>
              <a:buSzPts val="1200"/>
              <a:buChar char="●"/>
            </a:pPr>
            <a:r>
              <a:rPr b="1" lang="en-US" sz="1600"/>
              <a:t>Goal</a:t>
            </a:r>
            <a:r>
              <a:rPr lang="en-US" sz="1600"/>
              <a:t>: “</a:t>
            </a:r>
            <a:r>
              <a:rPr i="1" lang="en-US" sz="1600"/>
              <a:t>In this project, we aim to build a new, clean-slate AI/ML-Driven Radio (MLDR) interface. This new MLDR interface will learn to communicate by selecting and configuring the set of communication protocols and functionalities that better suit every particular use-case and scenario, thus satisfying the aforementioned hard performance requirements and efficiently using the available spectrum resources</a:t>
            </a:r>
            <a:r>
              <a:rPr lang="en-US" sz="1600"/>
              <a:t>.”</a:t>
            </a:r>
            <a:endParaRPr sz="1600"/>
          </a:p>
        </p:txBody>
      </p:sp>
      <p:sp>
        <p:nvSpPr>
          <p:cNvPr id="2122" name="Google Shape;2122;p17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2123" name="Google Shape;2123;p175"/>
          <p:cNvPicPr preferRelativeResize="0"/>
          <p:nvPr/>
        </p:nvPicPr>
        <p:blipFill>
          <a:blip r:embed="rId3">
            <a:alphaModFix/>
          </a:blip>
          <a:stretch>
            <a:fillRect/>
          </a:stretch>
        </p:blipFill>
        <p:spPr>
          <a:xfrm>
            <a:off x="1140625" y="3556575"/>
            <a:ext cx="7896950" cy="151412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3D3C"/>
        </a:solidFill>
      </p:bgPr>
    </p:bg>
    <p:spTree>
      <p:nvGrpSpPr>
        <p:cNvPr id="2127" name="Shape 2127"/>
        <p:cNvGrpSpPr/>
        <p:nvPr/>
      </p:nvGrpSpPr>
      <p:grpSpPr>
        <a:xfrm>
          <a:off x="0" y="0"/>
          <a:ext cx="0" cy="0"/>
          <a:chOff x="0" y="0"/>
          <a:chExt cx="0" cy="0"/>
        </a:xfrm>
      </p:grpSpPr>
      <p:sp>
        <p:nvSpPr>
          <p:cNvPr id="2128" name="Google Shape;2128;p17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129" name="Google Shape;2129;p176"/>
          <p:cNvSpPr txBox="1"/>
          <p:nvPr/>
        </p:nvSpPr>
        <p:spPr>
          <a:xfrm>
            <a:off x="1170175" y="2282900"/>
            <a:ext cx="76227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solidFill>
                  <a:schemeClr val="lt1"/>
                </a:solidFill>
              </a:rPr>
              <a:t>Thank you!</a:t>
            </a:r>
            <a:endParaRPr sz="3000">
              <a:solidFill>
                <a:schemeClr val="lt1"/>
              </a:solidFill>
            </a:endParaRPr>
          </a:p>
          <a:p>
            <a:pPr indent="0" lvl="0" marL="0" rtl="0" algn="ctr">
              <a:spcBef>
                <a:spcPts val="0"/>
              </a:spcBef>
              <a:spcAft>
                <a:spcPts val="0"/>
              </a:spcAft>
              <a:buNone/>
            </a:pPr>
            <a:r>
              <a:t/>
            </a:r>
            <a:endParaRPr sz="3000">
              <a:solidFill>
                <a:schemeClr val="lt1"/>
              </a:solidFill>
            </a:endParaRPr>
          </a:p>
          <a:p>
            <a:pPr indent="0" lvl="0" marL="0" rtl="0" algn="ctr">
              <a:spcBef>
                <a:spcPts val="0"/>
              </a:spcBef>
              <a:spcAft>
                <a:spcPts val="0"/>
              </a:spcAft>
              <a:buNone/>
            </a:pPr>
            <a:r>
              <a:rPr lang="en-US" sz="3000" u="sng">
                <a:solidFill>
                  <a:schemeClr val="accent1"/>
                </a:solidFill>
                <a:hlinkClick r:id="rId3">
                  <a:extLst>
                    <a:ext uri="{A12FA001-AC4F-418D-AE19-62706E023703}">
                      <ahyp:hlinkClr val="tx"/>
                    </a:ext>
                  </a:extLst>
                </a:hlinkClick>
              </a:rPr>
              <a:t>https://mlwifitutorial.github.io/</a:t>
            </a:r>
            <a:endParaRPr sz="3000">
              <a:solidFill>
                <a:schemeClr val="accen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6" name="Shape 286"/>
        <p:cNvGrpSpPr/>
        <p:nvPr/>
      </p:nvGrpSpPr>
      <p:grpSpPr>
        <a:xfrm>
          <a:off x="0" y="0"/>
          <a:ext cx="0" cy="0"/>
          <a:chOff x="0" y="0"/>
          <a:chExt cx="0" cy="0"/>
        </a:xfrm>
      </p:grpSpPr>
      <p:sp>
        <p:nvSpPr>
          <p:cNvPr id="287" name="Google Shape;287;p3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Degrees of Freedom - Options</a:t>
            </a:r>
            <a:endParaRPr/>
          </a:p>
        </p:txBody>
      </p:sp>
      <p:sp>
        <p:nvSpPr>
          <p:cNvPr id="288" name="Google Shape;288;p31"/>
          <p:cNvSpPr txBox="1"/>
          <p:nvPr>
            <p:ph idx="1" type="body"/>
          </p:nvPr>
        </p:nvSpPr>
        <p:spPr>
          <a:xfrm>
            <a:off x="503640" y="1326240"/>
            <a:ext cx="9068700" cy="38553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en-US" sz="2000"/>
              <a:t>Multi-user transmissions (user scheduling)</a:t>
            </a:r>
            <a:endParaRPr sz="2000"/>
          </a:p>
          <a:p>
            <a:pPr indent="-330200" lvl="1" marL="914400" rtl="0" algn="l">
              <a:spcBef>
                <a:spcPts val="1000"/>
              </a:spcBef>
              <a:spcAft>
                <a:spcPts val="0"/>
              </a:spcAft>
              <a:buSzPts val="1600"/>
              <a:buChar char="○"/>
            </a:pPr>
            <a:r>
              <a:rPr lang="en-US" sz="2000"/>
              <a:t>OFDMA, MU-MIMO, hybrid</a:t>
            </a:r>
            <a:endParaRPr sz="2000"/>
          </a:p>
          <a:p>
            <a:pPr indent="-330200" lvl="0" marL="457200" rtl="0" algn="l">
              <a:spcBef>
                <a:spcPts val="1000"/>
              </a:spcBef>
              <a:spcAft>
                <a:spcPts val="0"/>
              </a:spcAft>
              <a:buSzPts val="1600"/>
              <a:buChar char="●"/>
            </a:pPr>
            <a:r>
              <a:rPr lang="en-US" sz="2000"/>
              <a:t>TWT agreements</a:t>
            </a:r>
            <a:endParaRPr sz="2000"/>
          </a:p>
          <a:p>
            <a:pPr indent="-330200" lvl="0" marL="457200" rtl="0" algn="l">
              <a:spcBef>
                <a:spcPts val="1000"/>
              </a:spcBef>
              <a:spcAft>
                <a:spcPts val="0"/>
              </a:spcAft>
              <a:buSzPts val="1600"/>
              <a:buChar char="●"/>
            </a:pPr>
            <a:r>
              <a:rPr lang="en-US" sz="2000"/>
              <a:t>CSI, BSR, BQR exchange</a:t>
            </a:r>
            <a:endParaRPr sz="2000"/>
          </a:p>
          <a:p>
            <a:pPr indent="-330200" lvl="0" marL="457200" rtl="0" algn="l">
              <a:spcBef>
                <a:spcPts val="1000"/>
              </a:spcBef>
              <a:spcAft>
                <a:spcPts val="0"/>
              </a:spcAft>
              <a:buClr>
                <a:schemeClr val="dk1"/>
              </a:buClr>
              <a:buSzPts val="1600"/>
              <a:buChar char="●"/>
            </a:pPr>
            <a:r>
              <a:rPr i="1" lang="en-US" sz="2000">
                <a:solidFill>
                  <a:schemeClr val="dk1"/>
                </a:solidFill>
              </a:rPr>
              <a:t>Wi-Fi 7  — </a:t>
            </a:r>
            <a:r>
              <a:rPr i="1" lang="en-US" sz="2000">
                <a:solidFill>
                  <a:schemeClr val="dk1"/>
                </a:solidFill>
              </a:rPr>
              <a:t>Multi-link operation</a:t>
            </a:r>
            <a:endParaRPr i="1" sz="2000">
              <a:solidFill>
                <a:schemeClr val="dk1"/>
              </a:solidFill>
            </a:endParaRPr>
          </a:p>
          <a:p>
            <a:pPr indent="-330200" lvl="0" marL="457200" rtl="0" algn="l">
              <a:spcBef>
                <a:spcPts val="1000"/>
              </a:spcBef>
              <a:spcAft>
                <a:spcPts val="0"/>
              </a:spcAft>
              <a:buClr>
                <a:schemeClr val="dk1"/>
              </a:buClr>
              <a:buSzPts val="1600"/>
              <a:buChar char="●"/>
            </a:pPr>
            <a:r>
              <a:rPr i="1" lang="en-US" sz="2000">
                <a:solidFill>
                  <a:schemeClr val="dk1"/>
                </a:solidFill>
              </a:rPr>
              <a:t>Wi-Fi 8 — Multi-AP coordination (coordinated: SR, OFDMA, TDMA, beamforming, joint transmissions etc.)</a:t>
            </a:r>
            <a:endParaRPr i="1" sz="2000">
              <a:solidFill>
                <a:schemeClr val="dk1"/>
              </a:solidFill>
            </a:endParaRPr>
          </a:p>
          <a:p>
            <a:pPr indent="-330200" lvl="0" marL="457200" rtl="0" algn="l">
              <a:spcBef>
                <a:spcPts val="1000"/>
              </a:spcBef>
              <a:spcAft>
                <a:spcPts val="0"/>
              </a:spcAft>
              <a:buClr>
                <a:schemeClr val="dk1"/>
              </a:buClr>
              <a:buSzPts val="1600"/>
              <a:buChar char="●"/>
            </a:pPr>
            <a:r>
              <a:rPr lang="en-US" sz="2000">
                <a:solidFill>
                  <a:schemeClr val="dk1"/>
                </a:solidFill>
              </a:rPr>
              <a:t>…</a:t>
            </a:r>
            <a:endParaRPr sz="2000">
              <a:solidFill>
                <a:schemeClr val="dk1"/>
              </a:solidFill>
            </a:endParaRPr>
          </a:p>
          <a:p>
            <a:pPr indent="0" lvl="0" marL="0" rtl="0" algn="l">
              <a:spcBef>
                <a:spcPts val="1000"/>
              </a:spcBef>
              <a:spcAft>
                <a:spcPts val="1000"/>
              </a:spcAft>
              <a:buNone/>
            </a:pPr>
            <a:r>
              <a:t/>
            </a:r>
            <a:endParaRPr sz="2000"/>
          </a:p>
        </p:txBody>
      </p:sp>
      <p:sp>
        <p:nvSpPr>
          <p:cNvPr id="289" name="Google Shape;289;p3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2"/>
          <p:cNvSpPr txBox="1"/>
          <p:nvPr>
            <p:ph type="title"/>
          </p:nvPr>
        </p:nvSpPr>
        <p:spPr>
          <a:xfrm>
            <a:off x="416303" y="186575"/>
            <a:ext cx="9318000" cy="782400"/>
          </a:xfrm>
          <a:prstGeom prst="rect">
            <a:avLst/>
          </a:prstGeom>
          <a:noFill/>
          <a:ln>
            <a:noFill/>
          </a:ln>
        </p:spPr>
        <p:txBody>
          <a:bodyPr anchorCtr="0" anchor="ctr" bIns="38075" lIns="76175" spcFirstLastPara="1" rIns="76175" wrap="square" tIns="38075">
            <a:noAutofit/>
          </a:bodyPr>
          <a:lstStyle/>
          <a:p>
            <a:pPr indent="0" lvl="0" marL="0" rtl="0" algn="l">
              <a:lnSpc>
                <a:spcPct val="100000"/>
              </a:lnSpc>
              <a:spcBef>
                <a:spcPts val="0"/>
              </a:spcBef>
              <a:spcAft>
                <a:spcPts val="0"/>
              </a:spcAft>
              <a:buSzPts val="1200"/>
              <a:buNone/>
            </a:pPr>
            <a:r>
              <a:rPr lang="en-US"/>
              <a:t>New 802.11 Amendments</a:t>
            </a:r>
            <a:endParaRPr/>
          </a:p>
          <a:p>
            <a:pPr indent="0" lvl="0" marL="0" rtl="0" algn="l">
              <a:lnSpc>
                <a:spcPct val="100000"/>
              </a:lnSpc>
              <a:spcBef>
                <a:spcPts val="0"/>
              </a:spcBef>
              <a:spcAft>
                <a:spcPts val="0"/>
              </a:spcAft>
              <a:buSzPts val="1200"/>
              <a:buNone/>
            </a:pPr>
            <a:r>
              <a:rPr lang="en-US" sz="2500"/>
              <a:t>Increased Complexity</a:t>
            </a:r>
            <a:endParaRPr sz="2500"/>
          </a:p>
        </p:txBody>
      </p:sp>
      <p:sp>
        <p:nvSpPr>
          <p:cNvPr id="299" name="Google Shape;299;p32"/>
          <p:cNvSpPr txBox="1"/>
          <p:nvPr>
            <p:ph idx="12" type="sldNum"/>
          </p:nvPr>
        </p:nvSpPr>
        <p:spPr>
          <a:xfrm>
            <a:off x="8876152" y="4828305"/>
            <a:ext cx="1107000" cy="6795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t/>
            </a:r>
            <a:endParaRPr>
              <a:latin typeface="Calibri"/>
              <a:ea typeface="Calibri"/>
              <a:cs typeface="Calibri"/>
              <a:sym typeface="Calibri"/>
            </a:endParaRPr>
          </a:p>
          <a:p>
            <a:pPr indent="0" lvl="0" marL="0" rtl="0" algn="r">
              <a:spcBef>
                <a:spcPts val="0"/>
              </a:spcBef>
              <a:spcAft>
                <a:spcPts val="0"/>
              </a:spcAft>
              <a:buNone/>
            </a:pPr>
            <a:r>
              <a:t/>
            </a:r>
            <a:endParaRPr>
              <a:latin typeface="Calibri"/>
              <a:ea typeface="Calibri"/>
              <a:cs typeface="Calibri"/>
              <a:sym typeface="Calibri"/>
            </a:endParaRPr>
          </a:p>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00" name="Google Shape;300;p32"/>
          <p:cNvSpPr txBox="1"/>
          <p:nvPr/>
        </p:nvSpPr>
        <p:spPr>
          <a:xfrm>
            <a:off x="357700" y="1142625"/>
            <a:ext cx="4042800" cy="2434200"/>
          </a:xfrm>
          <a:prstGeom prst="rect">
            <a:avLst/>
          </a:prstGeom>
          <a:noFill/>
          <a:ln>
            <a:noFill/>
          </a:ln>
        </p:spPr>
        <p:txBody>
          <a:bodyPr anchorCtr="0" anchor="ctr" bIns="38075" lIns="76175" spcFirstLastPara="1" rIns="76175" wrap="square" tIns="38075">
            <a:normAutofit fontScale="62500" lnSpcReduction="20000"/>
          </a:bodyPr>
          <a:lstStyle/>
          <a:p>
            <a:pPr indent="-329876" lvl="0" marL="457200" marR="0" rtl="0" algn="l">
              <a:lnSpc>
                <a:spcPct val="100000"/>
              </a:lnSpc>
              <a:spcBef>
                <a:spcPts val="0"/>
              </a:spcBef>
              <a:spcAft>
                <a:spcPts val="0"/>
              </a:spcAft>
              <a:buSzPct val="86449"/>
              <a:buFont typeface="Calibri"/>
              <a:buChar char="●"/>
            </a:pPr>
            <a:r>
              <a:rPr lang="en-US" sz="2951">
                <a:latin typeface="Calibri"/>
                <a:ea typeface="Calibri"/>
                <a:cs typeface="Calibri"/>
                <a:sym typeface="Calibri"/>
              </a:rPr>
              <a:t>Plethora of parameters</a:t>
            </a:r>
            <a:endParaRPr sz="2951">
              <a:latin typeface="Calibri"/>
              <a:ea typeface="Calibri"/>
              <a:cs typeface="Calibri"/>
              <a:sym typeface="Calibri"/>
            </a:endParaRPr>
          </a:p>
          <a:p>
            <a:pPr indent="-329876" lvl="0" marL="457200" marR="0" rtl="0" algn="l">
              <a:lnSpc>
                <a:spcPct val="100000"/>
              </a:lnSpc>
              <a:spcBef>
                <a:spcPts val="1000"/>
              </a:spcBef>
              <a:spcAft>
                <a:spcPts val="0"/>
              </a:spcAft>
              <a:buSzPct val="86449"/>
              <a:buFont typeface="Calibri"/>
              <a:buChar char="●"/>
            </a:pPr>
            <a:r>
              <a:rPr lang="en-US" sz="2951">
                <a:latin typeface="Calibri"/>
                <a:ea typeface="Calibri"/>
                <a:cs typeface="Calibri"/>
                <a:sym typeface="Calibri"/>
              </a:rPr>
              <a:t>New mechanisms (e.g., MU transmissions, MLO, MAPC)</a:t>
            </a:r>
            <a:endParaRPr sz="2951">
              <a:latin typeface="Calibri"/>
              <a:ea typeface="Calibri"/>
              <a:cs typeface="Calibri"/>
              <a:sym typeface="Calibri"/>
            </a:endParaRPr>
          </a:p>
          <a:p>
            <a:pPr indent="-329876" lvl="0" marL="457200" marR="0" rtl="0" algn="l">
              <a:lnSpc>
                <a:spcPct val="100000"/>
              </a:lnSpc>
              <a:spcBef>
                <a:spcPts val="1000"/>
              </a:spcBef>
              <a:spcAft>
                <a:spcPts val="0"/>
              </a:spcAft>
              <a:buSzPct val="86449"/>
              <a:buFont typeface="Calibri"/>
              <a:buChar char="●"/>
            </a:pPr>
            <a:r>
              <a:rPr lang="en-US" sz="2951">
                <a:latin typeface="Calibri"/>
                <a:ea typeface="Calibri"/>
                <a:cs typeface="Calibri"/>
                <a:sym typeface="Calibri"/>
              </a:rPr>
              <a:t>Optimal configuration outside </a:t>
            </a:r>
            <a:br>
              <a:rPr lang="en-US" sz="2951">
                <a:latin typeface="Calibri"/>
                <a:ea typeface="Calibri"/>
                <a:cs typeface="Calibri"/>
                <a:sym typeface="Calibri"/>
              </a:rPr>
            </a:br>
            <a:r>
              <a:rPr lang="en-US" sz="2951">
                <a:latin typeface="Calibri"/>
                <a:ea typeface="Calibri"/>
                <a:cs typeface="Calibri"/>
                <a:sym typeface="Calibri"/>
              </a:rPr>
              <a:t>of the standard scope</a:t>
            </a:r>
            <a:endParaRPr sz="2951">
              <a:latin typeface="Calibri"/>
              <a:ea typeface="Calibri"/>
              <a:cs typeface="Calibri"/>
              <a:sym typeface="Calibri"/>
            </a:endParaRPr>
          </a:p>
          <a:p>
            <a:pPr indent="-329876" lvl="0" marL="457200" marR="0" rtl="0" algn="l">
              <a:lnSpc>
                <a:spcPct val="100000"/>
              </a:lnSpc>
              <a:spcBef>
                <a:spcPts val="1000"/>
              </a:spcBef>
              <a:spcAft>
                <a:spcPts val="0"/>
              </a:spcAft>
              <a:buSzPct val="86449"/>
              <a:buFont typeface="Calibri"/>
              <a:buChar char="●"/>
            </a:pPr>
            <a:r>
              <a:rPr lang="en-US" sz="2951">
                <a:latin typeface="Calibri"/>
                <a:ea typeface="Calibri"/>
                <a:cs typeface="Calibri"/>
                <a:sym typeface="Calibri"/>
              </a:rPr>
              <a:t>Joint parameter optimization: non-linear!</a:t>
            </a:r>
            <a:endParaRPr i="0" sz="2000" u="none" cap="none" strike="noStrike">
              <a:solidFill>
                <a:srgbClr val="000000"/>
              </a:solidFill>
              <a:latin typeface="Calibri"/>
              <a:ea typeface="Calibri"/>
              <a:cs typeface="Calibri"/>
              <a:sym typeface="Calibri"/>
            </a:endParaRPr>
          </a:p>
          <a:p>
            <a:pPr indent="-190500" lvl="0" marL="381000" marR="0" rtl="0" algn="l">
              <a:lnSpc>
                <a:spcPct val="170000"/>
              </a:lnSpc>
              <a:spcBef>
                <a:spcPts val="1000"/>
              </a:spcBef>
              <a:spcAft>
                <a:spcPts val="0"/>
              </a:spcAft>
              <a:buClr>
                <a:srgbClr val="000000"/>
              </a:buClr>
              <a:buSzPct val="75000"/>
              <a:buFont typeface="Arial"/>
              <a:buNone/>
            </a:pPr>
            <a:r>
              <a:t/>
            </a:r>
            <a:endParaRPr b="1" i="0" sz="2000" u="none" cap="none" strike="noStrike">
              <a:solidFill>
                <a:srgbClr val="000000"/>
              </a:solidFill>
              <a:latin typeface="Calibri"/>
              <a:ea typeface="Calibri"/>
              <a:cs typeface="Calibri"/>
              <a:sym typeface="Calibri"/>
            </a:endParaRPr>
          </a:p>
        </p:txBody>
      </p:sp>
      <p:graphicFrame>
        <p:nvGraphicFramePr>
          <p:cNvPr id="301" name="Google Shape;301;p32"/>
          <p:cNvGraphicFramePr/>
          <p:nvPr/>
        </p:nvGraphicFramePr>
        <p:xfrm>
          <a:off x="4687539" y="968968"/>
          <a:ext cx="3000000" cy="3000000"/>
        </p:xfrm>
        <a:graphic>
          <a:graphicData uri="http://schemas.openxmlformats.org/drawingml/2006/table">
            <a:tbl>
              <a:tblPr>
                <a:noFill/>
                <a:tableStyleId>{0D4D1EE6-A782-4BB0-A92A-166804431B62}</a:tableStyleId>
              </a:tblPr>
              <a:tblGrid>
                <a:gridCol w="1923325"/>
                <a:gridCol w="2875625"/>
              </a:tblGrid>
              <a:tr h="425475">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Band [GHz]</a:t>
                      </a:r>
                      <a:endParaRPr sz="1500" u="none" cap="none" strike="noStrike">
                        <a:latin typeface="Calibri"/>
                        <a:ea typeface="Calibri"/>
                        <a:cs typeface="Calibri"/>
                        <a:sym typeface="Calibri"/>
                      </a:endParaRPr>
                    </a:p>
                  </a:txBody>
                  <a:tcPr marT="75575" marB="75575" marR="75575" marL="75575"/>
                </a:tc>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2.4, 5, 6, … </a:t>
                      </a:r>
                      <a:endParaRPr sz="1500" u="none" cap="none" strike="noStrike">
                        <a:latin typeface="Calibri"/>
                        <a:ea typeface="Calibri"/>
                        <a:cs typeface="Calibri"/>
                        <a:sym typeface="Calibri"/>
                      </a:endParaRPr>
                    </a:p>
                  </a:txBody>
                  <a:tcPr marT="75575" marB="75575" marR="75575" marL="75575"/>
                </a:tc>
              </a:tr>
              <a:tr h="366350">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Channel number</a:t>
                      </a:r>
                      <a:endParaRPr sz="1500" u="none" cap="none" strike="noStrike">
                        <a:latin typeface="Calibri"/>
                        <a:ea typeface="Calibri"/>
                        <a:cs typeface="Calibri"/>
                        <a:sym typeface="Calibri"/>
                      </a:endParaRPr>
                    </a:p>
                  </a:txBody>
                  <a:tcPr marT="75575" marB="75575" marR="75575" marL="75575"/>
                </a:tc>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32, 36, 40, …</a:t>
                      </a:r>
                      <a:endParaRPr sz="1500" u="none" cap="none" strike="noStrike">
                        <a:latin typeface="Calibri"/>
                        <a:ea typeface="Calibri"/>
                        <a:cs typeface="Calibri"/>
                        <a:sym typeface="Calibri"/>
                      </a:endParaRPr>
                    </a:p>
                  </a:txBody>
                  <a:tcPr marT="75575" marB="75575" marR="75575" marL="75575"/>
                </a:tc>
              </a:tr>
              <a:tr h="307475">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Channel width [M</a:t>
                      </a:r>
                      <a:r>
                        <a:rPr lang="en-US" sz="1500">
                          <a:latin typeface="Calibri"/>
                          <a:ea typeface="Calibri"/>
                          <a:cs typeface="Calibri"/>
                          <a:sym typeface="Calibri"/>
                        </a:rPr>
                        <a:t>H</a:t>
                      </a:r>
                      <a:r>
                        <a:rPr lang="en-US" sz="1500" u="none" cap="none" strike="noStrike">
                          <a:latin typeface="Calibri"/>
                          <a:ea typeface="Calibri"/>
                          <a:cs typeface="Calibri"/>
                          <a:sym typeface="Calibri"/>
                        </a:rPr>
                        <a:t>z]</a:t>
                      </a:r>
                      <a:endParaRPr sz="1500" u="none" cap="none" strike="noStrike">
                        <a:latin typeface="Calibri"/>
                        <a:ea typeface="Calibri"/>
                        <a:cs typeface="Calibri"/>
                        <a:sym typeface="Calibri"/>
                      </a:endParaRPr>
                    </a:p>
                  </a:txBody>
                  <a:tcPr marT="75575" marB="75575" marR="75575" marL="75575"/>
                </a:tc>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20, 40, 80, …</a:t>
                      </a:r>
                      <a:endParaRPr sz="1500" u="none" cap="none" strike="noStrike">
                        <a:latin typeface="Calibri"/>
                        <a:ea typeface="Calibri"/>
                        <a:cs typeface="Calibri"/>
                        <a:sym typeface="Calibri"/>
                      </a:endParaRPr>
                    </a:p>
                  </a:txBody>
                  <a:tcPr marT="75575" marB="75575" marR="75575" marL="75575"/>
                </a:tc>
              </a:tr>
              <a:tr h="100000">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Guard interval [ns]</a:t>
                      </a:r>
                      <a:endParaRPr sz="1500" u="none" cap="none" strike="noStrike">
                        <a:latin typeface="Calibri"/>
                        <a:ea typeface="Calibri"/>
                        <a:cs typeface="Calibri"/>
                        <a:sym typeface="Calibri"/>
                      </a:endParaRPr>
                    </a:p>
                  </a:txBody>
                  <a:tcPr marT="75575" marB="75575" marR="75575" marL="75575"/>
                </a:tc>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400, 800, 1600, …</a:t>
                      </a:r>
                      <a:endParaRPr sz="1500" u="none" cap="none" strike="noStrike">
                        <a:latin typeface="Calibri"/>
                        <a:ea typeface="Calibri"/>
                        <a:cs typeface="Calibri"/>
                        <a:sym typeface="Calibri"/>
                      </a:endParaRPr>
                    </a:p>
                  </a:txBody>
                  <a:tcPr marT="75575" marB="75575" marR="75575" marL="75575"/>
                </a:tc>
              </a:tr>
              <a:tr h="425475">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Coding rate</a:t>
                      </a:r>
                      <a:endParaRPr sz="1500" u="none" cap="none" strike="noStrike">
                        <a:latin typeface="Calibri"/>
                        <a:ea typeface="Calibri"/>
                        <a:cs typeface="Calibri"/>
                        <a:sym typeface="Calibri"/>
                      </a:endParaRPr>
                    </a:p>
                  </a:txBody>
                  <a:tcPr marT="75575" marB="75575" marR="75575" marL="75575"/>
                </a:tc>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1/2, 2/3, 3/4, 5/6, …</a:t>
                      </a:r>
                      <a:endParaRPr sz="1500" u="none" cap="none" strike="noStrike">
                        <a:latin typeface="Calibri"/>
                        <a:ea typeface="Calibri"/>
                        <a:cs typeface="Calibri"/>
                        <a:sym typeface="Calibri"/>
                      </a:endParaRPr>
                    </a:p>
                  </a:txBody>
                  <a:tcPr marT="75575" marB="75575" marR="75575" marL="75575"/>
                </a:tc>
              </a:tr>
              <a:tr h="459850">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Modulation</a:t>
                      </a:r>
                      <a:endParaRPr sz="1500" u="none" cap="none" strike="noStrike">
                        <a:latin typeface="Calibri"/>
                        <a:ea typeface="Calibri"/>
                        <a:cs typeface="Calibri"/>
                        <a:sym typeface="Calibri"/>
                      </a:endParaRPr>
                    </a:p>
                  </a:txBody>
                  <a:tcPr marT="75575" marB="75575" marR="75575" marL="75575"/>
                </a:tc>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BPSK, QPSK, 16-QAM, </a:t>
                      </a:r>
                      <a:r>
                        <a:rPr lang="en-US" sz="1500" u="none" cap="none" strike="noStrike">
                          <a:latin typeface="Calibri"/>
                          <a:ea typeface="Calibri"/>
                          <a:cs typeface="Calibri"/>
                          <a:sym typeface="Calibri"/>
                        </a:rPr>
                        <a:t>6</a:t>
                      </a:r>
                      <a:r>
                        <a:rPr lang="en-US" sz="1500" u="none" cap="none" strike="noStrike">
                          <a:latin typeface="Calibri"/>
                          <a:ea typeface="Calibri"/>
                          <a:cs typeface="Calibri"/>
                          <a:sym typeface="Calibri"/>
                        </a:rPr>
                        <a:t>4-QAM, …</a:t>
                      </a:r>
                      <a:endParaRPr sz="1500" u="none" cap="none" strike="noStrike">
                        <a:latin typeface="Calibri"/>
                        <a:ea typeface="Calibri"/>
                        <a:cs typeface="Calibri"/>
                        <a:sym typeface="Calibri"/>
                      </a:endParaRPr>
                    </a:p>
                  </a:txBody>
                  <a:tcPr marT="75575" marB="75575" marR="75575" marL="75575"/>
                </a:tc>
              </a:tr>
              <a:tr h="368450">
                <a:tc>
                  <a:txBody>
                    <a:bodyPr/>
                    <a:lstStyle/>
                    <a:p>
                      <a:pPr indent="0" lvl="0" marL="0" marR="0" rtl="0" algn="l">
                        <a:lnSpc>
                          <a:spcPct val="100000"/>
                        </a:lnSpc>
                        <a:spcBef>
                          <a:spcPts val="0"/>
                        </a:spcBef>
                        <a:spcAft>
                          <a:spcPts val="0"/>
                        </a:spcAft>
                        <a:buNone/>
                      </a:pPr>
                      <a:r>
                        <a:rPr lang="en-US" sz="1500">
                          <a:latin typeface="Calibri"/>
                          <a:ea typeface="Calibri"/>
                          <a:cs typeface="Calibri"/>
                          <a:sym typeface="Calibri"/>
                        </a:rPr>
                        <a:t>Spatial streams</a:t>
                      </a:r>
                      <a:endParaRPr sz="1500" u="none" cap="none" strike="noStrike">
                        <a:latin typeface="Calibri"/>
                        <a:ea typeface="Calibri"/>
                        <a:cs typeface="Calibri"/>
                        <a:sym typeface="Calibri"/>
                      </a:endParaRPr>
                    </a:p>
                  </a:txBody>
                  <a:tcPr marT="75575" marB="75575" marR="75575" marL="75575"/>
                </a:tc>
                <a:tc>
                  <a:txBody>
                    <a:bodyPr/>
                    <a:lstStyle/>
                    <a:p>
                      <a:pPr indent="0" lvl="0" marL="0" marR="0" rtl="0" algn="l">
                        <a:lnSpc>
                          <a:spcPct val="100000"/>
                        </a:lnSpc>
                        <a:spcBef>
                          <a:spcPts val="0"/>
                        </a:spcBef>
                        <a:spcAft>
                          <a:spcPts val="0"/>
                        </a:spcAft>
                        <a:buNone/>
                      </a:pPr>
                      <a:r>
                        <a:rPr lang="en-US" sz="1500">
                          <a:latin typeface="Calibri"/>
                          <a:ea typeface="Calibri"/>
                          <a:cs typeface="Calibri"/>
                          <a:sym typeface="Calibri"/>
                        </a:rPr>
                        <a:t>1, 2, …</a:t>
                      </a:r>
                      <a:endParaRPr sz="1500" u="none" cap="none" strike="noStrike">
                        <a:latin typeface="Calibri"/>
                        <a:ea typeface="Calibri"/>
                        <a:cs typeface="Calibri"/>
                        <a:sym typeface="Calibri"/>
                      </a:endParaRPr>
                    </a:p>
                  </a:txBody>
                  <a:tcPr marT="75575" marB="75575" marR="75575" marL="75575"/>
                </a:tc>
              </a:tr>
              <a:tr h="100000">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Contention window</a:t>
                      </a:r>
                      <a:endParaRPr sz="1500" u="none" cap="none" strike="noStrike">
                        <a:latin typeface="Calibri"/>
                        <a:ea typeface="Calibri"/>
                        <a:cs typeface="Calibri"/>
                        <a:sym typeface="Calibri"/>
                      </a:endParaRPr>
                    </a:p>
                  </a:txBody>
                  <a:tcPr marT="75575" marB="75575" marR="75575" marL="75575"/>
                </a:tc>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15, 31, 63, …</a:t>
                      </a:r>
                      <a:endParaRPr sz="1500" u="none" cap="none" strike="noStrike">
                        <a:latin typeface="Calibri"/>
                        <a:ea typeface="Calibri"/>
                        <a:cs typeface="Calibri"/>
                        <a:sym typeface="Calibri"/>
                      </a:endParaRPr>
                    </a:p>
                  </a:txBody>
                  <a:tcPr marT="75575" marB="75575" marR="75575" marL="75575"/>
                </a:tc>
              </a:tr>
              <a:tr h="425475">
                <a:tc>
                  <a:txBody>
                    <a:bodyPr/>
                    <a:lstStyle/>
                    <a:p>
                      <a:pPr indent="0" lvl="0" marL="0" marR="0" rtl="0" algn="l">
                        <a:lnSpc>
                          <a:spcPct val="100000"/>
                        </a:lnSpc>
                        <a:spcBef>
                          <a:spcPts val="0"/>
                        </a:spcBef>
                        <a:spcAft>
                          <a:spcPts val="0"/>
                        </a:spcAft>
                        <a:buNone/>
                      </a:pPr>
                      <a:r>
                        <a:rPr lang="en-US" sz="1500">
                          <a:latin typeface="Calibri"/>
                          <a:ea typeface="Calibri"/>
                          <a:cs typeface="Calibri"/>
                          <a:sym typeface="Calibri"/>
                        </a:rPr>
                        <a:t>…</a:t>
                      </a:r>
                      <a:endParaRPr sz="1500" u="none" cap="none" strike="noStrike">
                        <a:latin typeface="Calibri"/>
                        <a:ea typeface="Calibri"/>
                        <a:cs typeface="Calibri"/>
                        <a:sym typeface="Calibri"/>
                      </a:endParaRPr>
                    </a:p>
                  </a:txBody>
                  <a:tcPr marT="75575" marB="75575" marR="75575" marL="75575"/>
                </a:tc>
                <a:tc>
                  <a:txBody>
                    <a:bodyPr/>
                    <a:lstStyle/>
                    <a:p>
                      <a:pPr indent="0" lvl="0" marL="0" marR="0" rtl="0" algn="l">
                        <a:lnSpc>
                          <a:spcPct val="100000"/>
                        </a:lnSpc>
                        <a:spcBef>
                          <a:spcPts val="0"/>
                        </a:spcBef>
                        <a:spcAft>
                          <a:spcPts val="0"/>
                        </a:spcAft>
                        <a:buNone/>
                      </a:pPr>
                      <a:r>
                        <a:rPr lang="en-US" sz="1500">
                          <a:latin typeface="Calibri"/>
                          <a:ea typeface="Calibri"/>
                          <a:cs typeface="Calibri"/>
                          <a:sym typeface="Calibri"/>
                        </a:rPr>
                        <a:t>…</a:t>
                      </a:r>
                      <a:endParaRPr sz="1500" u="none" cap="none" strike="noStrike">
                        <a:latin typeface="Calibri"/>
                        <a:ea typeface="Calibri"/>
                        <a:cs typeface="Calibri"/>
                        <a:sym typeface="Calibri"/>
                      </a:endParaRPr>
                    </a:p>
                  </a:txBody>
                  <a:tcPr marT="75575" marB="75575" marR="75575" marL="75575"/>
                </a:tc>
              </a:tr>
            </a:tbl>
          </a:graphicData>
        </a:graphic>
      </p:graphicFrame>
      <p:sp>
        <p:nvSpPr>
          <p:cNvPr id="302" name="Google Shape;302;p32"/>
          <p:cNvSpPr txBox="1"/>
          <p:nvPr/>
        </p:nvSpPr>
        <p:spPr>
          <a:xfrm>
            <a:off x="246350" y="4519675"/>
            <a:ext cx="3881700" cy="66300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1" lang="en-US" sz="2100" strike="noStrike">
                <a:highlight>
                  <a:srgbClr val="FFFF00"/>
                </a:highlight>
                <a:latin typeface="Calibri"/>
                <a:ea typeface="Calibri"/>
                <a:cs typeface="Calibri"/>
                <a:sym typeface="Calibri"/>
              </a:rPr>
              <a:t>Uncertainty of wireless channel</a:t>
            </a:r>
            <a:endParaRPr b="1" sz="2100" strike="noStrike">
              <a:highlight>
                <a:srgbClr val="FFFF00"/>
              </a:highlight>
              <a:latin typeface="Calibri"/>
              <a:ea typeface="Calibri"/>
              <a:cs typeface="Calibri"/>
              <a:sym typeface="Calibri"/>
            </a:endParaRPr>
          </a:p>
        </p:txBody>
      </p:sp>
      <p:sp>
        <p:nvSpPr>
          <p:cNvPr id="303" name="Google Shape;303;p32"/>
          <p:cNvSpPr txBox="1"/>
          <p:nvPr/>
        </p:nvSpPr>
        <p:spPr>
          <a:xfrm>
            <a:off x="300950" y="3576825"/>
            <a:ext cx="3772500" cy="66300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1" lang="en-US" sz="2100">
                <a:highlight>
                  <a:srgbClr val="FFFF00"/>
                </a:highlight>
                <a:latin typeface="Calibri"/>
                <a:ea typeface="Calibri"/>
                <a:cs typeface="Calibri"/>
                <a:sym typeface="Calibri"/>
              </a:rPr>
              <a:t>Requirements of emerging apps and use cases</a:t>
            </a:r>
            <a:endParaRPr b="1" sz="2100" strike="noStrike">
              <a:highlight>
                <a:srgbClr val="FFFF00"/>
              </a:highlight>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3"/>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Wi-Fi Use-cases</a:t>
            </a:r>
            <a:r>
              <a:rPr lang="en-US"/>
              <a:t> Have Different Requirements</a:t>
            </a:r>
            <a:endParaRPr/>
          </a:p>
        </p:txBody>
      </p:sp>
      <p:sp>
        <p:nvSpPr>
          <p:cNvPr id="310" name="Google Shape;310;p3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11" name="Google Shape;311;p33"/>
          <p:cNvSpPr txBox="1"/>
          <p:nvPr>
            <p:ph idx="1" type="body"/>
          </p:nvPr>
        </p:nvSpPr>
        <p:spPr>
          <a:xfrm>
            <a:off x="503650" y="1326250"/>
            <a:ext cx="8872500" cy="20562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US" sz="2200"/>
              <a:t>Broadband Internet access</a:t>
            </a:r>
            <a:endParaRPr sz="2200"/>
          </a:p>
          <a:p>
            <a:pPr indent="-342900" lvl="0" marL="457200" rtl="0" algn="l">
              <a:spcBef>
                <a:spcPts val="1000"/>
              </a:spcBef>
              <a:spcAft>
                <a:spcPts val="0"/>
              </a:spcAft>
              <a:buSzPts val="1800"/>
              <a:buChar char="●"/>
            </a:pPr>
            <a:r>
              <a:rPr lang="en-US" sz="2200"/>
              <a:t>Teleconference/video streaming, remote work and education</a:t>
            </a:r>
            <a:endParaRPr sz="2200"/>
          </a:p>
          <a:p>
            <a:pPr indent="-342900" lvl="0" marL="457200" rtl="0" algn="l">
              <a:spcBef>
                <a:spcPts val="1000"/>
              </a:spcBef>
              <a:spcAft>
                <a:spcPts val="0"/>
              </a:spcAft>
              <a:buSzPts val="1800"/>
              <a:buChar char="●"/>
            </a:pPr>
            <a:r>
              <a:rPr lang="en-US" sz="2200"/>
              <a:t>Cloud-supported productivity: fast content/file exchange in collaborative environments</a:t>
            </a:r>
            <a:endParaRPr sz="2200"/>
          </a:p>
          <a:p>
            <a:pPr indent="-342900" lvl="0" marL="457200" marR="0" rtl="0" algn="l">
              <a:lnSpc>
                <a:spcPct val="100000"/>
              </a:lnSpc>
              <a:spcBef>
                <a:spcPts val="1000"/>
              </a:spcBef>
              <a:spcAft>
                <a:spcPts val="0"/>
              </a:spcAft>
              <a:buSzPts val="1800"/>
              <a:buChar char="●"/>
            </a:pPr>
            <a:r>
              <a:rPr lang="en-US" sz="2200">
                <a:solidFill>
                  <a:schemeClr val="dk1"/>
                </a:solidFill>
              </a:rPr>
              <a:t>(Cloud) Gaming, VR/AR/Metaverse XR</a:t>
            </a:r>
            <a:endParaRPr sz="2200">
              <a:solidFill>
                <a:schemeClr val="dk1"/>
              </a:solidFill>
            </a:endParaRPr>
          </a:p>
          <a:p>
            <a:pPr indent="-342900" lvl="0" marL="457200" marR="0" rtl="0" algn="l">
              <a:lnSpc>
                <a:spcPct val="100000"/>
              </a:lnSpc>
              <a:spcBef>
                <a:spcPts val="1000"/>
              </a:spcBef>
              <a:spcAft>
                <a:spcPts val="1000"/>
              </a:spcAft>
              <a:buSzPts val="1800"/>
              <a:buChar char="●"/>
            </a:pPr>
            <a:r>
              <a:rPr lang="en-US" sz="2200">
                <a:solidFill>
                  <a:schemeClr val="dk1"/>
                </a:solidFill>
              </a:rPr>
              <a:t>Industrial applications: system &amp; plant control (machines, robots, IoT) </a:t>
            </a:r>
            <a:endParaRPr sz="2200">
              <a:solidFill>
                <a:srgbClr val="CE181E"/>
              </a:solidFill>
            </a:endParaRPr>
          </a:p>
        </p:txBody>
      </p:sp>
      <p:grpSp>
        <p:nvGrpSpPr>
          <p:cNvPr id="312" name="Google Shape;312;p33"/>
          <p:cNvGrpSpPr/>
          <p:nvPr/>
        </p:nvGrpSpPr>
        <p:grpSpPr>
          <a:xfrm>
            <a:off x="1206075" y="4174775"/>
            <a:ext cx="7970100" cy="808200"/>
            <a:chOff x="1193675" y="4197275"/>
            <a:chExt cx="7970100" cy="808200"/>
          </a:xfrm>
        </p:grpSpPr>
        <p:sp>
          <p:nvSpPr>
            <p:cNvPr id="313" name="Google Shape;313;p33"/>
            <p:cNvSpPr/>
            <p:nvPr/>
          </p:nvSpPr>
          <p:spPr>
            <a:xfrm>
              <a:off x="3403475" y="4197275"/>
              <a:ext cx="5760300" cy="8082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Calibri"/>
                  <a:ea typeface="Calibri"/>
                  <a:cs typeface="Calibri"/>
                  <a:sym typeface="Calibri"/>
                </a:rPr>
                <a:t>Low-latency, high-throughput, high-reliability</a:t>
              </a:r>
              <a:endParaRPr sz="2000">
                <a:latin typeface="Calibri"/>
                <a:ea typeface="Calibri"/>
                <a:cs typeface="Calibri"/>
                <a:sym typeface="Calibri"/>
              </a:endParaRPr>
            </a:p>
            <a:p>
              <a:pPr indent="0" lvl="0" marL="0" rtl="0" algn="ctr">
                <a:spcBef>
                  <a:spcPts val="0"/>
                </a:spcBef>
                <a:spcAft>
                  <a:spcPts val="0"/>
                </a:spcAft>
                <a:buNone/>
              </a:pPr>
              <a:r>
                <a:rPr lang="en-US" sz="2000">
                  <a:latin typeface="Calibri"/>
                  <a:ea typeface="Calibri"/>
                  <a:cs typeface="Calibri"/>
                  <a:sym typeface="Calibri"/>
                </a:rPr>
                <a:t>Stable connectivity &amp; predictable performance</a:t>
              </a:r>
              <a:endParaRPr sz="2000">
                <a:latin typeface="Calibri"/>
                <a:ea typeface="Calibri"/>
                <a:cs typeface="Calibri"/>
                <a:sym typeface="Calibri"/>
              </a:endParaRPr>
            </a:p>
          </p:txBody>
        </p:sp>
        <p:sp>
          <p:nvSpPr>
            <p:cNvPr id="314" name="Google Shape;314;p33"/>
            <p:cNvSpPr/>
            <p:nvPr/>
          </p:nvSpPr>
          <p:spPr>
            <a:xfrm>
              <a:off x="1193675" y="4197275"/>
              <a:ext cx="2214000" cy="808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latin typeface="Calibri"/>
                  <a:ea typeface="Calibri"/>
                  <a:cs typeface="Calibri"/>
                  <a:sym typeface="Calibri"/>
                </a:rPr>
                <a:t>Requirements</a:t>
              </a:r>
              <a:endParaRPr b="1" sz="2000">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Francesc Wilhelmi</a:t>
            </a:r>
            <a:endParaRPr sz="3200" strike="noStrike">
              <a:latin typeface="Calibri"/>
              <a:ea typeface="Calibri"/>
              <a:cs typeface="Calibri"/>
              <a:sym typeface="Calibri"/>
            </a:endParaRPr>
          </a:p>
        </p:txBody>
      </p:sp>
      <p:sp>
        <p:nvSpPr>
          <p:cNvPr id="89" name="Google Shape;89;p1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90" name="Google Shape;90;p16"/>
          <p:cNvSpPr txBox="1"/>
          <p:nvPr/>
        </p:nvSpPr>
        <p:spPr>
          <a:xfrm>
            <a:off x="622800" y="1325875"/>
            <a:ext cx="6080100" cy="3650700"/>
          </a:xfrm>
          <a:prstGeom prst="rect">
            <a:avLst/>
          </a:prstGeom>
          <a:noFill/>
          <a:ln>
            <a:noFill/>
          </a:ln>
        </p:spPr>
        <p:txBody>
          <a:bodyPr anchorCtr="0" anchor="t" bIns="0" lIns="0" spcFirstLastPara="1" rIns="0" wrap="square" tIns="0">
            <a:normAutofit/>
          </a:bodyPr>
          <a:lstStyle/>
          <a:p>
            <a:pPr indent="-342900" lvl="0" marL="457200" marR="0" rtl="0" algn="l">
              <a:lnSpc>
                <a:spcPct val="100000"/>
              </a:lnSpc>
              <a:spcBef>
                <a:spcPts val="0"/>
              </a:spcBef>
              <a:spcAft>
                <a:spcPts val="0"/>
              </a:spcAft>
              <a:buSzPts val="1800"/>
              <a:buFont typeface="Calibri"/>
              <a:buChar char="●"/>
            </a:pPr>
            <a:r>
              <a:rPr lang="en-US" sz="1800">
                <a:latin typeface="Calibri"/>
                <a:ea typeface="Calibri"/>
                <a:cs typeface="Calibri"/>
                <a:sym typeface="Calibri"/>
              </a:rPr>
              <a:t>Research Engineer at Radio Systems Research (RSR), Nokia Bell-Labs Germany</a:t>
            </a:r>
            <a:endParaRPr sz="1800">
              <a:latin typeface="Calibri"/>
              <a:ea typeface="Calibri"/>
              <a:cs typeface="Calibri"/>
              <a:sym typeface="Calibri"/>
            </a:endParaRPr>
          </a:p>
          <a:p>
            <a:pPr indent="-342900" lvl="0" marL="457200" marR="0" rtl="0" algn="l">
              <a:lnSpc>
                <a:spcPct val="100000"/>
              </a:lnSpc>
              <a:spcBef>
                <a:spcPts val="1000"/>
              </a:spcBef>
              <a:spcAft>
                <a:spcPts val="0"/>
              </a:spcAft>
              <a:buSzPts val="1800"/>
              <a:buFont typeface="Calibri"/>
              <a:buChar char="●"/>
            </a:pPr>
            <a:r>
              <a:rPr lang="en-US" sz="1800">
                <a:latin typeface="Calibri"/>
                <a:ea typeface="Calibri"/>
                <a:cs typeface="Calibri"/>
                <a:sym typeface="Calibri"/>
              </a:rPr>
              <a:t>PhD from Universitat Pompeu Fabra (UPF)</a:t>
            </a:r>
            <a:endParaRPr sz="1800">
              <a:latin typeface="Calibri"/>
              <a:ea typeface="Calibri"/>
              <a:cs typeface="Calibri"/>
              <a:sym typeface="Calibri"/>
            </a:endParaRPr>
          </a:p>
          <a:p>
            <a:pPr indent="-342900" lvl="0" marL="457200" marR="0" rtl="0" algn="l">
              <a:lnSpc>
                <a:spcPct val="100000"/>
              </a:lnSpc>
              <a:spcBef>
                <a:spcPts val="1000"/>
              </a:spcBef>
              <a:spcAft>
                <a:spcPts val="0"/>
              </a:spcAft>
              <a:buSzPts val="1800"/>
              <a:buFont typeface="Calibri"/>
              <a:buChar char="●"/>
            </a:pPr>
            <a:r>
              <a:rPr lang="en-US" sz="1800">
                <a:latin typeface="Calibri"/>
                <a:ea typeface="Calibri"/>
                <a:cs typeface="Calibri"/>
                <a:sym typeface="Calibri"/>
              </a:rPr>
              <a:t>Interests: </a:t>
            </a:r>
            <a:endParaRPr sz="1800">
              <a:latin typeface="Calibri"/>
              <a:ea typeface="Calibri"/>
              <a:cs typeface="Calibri"/>
              <a:sym typeface="Calibri"/>
            </a:endParaRPr>
          </a:p>
          <a:p>
            <a:pPr indent="-330200" lvl="1" marL="914400" marR="0" rtl="0" algn="l">
              <a:lnSpc>
                <a:spcPct val="100000"/>
              </a:lnSpc>
              <a:spcBef>
                <a:spcPts val="1000"/>
              </a:spcBef>
              <a:spcAft>
                <a:spcPts val="0"/>
              </a:spcAft>
              <a:buSzPts val="1600"/>
              <a:buFont typeface="Calibri"/>
              <a:buChar char="○"/>
            </a:pPr>
            <a:r>
              <a:rPr lang="en-US" sz="1600">
                <a:latin typeface="Calibri"/>
                <a:ea typeface="Calibri"/>
                <a:cs typeface="Calibri"/>
                <a:sym typeface="Calibri"/>
              </a:rPr>
              <a:t>Wi-Fi networks &amp; unlicensed wireless technologies</a:t>
            </a:r>
            <a:endParaRPr sz="1600">
              <a:latin typeface="Calibri"/>
              <a:ea typeface="Calibri"/>
              <a:cs typeface="Calibri"/>
              <a:sym typeface="Calibri"/>
            </a:endParaRPr>
          </a:p>
          <a:p>
            <a:pPr indent="-330200" lvl="1" marL="914400" marR="0" rtl="0" algn="l">
              <a:lnSpc>
                <a:spcPct val="100000"/>
              </a:lnSpc>
              <a:spcBef>
                <a:spcPts val="1000"/>
              </a:spcBef>
              <a:spcAft>
                <a:spcPts val="0"/>
              </a:spcAft>
              <a:buSzPts val="1600"/>
              <a:buFont typeface="Calibri"/>
              <a:buChar char="○"/>
            </a:pPr>
            <a:r>
              <a:rPr lang="en-US" sz="1600">
                <a:latin typeface="Calibri"/>
                <a:ea typeface="Calibri"/>
                <a:cs typeface="Calibri"/>
                <a:sym typeface="Calibri"/>
              </a:rPr>
              <a:t>AIML for communications</a:t>
            </a:r>
            <a:endParaRPr sz="1600">
              <a:latin typeface="Calibri"/>
              <a:ea typeface="Calibri"/>
              <a:cs typeface="Calibri"/>
              <a:sym typeface="Calibri"/>
            </a:endParaRPr>
          </a:p>
          <a:p>
            <a:pPr indent="-330200" lvl="1" marL="914400" marR="0" rtl="0" algn="l">
              <a:lnSpc>
                <a:spcPct val="100000"/>
              </a:lnSpc>
              <a:spcBef>
                <a:spcPts val="1000"/>
              </a:spcBef>
              <a:spcAft>
                <a:spcPts val="0"/>
              </a:spcAft>
              <a:buSzPts val="1600"/>
              <a:buFont typeface="Calibri"/>
              <a:buChar char="○"/>
            </a:pPr>
            <a:r>
              <a:rPr lang="en-US" sz="1600">
                <a:latin typeface="Calibri"/>
                <a:ea typeface="Calibri"/>
                <a:cs typeface="Calibri"/>
                <a:sym typeface="Calibri"/>
              </a:rPr>
              <a:t>DLT &amp; blockchain</a:t>
            </a:r>
            <a:endParaRPr b="1" sz="1600">
              <a:latin typeface="Calibri"/>
              <a:ea typeface="Calibri"/>
              <a:cs typeface="Calibri"/>
              <a:sym typeface="Calibri"/>
            </a:endParaRPr>
          </a:p>
          <a:p>
            <a:pPr indent="-330200" lvl="0" marL="457200" marR="0" rtl="0" algn="l">
              <a:lnSpc>
                <a:spcPct val="100000"/>
              </a:lnSpc>
              <a:spcBef>
                <a:spcPts val="1414"/>
              </a:spcBef>
              <a:spcAft>
                <a:spcPts val="1000"/>
              </a:spcAft>
              <a:buSzPts val="1600"/>
              <a:buFont typeface="Calibri"/>
              <a:buChar char="●"/>
            </a:pPr>
            <a:r>
              <a:rPr lang="en-US" sz="1800">
                <a:latin typeface="Calibri"/>
                <a:ea typeface="Calibri"/>
                <a:cs typeface="Calibri"/>
                <a:sym typeface="Calibri"/>
              </a:rPr>
              <a:t>Contact: </a:t>
            </a:r>
            <a:r>
              <a:rPr lang="en-US" sz="1700" u="sng">
                <a:solidFill>
                  <a:schemeClr val="hlink"/>
                </a:solidFill>
                <a:latin typeface="Calibri"/>
                <a:ea typeface="Calibri"/>
                <a:cs typeface="Calibri"/>
                <a:sym typeface="Calibri"/>
                <a:hlinkClick r:id="rId3"/>
              </a:rPr>
              <a:t>francisco.wilhelmi@nokia.com</a:t>
            </a:r>
            <a:endParaRPr sz="1700">
              <a:latin typeface="Calibri"/>
              <a:ea typeface="Calibri"/>
              <a:cs typeface="Calibri"/>
              <a:sym typeface="Calibri"/>
            </a:endParaRPr>
          </a:p>
        </p:txBody>
      </p:sp>
      <p:pic>
        <p:nvPicPr>
          <p:cNvPr id="91" name="Google Shape;91;p16"/>
          <p:cNvPicPr preferRelativeResize="0"/>
          <p:nvPr/>
        </p:nvPicPr>
        <p:blipFill>
          <a:blip r:embed="rId4">
            <a:alphaModFix/>
          </a:blip>
          <a:stretch>
            <a:fillRect/>
          </a:stretch>
        </p:blipFill>
        <p:spPr>
          <a:xfrm>
            <a:off x="7308881" y="839081"/>
            <a:ext cx="2416500" cy="2416500"/>
          </a:xfrm>
          <a:prstGeom prst="rect">
            <a:avLst/>
          </a:prstGeom>
          <a:noFill/>
          <a:ln>
            <a:noFill/>
          </a:ln>
        </p:spPr>
      </p:pic>
      <p:pic>
        <p:nvPicPr>
          <p:cNvPr id="92" name="Google Shape;92;p16"/>
          <p:cNvPicPr preferRelativeResize="0"/>
          <p:nvPr/>
        </p:nvPicPr>
        <p:blipFill>
          <a:blip r:embed="rId5">
            <a:alphaModFix/>
          </a:blip>
          <a:stretch>
            <a:fillRect/>
          </a:stretch>
        </p:blipFill>
        <p:spPr>
          <a:xfrm>
            <a:off x="7403062" y="3418175"/>
            <a:ext cx="2228127" cy="10618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4"/>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When </a:t>
            </a:r>
            <a:r>
              <a:rPr lang="en-US"/>
              <a:t>AI/ML May Be Useful?</a:t>
            </a:r>
            <a:endParaRPr/>
          </a:p>
        </p:txBody>
      </p:sp>
      <p:sp>
        <p:nvSpPr>
          <p:cNvPr id="321" name="Google Shape;321;p34"/>
          <p:cNvSpPr txBox="1"/>
          <p:nvPr>
            <p:ph idx="1" type="body"/>
          </p:nvPr>
        </p:nvSpPr>
        <p:spPr>
          <a:xfrm>
            <a:off x="503640" y="1326240"/>
            <a:ext cx="9068700" cy="38553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b="1" lang="en-US" sz="2000"/>
              <a:t>Adaptation to different environments</a:t>
            </a:r>
            <a:endParaRPr sz="2000"/>
          </a:p>
          <a:p>
            <a:pPr indent="-330200" lvl="1" marL="914400" rtl="0" algn="l">
              <a:spcBef>
                <a:spcPts val="0"/>
              </a:spcBef>
              <a:spcAft>
                <a:spcPts val="0"/>
              </a:spcAft>
              <a:buSzPts val="1600"/>
              <a:buChar char="○"/>
            </a:pPr>
            <a:r>
              <a:rPr lang="en-US" sz="2000"/>
              <a:t>Find satisfactory configurations of IEEE 802.11 MAC/PHY parameters</a:t>
            </a:r>
            <a:endParaRPr sz="2000"/>
          </a:p>
          <a:p>
            <a:pPr indent="-330200" lvl="1" marL="914400" rtl="0" algn="l">
              <a:spcBef>
                <a:spcPts val="0"/>
              </a:spcBef>
              <a:spcAft>
                <a:spcPts val="0"/>
              </a:spcAft>
              <a:buSzPts val="1600"/>
              <a:buChar char="○"/>
            </a:pPr>
            <a:r>
              <a:rPr lang="en-US" sz="2000"/>
              <a:t>Recognize conditions: </a:t>
            </a:r>
            <a:r>
              <a:rPr lang="en-US" sz="2000">
                <a:solidFill>
                  <a:schemeClr val="dk1"/>
                </a:solidFill>
              </a:rPr>
              <a:t>LOS/NLOS, interferers, coexisting technologies, …</a:t>
            </a:r>
            <a:endParaRPr sz="2000"/>
          </a:p>
          <a:p>
            <a:pPr indent="-330200" lvl="0" marL="457200" rtl="0" algn="l">
              <a:spcBef>
                <a:spcPts val="0"/>
              </a:spcBef>
              <a:spcAft>
                <a:spcPts val="0"/>
              </a:spcAft>
              <a:buSzPts val="1600"/>
              <a:buChar char="●"/>
            </a:pPr>
            <a:r>
              <a:rPr b="1" lang="en-US" sz="2000"/>
              <a:t>Smart decisions</a:t>
            </a:r>
            <a:endParaRPr sz="2000"/>
          </a:p>
          <a:p>
            <a:pPr indent="-330200" lvl="1" marL="914400" rtl="0" algn="l">
              <a:spcBef>
                <a:spcPts val="0"/>
              </a:spcBef>
              <a:spcAft>
                <a:spcPts val="0"/>
              </a:spcAft>
              <a:buSzPts val="1600"/>
              <a:buChar char="○"/>
            </a:pPr>
            <a:r>
              <a:rPr lang="en-US" sz="2000"/>
              <a:t>AP selection, wait/transmit (e.g. in MLO), CW/MCS selection, …</a:t>
            </a:r>
            <a:endParaRPr sz="2000"/>
          </a:p>
          <a:p>
            <a:pPr indent="-330200" lvl="0" marL="457200" rtl="0" algn="l">
              <a:spcBef>
                <a:spcPts val="0"/>
              </a:spcBef>
              <a:spcAft>
                <a:spcPts val="0"/>
              </a:spcAft>
              <a:buSzPts val="1600"/>
              <a:buChar char="●"/>
            </a:pPr>
            <a:r>
              <a:rPr b="1" lang="en-US" sz="2000"/>
              <a:t>Improve parameter estimation</a:t>
            </a:r>
            <a:r>
              <a:rPr lang="en-US" sz="2000"/>
              <a:t> </a:t>
            </a:r>
            <a:endParaRPr sz="2000"/>
          </a:p>
          <a:p>
            <a:pPr indent="-330200" lvl="1" marL="914400" rtl="0" algn="l">
              <a:spcBef>
                <a:spcPts val="0"/>
              </a:spcBef>
              <a:spcAft>
                <a:spcPts val="0"/>
              </a:spcAft>
              <a:buSzPts val="1600"/>
              <a:buChar char="○"/>
            </a:pPr>
            <a:r>
              <a:rPr lang="en-US" sz="2000"/>
              <a:t>Beamforming </a:t>
            </a:r>
            <a:r>
              <a:rPr lang="en-US" sz="2000"/>
              <a:t>coefficients</a:t>
            </a:r>
            <a:r>
              <a:rPr lang="en-US" sz="2000"/>
              <a:t>, overhead reduction, … </a:t>
            </a:r>
            <a:endParaRPr sz="2000"/>
          </a:p>
          <a:p>
            <a:pPr indent="-330200" lvl="0" marL="457200" rtl="0" algn="l">
              <a:spcBef>
                <a:spcPts val="0"/>
              </a:spcBef>
              <a:spcAft>
                <a:spcPts val="0"/>
              </a:spcAft>
              <a:buSzPts val="1600"/>
              <a:buChar char="●"/>
            </a:pPr>
            <a:r>
              <a:rPr lang="en-US" sz="2000"/>
              <a:t>…</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000"/>
          </a:p>
          <a:p>
            <a:pPr indent="0" lvl="0" marL="914400" rtl="0" algn="l">
              <a:spcBef>
                <a:spcPts val="1000"/>
              </a:spcBef>
              <a:spcAft>
                <a:spcPts val="0"/>
              </a:spcAft>
              <a:buNone/>
            </a:pPr>
            <a:r>
              <a:t/>
            </a:r>
            <a:endParaRPr sz="2000"/>
          </a:p>
          <a:p>
            <a:pPr indent="0" lvl="0" marL="0" rtl="0" algn="l">
              <a:spcBef>
                <a:spcPts val="1000"/>
              </a:spcBef>
              <a:spcAft>
                <a:spcPts val="1000"/>
              </a:spcAft>
              <a:buNone/>
            </a:pPr>
            <a:r>
              <a:t/>
            </a:r>
            <a:endParaRPr sz="2000"/>
          </a:p>
        </p:txBody>
      </p:sp>
      <p:sp>
        <p:nvSpPr>
          <p:cNvPr id="322" name="Google Shape;322;p3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23" name="Google Shape;323;p34"/>
          <p:cNvSpPr txBox="1"/>
          <p:nvPr/>
        </p:nvSpPr>
        <p:spPr>
          <a:xfrm>
            <a:off x="1212750" y="4016825"/>
            <a:ext cx="8123400" cy="1218300"/>
          </a:xfrm>
          <a:prstGeom prst="rect">
            <a:avLst/>
          </a:prstGeom>
          <a:noFill/>
          <a:ln cap="flat" cmpd="sng" w="38100">
            <a:solidFill>
              <a:srgbClr val="00A933"/>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US" sz="2600">
                <a:solidFill>
                  <a:schemeClr val="dk1"/>
                </a:solidFill>
                <a:latin typeface="Calibri"/>
                <a:ea typeface="Calibri"/>
                <a:cs typeface="Calibri"/>
                <a:sym typeface="Calibri"/>
              </a:rPr>
              <a:t>In ML, </a:t>
            </a:r>
            <a:r>
              <a:rPr i="1" lang="en-US" sz="2600">
                <a:solidFill>
                  <a:schemeClr val="dk1"/>
                </a:solidFill>
                <a:latin typeface="Calibri"/>
                <a:ea typeface="Calibri"/>
                <a:cs typeface="Calibri"/>
                <a:sym typeface="Calibri"/>
              </a:rPr>
              <a:t>“algorithms can learn from training data </a:t>
            </a:r>
            <a:br>
              <a:rPr i="1" lang="en-US" sz="2600">
                <a:solidFill>
                  <a:schemeClr val="dk1"/>
                </a:solidFill>
                <a:latin typeface="Calibri"/>
                <a:ea typeface="Calibri"/>
                <a:cs typeface="Calibri"/>
                <a:sym typeface="Calibri"/>
              </a:rPr>
            </a:br>
            <a:r>
              <a:rPr i="1" lang="en-US" sz="2600">
                <a:solidFill>
                  <a:schemeClr val="dk1"/>
                </a:solidFill>
                <a:latin typeface="Calibri"/>
                <a:ea typeface="Calibri"/>
                <a:cs typeface="Calibri"/>
                <a:sym typeface="Calibri"/>
              </a:rPr>
              <a:t>without being explicitly programmed” </a:t>
            </a:r>
            <a:endParaRPr i="1" sz="21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5"/>
          <p:cNvSpPr txBox="1"/>
          <p:nvPr>
            <p:ph type="title"/>
          </p:nvPr>
        </p:nvSpPr>
        <p:spPr>
          <a:xfrm>
            <a:off x="504365"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Performance Trade</a:t>
            </a:r>
            <a:r>
              <a:rPr lang="en-US"/>
              <a:t>-offs</a:t>
            </a:r>
            <a:endParaRPr/>
          </a:p>
        </p:txBody>
      </p:sp>
      <p:sp>
        <p:nvSpPr>
          <p:cNvPr id="330" name="Google Shape;330;p35"/>
          <p:cNvSpPr txBox="1"/>
          <p:nvPr>
            <p:ph idx="1" type="body"/>
          </p:nvPr>
        </p:nvSpPr>
        <p:spPr>
          <a:xfrm>
            <a:off x="504375" y="1276000"/>
            <a:ext cx="7534500" cy="4077900"/>
          </a:xfrm>
          <a:prstGeom prst="rect">
            <a:avLst/>
          </a:prstGeom>
        </p:spPr>
        <p:txBody>
          <a:bodyPr anchorCtr="0" anchor="t" bIns="0" lIns="0" spcFirstLastPara="1" rIns="0" wrap="square" tIns="0">
            <a:normAutofit fontScale="92500" lnSpcReduction="20000"/>
          </a:bodyPr>
          <a:lstStyle/>
          <a:p>
            <a:pPr indent="-322580" lvl="0" marL="457200" rtl="0" algn="l">
              <a:spcBef>
                <a:spcPts val="0"/>
              </a:spcBef>
              <a:spcAft>
                <a:spcPts val="0"/>
              </a:spcAft>
              <a:buSzPct val="80000"/>
              <a:buChar char="●"/>
            </a:pPr>
            <a:r>
              <a:rPr lang="en-US" sz="2000"/>
              <a:t>AP selection (if multiple APs available, on different channels)</a:t>
            </a:r>
            <a:endParaRPr sz="2000"/>
          </a:p>
          <a:p>
            <a:pPr indent="-310832" lvl="1" marL="914400" rtl="0" algn="l">
              <a:spcBef>
                <a:spcPts val="1000"/>
              </a:spcBef>
              <a:spcAft>
                <a:spcPts val="0"/>
              </a:spcAft>
              <a:buClr>
                <a:schemeClr val="dk2"/>
              </a:buClr>
              <a:buSzPct val="77777"/>
              <a:buChar char="○"/>
            </a:pPr>
            <a:r>
              <a:rPr lang="en-US" u="sng">
                <a:solidFill>
                  <a:schemeClr val="dk2"/>
                </a:solidFill>
              </a:rPr>
              <a:t>RSSI only</a:t>
            </a:r>
            <a:r>
              <a:rPr lang="en-US">
                <a:solidFill>
                  <a:schemeClr val="dk2"/>
                </a:solidFill>
              </a:rPr>
              <a:t>: Better channel quality, </a:t>
            </a:r>
            <a:r>
              <a:rPr b="1" lang="en-US">
                <a:solidFill>
                  <a:schemeClr val="dk2"/>
                </a:solidFill>
              </a:rPr>
              <a:t>risk to overload</a:t>
            </a:r>
            <a:r>
              <a:rPr lang="en-US">
                <a:solidFill>
                  <a:schemeClr val="dk2"/>
                </a:solidFill>
              </a:rPr>
              <a:t> a single AP;</a:t>
            </a:r>
            <a:endParaRPr>
              <a:solidFill>
                <a:schemeClr val="dk2"/>
              </a:solidFill>
            </a:endParaRPr>
          </a:p>
          <a:p>
            <a:pPr indent="-310832" lvl="1" marL="914400" rtl="0" algn="l">
              <a:spcBef>
                <a:spcPts val="1000"/>
              </a:spcBef>
              <a:spcAft>
                <a:spcPts val="0"/>
              </a:spcAft>
              <a:buClr>
                <a:schemeClr val="dk2"/>
              </a:buClr>
              <a:buSzPct val="77777"/>
              <a:buChar char="○"/>
            </a:pPr>
            <a:r>
              <a:rPr lang="en-US" u="sng">
                <a:solidFill>
                  <a:schemeClr val="dk2"/>
                </a:solidFill>
              </a:rPr>
              <a:t>Load-based</a:t>
            </a:r>
            <a:r>
              <a:rPr lang="en-US">
                <a:solidFill>
                  <a:schemeClr val="dk2"/>
                </a:solidFill>
              </a:rPr>
              <a:t>: </a:t>
            </a:r>
            <a:r>
              <a:rPr b="1" lang="en-US">
                <a:solidFill>
                  <a:schemeClr val="dk2"/>
                </a:solidFill>
              </a:rPr>
              <a:t>Low channel quality</a:t>
            </a:r>
            <a:r>
              <a:rPr lang="en-US">
                <a:solidFill>
                  <a:schemeClr val="dk2"/>
                </a:solidFill>
              </a:rPr>
              <a:t>;</a:t>
            </a:r>
            <a:endParaRPr>
              <a:solidFill>
                <a:schemeClr val="dk2"/>
              </a:solidFill>
            </a:endParaRPr>
          </a:p>
          <a:p>
            <a:pPr indent="-322580" lvl="0" marL="457200" rtl="0" algn="l">
              <a:spcBef>
                <a:spcPts val="1000"/>
              </a:spcBef>
              <a:spcAft>
                <a:spcPts val="0"/>
              </a:spcAft>
              <a:buSzPct val="80000"/>
              <a:buChar char="●"/>
            </a:pPr>
            <a:r>
              <a:rPr lang="en-US" sz="2000"/>
              <a:t>Channel access parameters (CWmin, CWmax)</a:t>
            </a:r>
            <a:endParaRPr sz="2000"/>
          </a:p>
          <a:p>
            <a:pPr indent="-310832" lvl="1" marL="914400" rtl="0" algn="l">
              <a:spcBef>
                <a:spcPts val="1000"/>
              </a:spcBef>
              <a:spcAft>
                <a:spcPts val="0"/>
              </a:spcAft>
              <a:buClr>
                <a:schemeClr val="dk2"/>
              </a:buClr>
              <a:buSzPct val="77777"/>
              <a:buChar char="○"/>
            </a:pPr>
            <a:r>
              <a:rPr lang="en-US" u="sng">
                <a:solidFill>
                  <a:schemeClr val="dk2"/>
                </a:solidFill>
              </a:rPr>
              <a:t>Low values</a:t>
            </a:r>
            <a:r>
              <a:rPr lang="en-US">
                <a:solidFill>
                  <a:schemeClr val="dk2"/>
                </a:solidFill>
              </a:rPr>
              <a:t>: fast channel access with low number of contenders (low delay and high throughput), the opposite otherwise; </a:t>
            </a:r>
            <a:r>
              <a:rPr b="1" lang="en-US">
                <a:solidFill>
                  <a:schemeClr val="dk2"/>
                </a:solidFill>
              </a:rPr>
              <a:t>may be problematic in case of hidden nodes</a:t>
            </a:r>
            <a:r>
              <a:rPr lang="en-US">
                <a:solidFill>
                  <a:schemeClr val="dk2"/>
                </a:solidFill>
              </a:rPr>
              <a:t>;</a:t>
            </a:r>
            <a:endParaRPr/>
          </a:p>
          <a:p>
            <a:pPr indent="-322580" lvl="0" marL="457200" rtl="0" algn="l">
              <a:spcBef>
                <a:spcPts val="1000"/>
              </a:spcBef>
              <a:spcAft>
                <a:spcPts val="0"/>
              </a:spcAft>
              <a:buSzPct val="80000"/>
              <a:buChar char="●"/>
            </a:pPr>
            <a:r>
              <a:rPr lang="en-US" sz="2000"/>
              <a:t>Spatial Reuse: Increase PD threshold &amp; Decrease Tx. Power</a:t>
            </a:r>
            <a:endParaRPr sz="2000"/>
          </a:p>
          <a:p>
            <a:pPr indent="-310832" lvl="1" marL="914400" rtl="0" algn="l">
              <a:spcBef>
                <a:spcPts val="1000"/>
              </a:spcBef>
              <a:spcAft>
                <a:spcPts val="0"/>
              </a:spcAft>
              <a:buClr>
                <a:schemeClr val="dk2"/>
              </a:buClr>
              <a:buSzPct val="77777"/>
              <a:buChar char="○"/>
            </a:pPr>
            <a:r>
              <a:rPr lang="en-US">
                <a:solidFill>
                  <a:schemeClr val="dk2"/>
                </a:solidFill>
              </a:rPr>
              <a:t>Higher chances to transmit (low delay &amp; high throughput); </a:t>
            </a:r>
            <a:endParaRPr>
              <a:solidFill>
                <a:schemeClr val="dk2"/>
              </a:solidFill>
            </a:endParaRPr>
          </a:p>
          <a:p>
            <a:pPr indent="-310832" lvl="1" marL="914400" rtl="0" algn="l">
              <a:spcBef>
                <a:spcPts val="1000"/>
              </a:spcBef>
              <a:spcAft>
                <a:spcPts val="0"/>
              </a:spcAft>
              <a:buClr>
                <a:schemeClr val="dk2"/>
              </a:buClr>
              <a:buSzPct val="77777"/>
              <a:buChar char="○"/>
            </a:pPr>
            <a:r>
              <a:rPr b="1" lang="en-US">
                <a:solidFill>
                  <a:schemeClr val="dk2"/>
                </a:solidFill>
              </a:rPr>
              <a:t>Lower MCSs</a:t>
            </a:r>
            <a:r>
              <a:rPr lang="en-US">
                <a:solidFill>
                  <a:schemeClr val="dk2"/>
                </a:solidFill>
              </a:rPr>
              <a:t> (longer transmissions, lower throughput);</a:t>
            </a:r>
            <a:endParaRPr>
              <a:solidFill>
                <a:schemeClr val="dk2"/>
              </a:solidFill>
            </a:endParaRPr>
          </a:p>
          <a:p>
            <a:pPr indent="-322580" lvl="0" marL="457200" rtl="0" algn="l">
              <a:spcBef>
                <a:spcPts val="1000"/>
              </a:spcBef>
              <a:spcAft>
                <a:spcPts val="0"/>
              </a:spcAft>
              <a:buSzPct val="80000"/>
              <a:buChar char="●"/>
            </a:pPr>
            <a:r>
              <a:rPr lang="en-US" sz="2000"/>
              <a:t>Using wide channels:</a:t>
            </a:r>
            <a:endParaRPr sz="2000"/>
          </a:p>
          <a:p>
            <a:pPr indent="-310832" lvl="1" marL="914400" rtl="0" algn="l">
              <a:spcBef>
                <a:spcPts val="1000"/>
              </a:spcBef>
              <a:spcAft>
                <a:spcPts val="1000"/>
              </a:spcAft>
              <a:buClr>
                <a:schemeClr val="dk2"/>
              </a:buClr>
              <a:buSzPct val="77777"/>
              <a:buChar char="○"/>
            </a:pPr>
            <a:r>
              <a:rPr lang="en-US">
                <a:solidFill>
                  <a:schemeClr val="dk2"/>
                </a:solidFill>
              </a:rPr>
              <a:t>Higher rates (high throughput, low delay), but </a:t>
            </a:r>
            <a:r>
              <a:rPr b="1" lang="en-US">
                <a:solidFill>
                  <a:schemeClr val="dk2"/>
                </a:solidFill>
              </a:rPr>
              <a:t>higher contention</a:t>
            </a:r>
            <a:r>
              <a:rPr lang="en-US">
                <a:solidFill>
                  <a:schemeClr val="dk2"/>
                </a:solidFill>
              </a:rPr>
              <a:t> </a:t>
            </a:r>
            <a:br>
              <a:rPr lang="en-US">
                <a:solidFill>
                  <a:schemeClr val="dk2"/>
                </a:solidFill>
              </a:rPr>
            </a:br>
            <a:r>
              <a:rPr lang="en-US">
                <a:solidFill>
                  <a:schemeClr val="dk2"/>
                </a:solidFill>
              </a:rPr>
              <a:t>(the opposite);</a:t>
            </a:r>
            <a:endParaRPr>
              <a:solidFill>
                <a:schemeClr val="dk2"/>
              </a:solidFill>
            </a:endParaRPr>
          </a:p>
        </p:txBody>
      </p:sp>
      <p:sp>
        <p:nvSpPr>
          <p:cNvPr id="331" name="Google Shape;331;p3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332" name="Google Shape;332;p35"/>
          <p:cNvPicPr preferRelativeResize="0"/>
          <p:nvPr/>
        </p:nvPicPr>
        <p:blipFill rotWithShape="1">
          <a:blip r:embed="rId3">
            <a:alphaModFix/>
          </a:blip>
          <a:srcRect b="-25224" l="-163265" r="99999" t="-38040"/>
          <a:stretch/>
        </p:blipFill>
        <p:spPr>
          <a:xfrm>
            <a:off x="8108267" y="83850"/>
            <a:ext cx="1124132" cy="1088375"/>
          </a:xfrm>
          <a:prstGeom prst="rect">
            <a:avLst/>
          </a:prstGeom>
          <a:noFill/>
          <a:ln>
            <a:noFill/>
          </a:ln>
        </p:spPr>
      </p:pic>
      <p:pic>
        <p:nvPicPr>
          <p:cNvPr id="333" name="Google Shape;333;p35"/>
          <p:cNvPicPr preferRelativeResize="0"/>
          <p:nvPr/>
        </p:nvPicPr>
        <p:blipFill>
          <a:blip r:embed="rId4">
            <a:alphaModFix/>
          </a:blip>
          <a:stretch>
            <a:fillRect/>
          </a:stretch>
        </p:blipFill>
        <p:spPr>
          <a:xfrm>
            <a:off x="7101400" y="922050"/>
            <a:ext cx="1993600" cy="1495200"/>
          </a:xfrm>
          <a:prstGeom prst="rect">
            <a:avLst/>
          </a:prstGeom>
          <a:noFill/>
          <a:ln>
            <a:noFill/>
          </a:ln>
        </p:spPr>
      </p:pic>
      <p:sp>
        <p:nvSpPr>
          <p:cNvPr id="334" name="Google Shape;334;p35"/>
          <p:cNvSpPr/>
          <p:nvPr/>
        </p:nvSpPr>
        <p:spPr>
          <a:xfrm>
            <a:off x="8108288" y="2672525"/>
            <a:ext cx="693600" cy="258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backoff</a:t>
            </a:r>
            <a:endParaRPr sz="1200"/>
          </a:p>
        </p:txBody>
      </p:sp>
      <p:sp>
        <p:nvSpPr>
          <p:cNvPr id="335" name="Google Shape;335;p35"/>
          <p:cNvSpPr/>
          <p:nvPr/>
        </p:nvSpPr>
        <p:spPr>
          <a:xfrm>
            <a:off x="8108288" y="2990575"/>
            <a:ext cx="1124100" cy="2589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backoff</a:t>
            </a:r>
            <a:endParaRPr sz="1200"/>
          </a:p>
        </p:txBody>
      </p:sp>
      <p:pic>
        <p:nvPicPr>
          <p:cNvPr id="336" name="Google Shape;336;p35"/>
          <p:cNvPicPr preferRelativeResize="0"/>
          <p:nvPr/>
        </p:nvPicPr>
        <p:blipFill>
          <a:blip r:embed="rId5">
            <a:alphaModFix/>
          </a:blip>
          <a:stretch>
            <a:fillRect/>
          </a:stretch>
        </p:blipFill>
        <p:spPr>
          <a:xfrm>
            <a:off x="6681775" y="3681087"/>
            <a:ext cx="2916125" cy="675113"/>
          </a:xfrm>
          <a:prstGeom prst="rect">
            <a:avLst/>
          </a:prstGeom>
          <a:noFill/>
          <a:ln>
            <a:noFill/>
          </a:ln>
        </p:spPr>
      </p:pic>
      <p:sp>
        <p:nvSpPr>
          <p:cNvPr id="337" name="Google Shape;337;p35"/>
          <p:cNvSpPr/>
          <p:nvPr/>
        </p:nvSpPr>
        <p:spPr>
          <a:xfrm>
            <a:off x="7101400" y="4633863"/>
            <a:ext cx="693600" cy="258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dk1"/>
                </a:solidFill>
              </a:rPr>
              <a:t>20 MHz</a:t>
            </a:r>
            <a:endParaRPr sz="1100"/>
          </a:p>
        </p:txBody>
      </p:sp>
      <p:sp>
        <p:nvSpPr>
          <p:cNvPr id="338" name="Google Shape;338;p35"/>
          <p:cNvSpPr/>
          <p:nvPr/>
        </p:nvSpPr>
        <p:spPr>
          <a:xfrm>
            <a:off x="7843925" y="4633863"/>
            <a:ext cx="693600" cy="258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t>20 MHz</a:t>
            </a:r>
            <a:endParaRPr sz="1100"/>
          </a:p>
        </p:txBody>
      </p:sp>
      <p:sp>
        <p:nvSpPr>
          <p:cNvPr id="339" name="Google Shape;339;p35"/>
          <p:cNvSpPr/>
          <p:nvPr/>
        </p:nvSpPr>
        <p:spPr>
          <a:xfrm>
            <a:off x="8586450" y="4633875"/>
            <a:ext cx="693600" cy="258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t>20 MHz</a:t>
            </a:r>
            <a:endParaRPr sz="1100"/>
          </a:p>
        </p:txBody>
      </p:sp>
      <p:sp>
        <p:nvSpPr>
          <p:cNvPr id="340" name="Google Shape;340;p35"/>
          <p:cNvSpPr/>
          <p:nvPr/>
        </p:nvSpPr>
        <p:spPr>
          <a:xfrm>
            <a:off x="9328975" y="4633863"/>
            <a:ext cx="693600" cy="258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t>20 MHz</a:t>
            </a:r>
            <a:endParaRPr sz="1100"/>
          </a:p>
        </p:txBody>
      </p:sp>
      <p:sp>
        <p:nvSpPr>
          <p:cNvPr id="341" name="Google Shape;341;p35"/>
          <p:cNvSpPr/>
          <p:nvPr/>
        </p:nvSpPr>
        <p:spPr>
          <a:xfrm>
            <a:off x="7101425" y="4942600"/>
            <a:ext cx="2933700" cy="2589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80 MHz</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36"/>
          <p:cNvPicPr preferRelativeResize="0"/>
          <p:nvPr/>
        </p:nvPicPr>
        <p:blipFill>
          <a:blip r:embed="rId3">
            <a:alphaModFix/>
          </a:blip>
          <a:stretch>
            <a:fillRect/>
          </a:stretch>
        </p:blipFill>
        <p:spPr>
          <a:xfrm>
            <a:off x="8577246" y="25075"/>
            <a:ext cx="1147150" cy="1147150"/>
          </a:xfrm>
          <a:prstGeom prst="rect">
            <a:avLst/>
          </a:prstGeom>
          <a:noFill/>
          <a:ln>
            <a:noFill/>
          </a:ln>
        </p:spPr>
      </p:pic>
      <p:sp>
        <p:nvSpPr>
          <p:cNvPr id="348" name="Google Shape;348;p36"/>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900"/>
              <a:t>ML </a:t>
            </a:r>
            <a:r>
              <a:rPr lang="en-US" sz="2900"/>
              <a:t>Applications</a:t>
            </a:r>
            <a:r>
              <a:rPr lang="en-US" sz="2900"/>
              <a:t> to 802.11 Performance Improvement</a:t>
            </a:r>
            <a:endParaRPr sz="2900"/>
          </a:p>
        </p:txBody>
      </p:sp>
      <p:sp>
        <p:nvSpPr>
          <p:cNvPr id="349" name="Google Shape;349;p3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graphicFrame>
        <p:nvGraphicFramePr>
          <p:cNvPr id="350" name="Google Shape;350;p36"/>
          <p:cNvGraphicFramePr/>
          <p:nvPr/>
        </p:nvGraphicFramePr>
        <p:xfrm>
          <a:off x="334075" y="1105725"/>
          <a:ext cx="3000000" cy="3000000"/>
        </p:xfrm>
        <a:graphic>
          <a:graphicData uri="http://schemas.openxmlformats.org/drawingml/2006/table">
            <a:tbl>
              <a:tblPr>
                <a:noFill/>
                <a:tableStyleId>{A3E1C773-CD8A-4DB8-9952-01DB8522797F}</a:tableStyleId>
              </a:tblPr>
              <a:tblGrid>
                <a:gridCol w="2004250"/>
                <a:gridCol w="4041325"/>
                <a:gridCol w="1311650"/>
                <a:gridCol w="1955500"/>
              </a:tblGrid>
              <a:tr h="413825">
                <a:tc>
                  <a:txBody>
                    <a:bodyPr/>
                    <a:lstStyle/>
                    <a:p>
                      <a:pPr indent="0" lvl="0" marL="0" rtl="0" algn="l">
                        <a:spcBef>
                          <a:spcPts val="0"/>
                        </a:spcBef>
                        <a:spcAft>
                          <a:spcPts val="0"/>
                        </a:spcAft>
                        <a:buNone/>
                      </a:pPr>
                      <a:r>
                        <a:rPr b="1" lang="en-US" sz="1500">
                          <a:latin typeface="Calibri"/>
                          <a:ea typeface="Calibri"/>
                          <a:cs typeface="Calibri"/>
                          <a:sym typeface="Calibri"/>
                        </a:rPr>
                        <a:t>802.11 area</a:t>
                      </a:r>
                      <a:endParaRPr b="1"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b="1" lang="en-US" sz="1500">
                          <a:latin typeface="Calibri"/>
                          <a:ea typeface="Calibri"/>
                          <a:cs typeface="Calibri"/>
                          <a:sym typeface="Calibri"/>
                        </a:rPr>
                        <a:t>ML objective</a:t>
                      </a:r>
                      <a:endParaRPr b="1"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b="1" lang="en-US" sz="1500">
                          <a:latin typeface="Calibri"/>
                          <a:ea typeface="Calibri"/>
                          <a:cs typeface="Calibri"/>
                          <a:sym typeface="Calibri"/>
                        </a:rPr>
                        <a:t>ML methods</a:t>
                      </a:r>
                      <a:endParaRPr b="1"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b="1" lang="en-US" sz="1500">
                          <a:latin typeface="Calibri"/>
                          <a:ea typeface="Calibri"/>
                          <a:cs typeface="Calibri"/>
                          <a:sym typeface="Calibri"/>
                        </a:rPr>
                        <a:t>Improvement</a:t>
                      </a:r>
                      <a:endParaRPr b="1"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9EAD3"/>
                    </a:solidFill>
                  </a:tcPr>
                </a:tc>
              </a:tr>
              <a:tr h="247750">
                <a:tc>
                  <a:txBody>
                    <a:bodyPr/>
                    <a:lstStyle/>
                    <a:p>
                      <a:pPr indent="0" lvl="0" marL="0" rtl="0" algn="l">
                        <a:spcBef>
                          <a:spcPts val="0"/>
                        </a:spcBef>
                        <a:spcAft>
                          <a:spcPts val="0"/>
                        </a:spcAft>
                        <a:buNone/>
                      </a:pPr>
                      <a:r>
                        <a:rPr lang="en-US" sz="1500">
                          <a:latin typeface="Calibri"/>
                          <a:ea typeface="Calibri"/>
                          <a:cs typeface="Calibri"/>
                          <a:sym typeface="Calibri"/>
                        </a:rPr>
                        <a:t>Channel access</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US" sz="1500">
                          <a:latin typeface="Calibri"/>
                          <a:ea typeface="Calibri"/>
                          <a:cs typeface="Calibri"/>
                          <a:sym typeface="Calibri"/>
                        </a:rPr>
                        <a:t>Select CW value, modify CW update rule</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US" sz="1500">
                          <a:latin typeface="Calibri"/>
                          <a:ea typeface="Calibri"/>
                          <a:cs typeface="Calibri"/>
                          <a:sym typeface="Calibri"/>
                        </a:rPr>
                        <a:t>Mostly RL</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US" sz="1500">
                          <a:latin typeface="Calibri"/>
                          <a:ea typeface="Calibri"/>
                          <a:cs typeface="Calibri"/>
                          <a:sym typeface="Calibri"/>
                        </a:rPr>
                        <a:t>Higher throughput</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6D7A8"/>
                    </a:solidFill>
                  </a:tcPr>
                </a:tc>
              </a:tr>
              <a:tr h="604850">
                <a:tc>
                  <a:txBody>
                    <a:bodyPr/>
                    <a:lstStyle/>
                    <a:p>
                      <a:pPr indent="0" lvl="0" marL="0" rtl="0" algn="l">
                        <a:spcBef>
                          <a:spcPts val="0"/>
                        </a:spcBef>
                        <a:spcAft>
                          <a:spcPts val="0"/>
                        </a:spcAft>
                        <a:buNone/>
                      </a:pPr>
                      <a:r>
                        <a:rPr lang="en-US" sz="1500">
                          <a:latin typeface="Calibri"/>
                          <a:ea typeface="Calibri"/>
                          <a:cs typeface="Calibri"/>
                          <a:sym typeface="Calibri"/>
                        </a:rPr>
                        <a:t>Link adaptation</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US" sz="1500">
                          <a:latin typeface="Calibri"/>
                          <a:ea typeface="Calibri"/>
                          <a:cs typeface="Calibri"/>
                          <a:sym typeface="Calibri"/>
                        </a:rPr>
                        <a:t>Select transmission rate</a:t>
                      </a:r>
                      <a:endParaRPr sz="1500">
                        <a:latin typeface="Calibri"/>
                        <a:ea typeface="Calibri"/>
                        <a:cs typeface="Calibri"/>
                        <a:sym typeface="Calibri"/>
                      </a:endParaRPr>
                    </a:p>
                    <a:p>
                      <a:pPr indent="0" lvl="0" marL="0" rtl="0" algn="l">
                        <a:spcBef>
                          <a:spcPts val="0"/>
                        </a:spcBef>
                        <a:spcAft>
                          <a:spcPts val="0"/>
                        </a:spcAft>
                        <a:buNone/>
                      </a:pPr>
                      <a:r>
                        <a:rPr lang="en-US" sz="1500">
                          <a:latin typeface="Calibri"/>
                          <a:ea typeface="Calibri"/>
                          <a:cs typeface="Calibri"/>
                          <a:sym typeface="Calibri"/>
                        </a:rPr>
                        <a:t>P</a:t>
                      </a:r>
                      <a:r>
                        <a:rPr lang="en-US" sz="1500">
                          <a:latin typeface="Calibri"/>
                          <a:ea typeface="Calibri"/>
                          <a:cs typeface="Calibri"/>
                          <a:sym typeface="Calibri"/>
                        </a:rPr>
                        <a:t>redict link-layer throughput</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US" sz="1500">
                          <a:latin typeface="Calibri"/>
                          <a:ea typeface="Calibri"/>
                          <a:cs typeface="Calibri"/>
                          <a:sym typeface="Calibri"/>
                        </a:rPr>
                        <a:t>Mostly RL</a:t>
                      </a:r>
                      <a:endParaRPr sz="1500">
                        <a:latin typeface="Calibri"/>
                        <a:ea typeface="Calibri"/>
                        <a:cs typeface="Calibri"/>
                        <a:sym typeface="Calibri"/>
                      </a:endParaRPr>
                    </a:p>
                    <a:p>
                      <a:pPr indent="0" lvl="0" marL="0" rtl="0" algn="l">
                        <a:spcBef>
                          <a:spcPts val="0"/>
                        </a:spcBef>
                        <a:spcAft>
                          <a:spcPts val="0"/>
                        </a:spcAft>
                        <a:buNone/>
                      </a:pPr>
                      <a:r>
                        <a:rPr lang="en-US" sz="1500">
                          <a:latin typeface="Calibri"/>
                          <a:ea typeface="Calibri"/>
                          <a:cs typeface="Calibri"/>
                          <a:sym typeface="Calibri"/>
                        </a:rPr>
                        <a:t>SL</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B6D7A8"/>
                    </a:solidFill>
                  </a:tcPr>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Calibri"/>
                          <a:ea typeface="Calibri"/>
                          <a:cs typeface="Calibri"/>
                          <a:sym typeface="Calibri"/>
                        </a:rPr>
                        <a:t>Higher throughput</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B6D7A8"/>
                    </a:solidFill>
                  </a:tcPr>
                </a:tc>
              </a:tr>
              <a:tr h="604850">
                <a:tc>
                  <a:txBody>
                    <a:bodyPr/>
                    <a:lstStyle/>
                    <a:p>
                      <a:pPr indent="0" lvl="0" marL="0" rtl="0" algn="l">
                        <a:spcBef>
                          <a:spcPts val="0"/>
                        </a:spcBef>
                        <a:spcAft>
                          <a:spcPts val="0"/>
                        </a:spcAft>
                        <a:buNone/>
                      </a:pPr>
                      <a:r>
                        <a:rPr lang="en-US" sz="1500">
                          <a:latin typeface="Calibri"/>
                          <a:ea typeface="Calibri"/>
                          <a:cs typeface="Calibri"/>
                          <a:sym typeface="Calibri"/>
                        </a:rPr>
                        <a:t>PHY</a:t>
                      </a:r>
                      <a:endParaRPr sz="1500">
                        <a:latin typeface="Calibri"/>
                        <a:ea typeface="Calibri"/>
                        <a:cs typeface="Calibri"/>
                        <a:sym typeface="Calibri"/>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93C47D"/>
                    </a:solidFill>
                  </a:tcPr>
                </a:tc>
                <a:tc>
                  <a:txBody>
                    <a:bodyPr/>
                    <a:lstStyle/>
                    <a:p>
                      <a:pPr indent="0" lvl="0" marL="0" rtl="0" algn="l">
                        <a:spcBef>
                          <a:spcPts val="0"/>
                        </a:spcBef>
                        <a:spcAft>
                          <a:spcPts val="0"/>
                        </a:spcAft>
                        <a:buClr>
                          <a:schemeClr val="dk1"/>
                        </a:buClr>
                        <a:buSzPts val="1100"/>
                        <a:buFont typeface="Arial"/>
                        <a:buNone/>
                      </a:pPr>
                      <a:r>
                        <a:rPr lang="en-US" sz="1500">
                          <a:latin typeface="Calibri"/>
                          <a:ea typeface="Calibri"/>
                          <a:cs typeface="Calibri"/>
                          <a:sym typeface="Calibri"/>
                        </a:rPr>
                        <a:t>Classify signal source, de-noise signals</a:t>
                      </a:r>
                      <a:endParaRPr sz="1500">
                        <a:latin typeface="Calibri"/>
                        <a:ea typeface="Calibri"/>
                        <a:cs typeface="Calibri"/>
                        <a:sym typeface="Calibri"/>
                      </a:endParaRPr>
                    </a:p>
                    <a:p>
                      <a:pPr indent="0" lvl="0" marL="0" rtl="0" algn="l">
                        <a:spcBef>
                          <a:spcPts val="0"/>
                        </a:spcBef>
                        <a:spcAft>
                          <a:spcPts val="0"/>
                        </a:spcAft>
                        <a:buNone/>
                      </a:pPr>
                      <a:r>
                        <a:rPr lang="en-US" sz="1500">
                          <a:latin typeface="Calibri"/>
                          <a:ea typeface="Calibri"/>
                          <a:cs typeface="Calibri"/>
                          <a:sym typeface="Calibri"/>
                        </a:rPr>
                        <a:t>estimate interference</a:t>
                      </a:r>
                      <a:endParaRPr sz="1500">
                        <a:latin typeface="Calibri"/>
                        <a:ea typeface="Calibri"/>
                        <a:cs typeface="Calibri"/>
                        <a:sym typeface="Calibri"/>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93C47D"/>
                    </a:solidFill>
                  </a:tcPr>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Calibri"/>
                          <a:ea typeface="Calibri"/>
                          <a:cs typeface="Calibri"/>
                          <a:sym typeface="Calibri"/>
                        </a:rPr>
                        <a:t>Mostly SL</a:t>
                      </a:r>
                      <a:endParaRPr sz="1500">
                        <a:latin typeface="Calibri"/>
                        <a:ea typeface="Calibri"/>
                        <a:cs typeface="Calibri"/>
                        <a:sym typeface="Calibri"/>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rPr lang="en-US" sz="1500">
                          <a:latin typeface="Calibri"/>
                          <a:ea typeface="Calibri"/>
                          <a:cs typeface="Calibri"/>
                          <a:sym typeface="Calibri"/>
                        </a:rPr>
                        <a:t>Higher accuracy</a:t>
                      </a:r>
                      <a:endParaRPr sz="1500">
                        <a:latin typeface="Calibri"/>
                        <a:ea typeface="Calibri"/>
                        <a:cs typeface="Calibri"/>
                        <a:sym typeface="Calibri"/>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93C47D"/>
                    </a:solidFill>
                  </a:tcPr>
                </a:tc>
              </a:tr>
              <a:tr h="811775">
                <a:tc>
                  <a:txBody>
                    <a:bodyPr/>
                    <a:lstStyle/>
                    <a:p>
                      <a:pPr indent="0" lvl="0" marL="0" rtl="0" algn="l">
                        <a:spcBef>
                          <a:spcPts val="0"/>
                        </a:spcBef>
                        <a:spcAft>
                          <a:spcPts val="0"/>
                        </a:spcAft>
                        <a:buNone/>
                      </a:pPr>
                      <a:r>
                        <a:rPr lang="en-US" sz="1500">
                          <a:latin typeface="Calibri"/>
                          <a:ea typeface="Calibri"/>
                          <a:cs typeface="Calibri"/>
                          <a:sym typeface="Calibri"/>
                        </a:rPr>
                        <a:t>Beamforming</a:t>
                      </a:r>
                      <a:endParaRPr sz="1500">
                        <a:latin typeface="Calibri"/>
                        <a:ea typeface="Calibri"/>
                        <a:cs typeface="Calibri"/>
                        <a:sym typeface="Calibri"/>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93C47D"/>
                    </a:solidFill>
                  </a:tcPr>
                </a:tc>
                <a:tc>
                  <a:txBody>
                    <a:bodyPr/>
                    <a:lstStyle/>
                    <a:p>
                      <a:pPr indent="0" lvl="0" marL="0" rtl="0" algn="l">
                        <a:spcBef>
                          <a:spcPts val="0"/>
                        </a:spcBef>
                        <a:spcAft>
                          <a:spcPts val="0"/>
                        </a:spcAft>
                        <a:buClr>
                          <a:schemeClr val="dk1"/>
                        </a:buClr>
                        <a:buSzPts val="1100"/>
                        <a:buFont typeface="Arial"/>
                        <a:buNone/>
                      </a:pPr>
                      <a:r>
                        <a:rPr lang="en-US" sz="1500">
                          <a:latin typeface="Calibri"/>
                          <a:ea typeface="Calibri"/>
                          <a:cs typeface="Calibri"/>
                          <a:sym typeface="Calibri"/>
                        </a:rPr>
                        <a:t>Select beam sector, beamwidth, transmit power, predict channel characteristics</a:t>
                      </a:r>
                      <a:endParaRPr sz="1500">
                        <a:latin typeface="Calibri"/>
                        <a:ea typeface="Calibri"/>
                        <a:cs typeface="Calibri"/>
                        <a:sym typeface="Calibri"/>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93C47D"/>
                    </a:solidFill>
                  </a:tcPr>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Calibri"/>
                          <a:ea typeface="Calibri"/>
                          <a:cs typeface="Calibri"/>
                          <a:sym typeface="Calibri"/>
                        </a:rPr>
                        <a:t>Mostly SL</a:t>
                      </a:r>
                      <a:endParaRPr sz="1500">
                        <a:latin typeface="Calibri"/>
                        <a:ea typeface="Calibri"/>
                        <a:cs typeface="Calibri"/>
                        <a:sym typeface="Calibri"/>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93C47D"/>
                    </a:solidFill>
                  </a:tcPr>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Calibri"/>
                          <a:ea typeface="Calibri"/>
                          <a:cs typeface="Calibri"/>
                          <a:sym typeface="Calibri"/>
                        </a:rPr>
                        <a:t>Higher throughput, reduced exploration time</a:t>
                      </a:r>
                      <a:endParaRPr sz="1500">
                        <a:latin typeface="Calibri"/>
                        <a:ea typeface="Calibri"/>
                        <a:cs typeface="Calibri"/>
                        <a:sym typeface="Calibri"/>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93C47D"/>
                    </a:solidFill>
                  </a:tcPr>
                </a:tc>
              </a:tr>
              <a:tr h="548325">
                <a:tc>
                  <a:txBody>
                    <a:bodyPr/>
                    <a:lstStyle/>
                    <a:p>
                      <a:pPr indent="0" lvl="0" marL="0" rtl="0" algn="l">
                        <a:spcBef>
                          <a:spcPts val="0"/>
                        </a:spcBef>
                        <a:spcAft>
                          <a:spcPts val="0"/>
                        </a:spcAft>
                        <a:buNone/>
                      </a:pPr>
                      <a:r>
                        <a:rPr lang="en-US" sz="1500">
                          <a:latin typeface="Calibri"/>
                          <a:ea typeface="Calibri"/>
                          <a:cs typeface="Calibri"/>
                          <a:sym typeface="Calibri"/>
                        </a:rPr>
                        <a:t>Multi-user operation</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rPr lang="en-US" sz="1500">
                          <a:latin typeface="Calibri"/>
                          <a:ea typeface="Calibri"/>
                          <a:cs typeface="Calibri"/>
                          <a:sym typeface="Calibri"/>
                        </a:rPr>
                        <a:t>Select users, schedule RUs</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SL and RL</a:t>
                      </a:r>
                      <a:endParaRPr sz="1500">
                        <a:solidFill>
                          <a:schemeClr val="dk1"/>
                        </a:solidFill>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AA84F"/>
                    </a:solidFill>
                  </a:tcPr>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Calibri"/>
                          <a:ea typeface="Calibri"/>
                          <a:cs typeface="Calibri"/>
                          <a:sym typeface="Calibri"/>
                        </a:rPr>
                        <a:t>Higher throughput</a:t>
                      </a:r>
                      <a:endParaRPr sz="1500">
                        <a:solidFill>
                          <a:schemeClr val="dk1"/>
                        </a:solidFill>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AA84F"/>
                    </a:solidFill>
                  </a:tcPr>
                </a:tc>
              </a:tr>
              <a:tr h="604850">
                <a:tc>
                  <a:txBody>
                    <a:bodyPr/>
                    <a:lstStyle/>
                    <a:p>
                      <a:pPr indent="0" lvl="0" marL="0" rtl="0" algn="l">
                        <a:spcBef>
                          <a:spcPts val="0"/>
                        </a:spcBef>
                        <a:spcAft>
                          <a:spcPts val="0"/>
                        </a:spcAft>
                        <a:buNone/>
                      </a:pPr>
                      <a:r>
                        <a:rPr lang="en-US" sz="1500">
                          <a:latin typeface="Calibri"/>
                          <a:ea typeface="Calibri"/>
                          <a:cs typeface="Calibri"/>
                          <a:sym typeface="Calibri"/>
                        </a:rPr>
                        <a:t>Spatial reuse, channel bonding</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rPr lang="en-US" sz="1500">
                          <a:latin typeface="Calibri"/>
                          <a:ea typeface="Calibri"/>
                          <a:cs typeface="Calibri"/>
                          <a:sym typeface="Calibri"/>
                        </a:rPr>
                        <a:t>Select channel, transmit power, carrier sense threshold</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AA84F"/>
                    </a:solidFill>
                  </a:tcPr>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Calibri"/>
                          <a:ea typeface="Calibri"/>
                          <a:cs typeface="Calibri"/>
                          <a:sym typeface="Calibri"/>
                        </a:rPr>
                        <a:t>Mostly RL</a:t>
                      </a:r>
                      <a:endParaRPr sz="1500">
                        <a:solidFill>
                          <a:schemeClr val="dk1"/>
                        </a:solidFill>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Higher throughput, lower latency</a:t>
                      </a:r>
                      <a:endParaRPr sz="1500">
                        <a:solidFill>
                          <a:schemeClr val="dk1"/>
                        </a:solidFill>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AA84F"/>
                    </a:solidFill>
                  </a:tcPr>
                </a:tc>
              </a:tr>
            </a:tbl>
          </a:graphicData>
        </a:graphic>
      </p:graphicFrame>
      <p:sp>
        <p:nvSpPr>
          <p:cNvPr id="351" name="Google Shape;351;p36"/>
          <p:cNvSpPr txBox="1"/>
          <p:nvPr/>
        </p:nvSpPr>
        <p:spPr>
          <a:xfrm>
            <a:off x="334075" y="5235075"/>
            <a:ext cx="9312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600">
                <a:latin typeface="Calibri"/>
                <a:ea typeface="Calibri"/>
                <a:cs typeface="Calibri"/>
                <a:sym typeface="Calibri"/>
              </a:rPr>
              <a:t>More details in our survey: https://ieeexplore.ieee.org/document/9786784</a:t>
            </a:r>
            <a:endParaRPr sz="1600">
              <a:latin typeface="Calibri"/>
              <a:ea typeface="Calibri"/>
              <a:cs typeface="Calibri"/>
              <a:sym typeface="Calibri"/>
            </a:endParaRPr>
          </a:p>
        </p:txBody>
      </p:sp>
      <p:sp>
        <p:nvSpPr>
          <p:cNvPr id="352" name="Google Shape;352;p36"/>
          <p:cNvSpPr/>
          <p:nvPr/>
        </p:nvSpPr>
        <p:spPr>
          <a:xfrm>
            <a:off x="7659500" y="1118525"/>
            <a:ext cx="1987200" cy="4162500"/>
          </a:xfrm>
          <a:prstGeom prst="rect">
            <a:avLst/>
          </a:prstGeom>
          <a:noFill/>
          <a:ln cap="flat" cmpd="sng" w="38100">
            <a:solidFill>
              <a:srgbClr val="CE18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7"/>
          <p:cNvSpPr txBox="1"/>
          <p:nvPr>
            <p:ph type="title"/>
          </p:nvPr>
        </p:nvSpPr>
        <p:spPr>
          <a:xfrm>
            <a:off x="416290" y="186584"/>
            <a:ext cx="7495800" cy="782400"/>
          </a:xfrm>
          <a:prstGeom prst="rect">
            <a:avLst/>
          </a:prstGeom>
          <a:noFill/>
          <a:ln>
            <a:noFill/>
          </a:ln>
        </p:spPr>
        <p:txBody>
          <a:bodyPr anchorCtr="0" anchor="ctr" bIns="38075" lIns="76175" spcFirstLastPara="1" rIns="76175" wrap="square" tIns="38075">
            <a:noAutofit/>
          </a:bodyPr>
          <a:lstStyle/>
          <a:p>
            <a:pPr indent="0" lvl="0" marL="0" rtl="0" algn="l">
              <a:lnSpc>
                <a:spcPct val="100000"/>
              </a:lnSpc>
              <a:spcBef>
                <a:spcPts val="0"/>
              </a:spcBef>
              <a:spcAft>
                <a:spcPts val="0"/>
              </a:spcAft>
              <a:buSzPts val="1200"/>
              <a:buNone/>
            </a:pPr>
            <a:r>
              <a:rPr b="1" lang="en-US" sz="2600" strike="noStrike">
                <a:solidFill>
                  <a:srgbClr val="000000"/>
                </a:solidFill>
              </a:rPr>
              <a:t>Which ML methods are used?</a:t>
            </a:r>
            <a:endParaRPr/>
          </a:p>
        </p:txBody>
      </p:sp>
      <p:sp>
        <p:nvSpPr>
          <p:cNvPr id="362" name="Google Shape;362;p37"/>
          <p:cNvSpPr txBox="1"/>
          <p:nvPr>
            <p:ph idx="12" type="sldNum"/>
          </p:nvPr>
        </p:nvSpPr>
        <p:spPr>
          <a:xfrm>
            <a:off x="9462198" y="5348444"/>
            <a:ext cx="499800" cy="358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363" name="Google Shape;363;p37"/>
          <p:cNvPicPr preferRelativeResize="0"/>
          <p:nvPr/>
        </p:nvPicPr>
        <p:blipFill rotWithShape="1">
          <a:blip r:embed="rId3">
            <a:alphaModFix/>
          </a:blip>
          <a:srcRect b="4415" l="0" r="0" t="0"/>
          <a:stretch/>
        </p:blipFill>
        <p:spPr>
          <a:xfrm>
            <a:off x="108475" y="1386175"/>
            <a:ext cx="4864974" cy="3285151"/>
          </a:xfrm>
          <a:prstGeom prst="rect">
            <a:avLst/>
          </a:prstGeom>
          <a:noFill/>
          <a:ln>
            <a:noFill/>
          </a:ln>
        </p:spPr>
      </p:pic>
      <p:pic>
        <p:nvPicPr>
          <p:cNvPr id="364" name="Google Shape;364;p37"/>
          <p:cNvPicPr preferRelativeResize="0"/>
          <p:nvPr/>
        </p:nvPicPr>
        <p:blipFill rotWithShape="1">
          <a:blip r:embed="rId4">
            <a:alphaModFix/>
          </a:blip>
          <a:srcRect b="4379" l="0" r="0" t="0"/>
          <a:stretch/>
        </p:blipFill>
        <p:spPr>
          <a:xfrm>
            <a:off x="4836550" y="1386175"/>
            <a:ext cx="5049247" cy="3408399"/>
          </a:xfrm>
          <a:prstGeom prst="rect">
            <a:avLst/>
          </a:prstGeom>
          <a:noFill/>
          <a:ln>
            <a:noFill/>
          </a:ln>
        </p:spPr>
      </p:pic>
      <p:pic>
        <p:nvPicPr>
          <p:cNvPr id="365" name="Google Shape;365;p37"/>
          <p:cNvPicPr preferRelativeResize="0"/>
          <p:nvPr/>
        </p:nvPicPr>
        <p:blipFill>
          <a:blip r:embed="rId5">
            <a:alphaModFix/>
          </a:blip>
          <a:stretch>
            <a:fillRect/>
          </a:stretch>
        </p:blipFill>
        <p:spPr>
          <a:xfrm>
            <a:off x="8577246" y="25075"/>
            <a:ext cx="1147150" cy="1147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8"/>
          <p:cNvSpPr txBox="1"/>
          <p:nvPr>
            <p:ph idx="1" type="body"/>
          </p:nvPr>
        </p:nvSpPr>
        <p:spPr>
          <a:xfrm>
            <a:off x="503650" y="1326250"/>
            <a:ext cx="8762400" cy="3855300"/>
          </a:xfrm>
          <a:prstGeom prst="rect">
            <a:avLst/>
          </a:prstGeom>
        </p:spPr>
        <p:txBody>
          <a:bodyPr anchorCtr="0" anchor="t" bIns="0" lIns="0" spcFirstLastPara="1" rIns="0" wrap="square" tIns="0">
            <a:noAutofit/>
          </a:bodyPr>
          <a:lstStyle/>
          <a:p>
            <a:pPr indent="-349250" lvl="0" marL="457200" rtl="0" algn="l">
              <a:spcBef>
                <a:spcPts val="0"/>
              </a:spcBef>
              <a:spcAft>
                <a:spcPts val="0"/>
              </a:spcAft>
              <a:buSzPts val="1900"/>
              <a:buChar char="●"/>
            </a:pPr>
            <a:r>
              <a:rPr lang="en-US" sz="2300"/>
              <a:t>Should we expect that the use of ML techniques will…</a:t>
            </a:r>
            <a:endParaRPr sz="2300"/>
          </a:p>
          <a:p>
            <a:pPr indent="-336550" lvl="1" marL="914400" rtl="0" algn="l">
              <a:spcBef>
                <a:spcPts val="1000"/>
              </a:spcBef>
              <a:spcAft>
                <a:spcPts val="0"/>
              </a:spcAft>
              <a:buSzPts val="1700"/>
              <a:buChar char="○"/>
            </a:pPr>
            <a:r>
              <a:rPr b="1" lang="en-US" sz="2100"/>
              <a:t>improve raw ‘performance’</a:t>
            </a:r>
            <a:r>
              <a:rPr lang="en-US" sz="2100"/>
              <a:t> (i.e., throughput, delay and reliability)?</a:t>
            </a:r>
            <a:endParaRPr sz="2100"/>
          </a:p>
          <a:p>
            <a:pPr indent="-336550" lvl="1" marL="914400" rtl="0" algn="l">
              <a:spcBef>
                <a:spcPts val="1000"/>
              </a:spcBef>
              <a:spcAft>
                <a:spcPts val="0"/>
              </a:spcAft>
              <a:buSzPts val="1700"/>
              <a:buChar char="○"/>
            </a:pPr>
            <a:r>
              <a:rPr b="1" lang="en-US" sz="2100"/>
              <a:t>improve QoE </a:t>
            </a:r>
            <a:r>
              <a:rPr lang="en-US" sz="2100"/>
              <a:t>in general (i.e., better AP selection)?</a:t>
            </a:r>
            <a:endParaRPr sz="2100"/>
          </a:p>
          <a:p>
            <a:pPr indent="-336550" lvl="1" marL="914400" rtl="0" algn="l">
              <a:spcBef>
                <a:spcPts val="1000"/>
              </a:spcBef>
              <a:spcAft>
                <a:spcPts val="0"/>
              </a:spcAft>
              <a:buSzPts val="1700"/>
              <a:buChar char="○"/>
            </a:pPr>
            <a:r>
              <a:rPr lang="en-US" sz="2100"/>
              <a:t>contribute to </a:t>
            </a:r>
            <a:r>
              <a:rPr b="1" lang="en-US" sz="2100"/>
              <a:t>avoid BSS ‘starvation’</a:t>
            </a:r>
            <a:r>
              <a:rPr lang="en-US" sz="2100"/>
              <a:t> in dense scenarios?</a:t>
            </a:r>
            <a:endParaRPr sz="2100"/>
          </a:p>
          <a:p>
            <a:pPr indent="-336550" lvl="1" marL="914400" rtl="0" algn="l">
              <a:spcBef>
                <a:spcPts val="1000"/>
              </a:spcBef>
              <a:spcAft>
                <a:spcPts val="0"/>
              </a:spcAft>
              <a:buSzPts val="1700"/>
              <a:buChar char="○"/>
            </a:pPr>
            <a:r>
              <a:rPr lang="en-US" sz="2100"/>
              <a:t>contribute to </a:t>
            </a:r>
            <a:r>
              <a:rPr b="1" lang="en-US" sz="2100"/>
              <a:t>reduce ‘overheads’</a:t>
            </a:r>
            <a:r>
              <a:rPr lang="en-US" sz="2100"/>
              <a:t> by reducing the amount of exchanged data?</a:t>
            </a:r>
            <a:endParaRPr sz="2100"/>
          </a:p>
          <a:p>
            <a:pPr indent="-336550" lvl="1" marL="914400" rtl="0" algn="l">
              <a:spcBef>
                <a:spcPts val="1000"/>
              </a:spcBef>
              <a:spcAft>
                <a:spcPts val="0"/>
              </a:spcAft>
              <a:buSzPts val="1700"/>
              <a:buChar char="○"/>
            </a:pPr>
            <a:r>
              <a:rPr lang="en-US" sz="2100"/>
              <a:t>contribute to </a:t>
            </a:r>
            <a:r>
              <a:rPr b="1" lang="en-US" sz="2100"/>
              <a:t>improve the performance</a:t>
            </a:r>
            <a:r>
              <a:rPr lang="en-US" sz="2100"/>
              <a:t> of some functionalities?</a:t>
            </a:r>
            <a:endParaRPr sz="2100"/>
          </a:p>
          <a:p>
            <a:pPr indent="-349250" lvl="0" marL="457200" marR="0" rtl="0" algn="l">
              <a:lnSpc>
                <a:spcPct val="100000"/>
              </a:lnSpc>
              <a:spcBef>
                <a:spcPts val="1000"/>
              </a:spcBef>
              <a:spcAft>
                <a:spcPts val="0"/>
              </a:spcAft>
              <a:buSzPts val="1900"/>
              <a:buChar char="●"/>
            </a:pPr>
            <a:r>
              <a:rPr lang="en-US" sz="2300"/>
              <a:t>Should</a:t>
            </a:r>
            <a:r>
              <a:rPr lang="en-US" sz="2300"/>
              <a:t> we </a:t>
            </a:r>
            <a:r>
              <a:rPr lang="en-US" sz="2300"/>
              <a:t>achieve</a:t>
            </a:r>
            <a:r>
              <a:rPr lang="en-US" sz="2300"/>
              <a:t> any</a:t>
            </a:r>
            <a:r>
              <a:rPr b="1" lang="en-US" sz="2300"/>
              <a:t> </a:t>
            </a:r>
            <a:r>
              <a:rPr b="1" lang="en-US" sz="2300"/>
              <a:t>quantitative</a:t>
            </a:r>
            <a:r>
              <a:rPr b="1" lang="en-US" sz="2300"/>
              <a:t> targets/explicit gains</a:t>
            </a:r>
            <a:r>
              <a:rPr lang="en-US" sz="2300"/>
              <a:t>?</a:t>
            </a:r>
            <a:endParaRPr sz="2300"/>
          </a:p>
          <a:p>
            <a:pPr indent="0" lvl="0" marL="914400" rtl="0" algn="l">
              <a:spcBef>
                <a:spcPts val="1000"/>
              </a:spcBef>
              <a:spcAft>
                <a:spcPts val="0"/>
              </a:spcAft>
              <a:buNone/>
            </a:pPr>
            <a:r>
              <a:t/>
            </a:r>
            <a:endParaRPr sz="2100"/>
          </a:p>
          <a:p>
            <a:pPr indent="0" lvl="0" marL="457200" rtl="0" algn="l">
              <a:spcBef>
                <a:spcPts val="1000"/>
              </a:spcBef>
              <a:spcAft>
                <a:spcPts val="1000"/>
              </a:spcAft>
              <a:buNone/>
            </a:pPr>
            <a:r>
              <a:t/>
            </a:r>
            <a:endParaRPr sz="2100"/>
          </a:p>
        </p:txBody>
      </p:sp>
      <p:sp>
        <p:nvSpPr>
          <p:cNvPr id="372" name="Google Shape;372;p38"/>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Wi-Fi </a:t>
            </a:r>
            <a:r>
              <a:rPr lang="en-US">
                <a:solidFill>
                  <a:schemeClr val="dk1"/>
                </a:solidFill>
              </a:rPr>
              <a:t>augmented</a:t>
            </a:r>
            <a:r>
              <a:rPr lang="en-US"/>
              <a:t> with AI/ML</a:t>
            </a:r>
            <a:endParaRPr/>
          </a:p>
        </p:txBody>
      </p:sp>
      <p:sp>
        <p:nvSpPr>
          <p:cNvPr id="373" name="Google Shape;373;p3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9"/>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Control System + AI/ML models</a:t>
            </a:r>
            <a:endParaRPr/>
          </a:p>
        </p:txBody>
      </p:sp>
      <p:sp>
        <p:nvSpPr>
          <p:cNvPr id="380" name="Google Shape;380;p3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81" name="Google Shape;381;p39"/>
          <p:cNvSpPr/>
          <p:nvPr/>
        </p:nvSpPr>
        <p:spPr>
          <a:xfrm>
            <a:off x="2159800" y="4026075"/>
            <a:ext cx="1703700" cy="1077600"/>
          </a:xfrm>
          <a:prstGeom prst="rect">
            <a:avLst/>
          </a:prstGeom>
          <a:solidFill>
            <a:srgbClr val="C921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lt1"/>
                </a:solidFill>
                <a:latin typeface="Calibri"/>
                <a:ea typeface="Calibri"/>
                <a:cs typeface="Calibri"/>
                <a:sym typeface="Calibri"/>
              </a:rPr>
              <a:t>Control System</a:t>
            </a:r>
            <a:endParaRPr sz="1600">
              <a:solidFill>
                <a:schemeClr val="lt1"/>
              </a:solidFill>
              <a:latin typeface="Calibri"/>
              <a:ea typeface="Calibri"/>
              <a:cs typeface="Calibri"/>
              <a:sym typeface="Calibri"/>
            </a:endParaRPr>
          </a:p>
        </p:txBody>
      </p:sp>
      <p:sp>
        <p:nvSpPr>
          <p:cNvPr id="382" name="Google Shape;382;p39"/>
          <p:cNvSpPr/>
          <p:nvPr/>
        </p:nvSpPr>
        <p:spPr>
          <a:xfrm>
            <a:off x="4598200" y="4026075"/>
            <a:ext cx="1703700" cy="1077600"/>
          </a:xfrm>
          <a:prstGeom prst="rect">
            <a:avLst/>
          </a:prstGeom>
          <a:solidFill>
            <a:srgbClr val="00A9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lt2"/>
                </a:solidFill>
                <a:latin typeface="Calibri"/>
                <a:ea typeface="Calibri"/>
                <a:cs typeface="Calibri"/>
                <a:sym typeface="Calibri"/>
              </a:rPr>
              <a:t>AI/ML models</a:t>
            </a:r>
            <a:endParaRPr sz="1600">
              <a:solidFill>
                <a:schemeClr val="lt2"/>
              </a:solidFill>
              <a:latin typeface="Calibri"/>
              <a:ea typeface="Calibri"/>
              <a:cs typeface="Calibri"/>
              <a:sym typeface="Calibri"/>
            </a:endParaRPr>
          </a:p>
        </p:txBody>
      </p:sp>
      <p:sp>
        <p:nvSpPr>
          <p:cNvPr id="383" name="Google Shape;383;p39"/>
          <p:cNvSpPr txBox="1"/>
          <p:nvPr>
            <p:ph idx="1" type="body"/>
          </p:nvPr>
        </p:nvSpPr>
        <p:spPr>
          <a:xfrm>
            <a:off x="503650" y="1250050"/>
            <a:ext cx="8762400" cy="2388000"/>
          </a:xfrm>
          <a:prstGeom prst="rect">
            <a:avLst/>
          </a:prstGeom>
        </p:spPr>
        <p:txBody>
          <a:bodyPr anchorCtr="0" anchor="t" bIns="0" lIns="0" spcFirstLastPara="1" rIns="0" wrap="square" tIns="0">
            <a:noAutofit/>
          </a:bodyPr>
          <a:lstStyle/>
          <a:p>
            <a:pPr indent="-349250" lvl="0" marL="457200" rtl="0" algn="l">
              <a:spcBef>
                <a:spcPts val="1000"/>
              </a:spcBef>
              <a:spcAft>
                <a:spcPts val="0"/>
              </a:spcAft>
              <a:buSzPts val="1900"/>
              <a:buChar char="●"/>
            </a:pPr>
            <a:r>
              <a:rPr lang="en-US" sz="1900"/>
              <a:t>To use AI/ML models we often have to also develop a control system (code) able to get the most of them.</a:t>
            </a:r>
            <a:endParaRPr sz="1900"/>
          </a:p>
          <a:p>
            <a:pPr indent="-349250" lvl="0" marL="457200" rtl="0" algn="l">
              <a:spcBef>
                <a:spcPts val="1000"/>
              </a:spcBef>
              <a:spcAft>
                <a:spcPts val="0"/>
              </a:spcAft>
              <a:buSzPts val="1900"/>
              <a:buChar char="●"/>
            </a:pPr>
            <a:r>
              <a:rPr lang="en-US" sz="1900"/>
              <a:t>This control system uses AI/ML models to improve its decisions</a:t>
            </a:r>
            <a:endParaRPr sz="1900"/>
          </a:p>
          <a:p>
            <a:pPr indent="-349250" lvl="1" marL="914400" rtl="0" algn="l">
              <a:spcBef>
                <a:spcPts val="1000"/>
              </a:spcBef>
              <a:spcAft>
                <a:spcPts val="0"/>
              </a:spcAft>
              <a:buSzPts val="1900"/>
              <a:buChar char="○"/>
            </a:pPr>
            <a:r>
              <a:rPr lang="en-US" sz="1900"/>
              <a:t>E.g. Tests multiple configurations using a NN model able to predict the Wi-Fi </a:t>
            </a:r>
            <a:r>
              <a:rPr lang="en-US" sz="1900"/>
              <a:t>throughput</a:t>
            </a:r>
            <a:r>
              <a:rPr lang="en-US" sz="1900"/>
              <a:t>, and choses the one that is best performing.</a:t>
            </a:r>
            <a:endParaRPr sz="1900"/>
          </a:p>
          <a:p>
            <a:pPr indent="-349250" lvl="0" marL="457200" rtl="0" algn="l">
              <a:spcBef>
                <a:spcPts val="1000"/>
              </a:spcBef>
              <a:spcAft>
                <a:spcPts val="0"/>
              </a:spcAft>
              <a:buSzPts val="1900"/>
              <a:buChar char="●"/>
            </a:pPr>
            <a:r>
              <a:rPr lang="en-US" sz="1900"/>
              <a:t>and is the final responsible of the obtained outcome.</a:t>
            </a:r>
            <a:endParaRPr sz="1900"/>
          </a:p>
          <a:p>
            <a:pPr indent="0" lvl="0" marL="457200" rtl="0" algn="l">
              <a:spcBef>
                <a:spcPts val="1000"/>
              </a:spcBef>
              <a:spcAft>
                <a:spcPts val="1000"/>
              </a:spcAft>
              <a:buNone/>
            </a:pPr>
            <a:r>
              <a:t/>
            </a:r>
            <a:endParaRPr sz="1900"/>
          </a:p>
        </p:txBody>
      </p:sp>
      <p:sp>
        <p:nvSpPr>
          <p:cNvPr id="384" name="Google Shape;384;p39"/>
          <p:cNvSpPr/>
          <p:nvPr/>
        </p:nvSpPr>
        <p:spPr>
          <a:xfrm>
            <a:off x="3918600" y="4456925"/>
            <a:ext cx="586800" cy="233400"/>
          </a:xfrm>
          <a:prstGeom prst="leftRightArrow">
            <a:avLst>
              <a:gd fmla="val 50000" name="adj1"/>
              <a:gd fmla="val 50000" name="adj2"/>
            </a:avLst>
          </a:prstGeom>
          <a:solidFill>
            <a:srgbClr val="5983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85" name="Google Shape;385;p39"/>
          <p:cNvSpPr txBox="1"/>
          <p:nvPr/>
        </p:nvSpPr>
        <p:spPr>
          <a:xfrm>
            <a:off x="6108550" y="3964950"/>
            <a:ext cx="2483400" cy="946500"/>
          </a:xfrm>
          <a:prstGeom prst="rect">
            <a:avLst/>
          </a:prstGeom>
          <a:noFill/>
          <a:ln>
            <a:noFill/>
          </a:ln>
        </p:spPr>
        <p:txBody>
          <a:bodyPr anchorCtr="0" anchor="t" bIns="91425" lIns="91425" spcFirstLastPara="1" rIns="91425" wrap="square" tIns="91425">
            <a:normAutofit lnSpcReduction="20000"/>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Make predictions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Select most likely option</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Identify patterns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a:t>
            </a:r>
            <a:endParaRPr>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CCCCCC"/>
        </a:solidFill>
      </p:bgPr>
    </p:bg>
    <p:spTree>
      <p:nvGrpSpPr>
        <p:cNvPr id="390" name="Shape 390"/>
        <p:cNvGrpSpPr/>
        <p:nvPr/>
      </p:nvGrpSpPr>
      <p:grpSpPr>
        <a:xfrm>
          <a:off x="0" y="0"/>
          <a:ext cx="0" cy="0"/>
          <a:chOff x="0" y="0"/>
          <a:chExt cx="0" cy="0"/>
        </a:xfrm>
      </p:grpSpPr>
      <p:sp>
        <p:nvSpPr>
          <p:cNvPr id="391" name="Google Shape;391;p4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What can be done from the station side?</a:t>
            </a:r>
            <a:endParaRPr/>
          </a:p>
        </p:txBody>
      </p:sp>
      <p:sp>
        <p:nvSpPr>
          <p:cNvPr id="392" name="Google Shape;392;p40"/>
          <p:cNvSpPr txBox="1"/>
          <p:nvPr>
            <p:ph idx="1" type="body"/>
          </p:nvPr>
        </p:nvSpPr>
        <p:spPr>
          <a:xfrm>
            <a:off x="611400" y="1077450"/>
            <a:ext cx="8818800" cy="43098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Char char="●"/>
            </a:pPr>
            <a:r>
              <a:rPr lang="en-US" sz="2000"/>
              <a:t>AP selection</a:t>
            </a:r>
            <a:endParaRPr sz="2000"/>
          </a:p>
          <a:p>
            <a:pPr indent="-342900" lvl="1" marL="914400" rtl="0" algn="l">
              <a:spcBef>
                <a:spcPts val="1000"/>
              </a:spcBef>
              <a:spcAft>
                <a:spcPts val="0"/>
              </a:spcAft>
              <a:buSzPts val="1800"/>
              <a:buChar char="○"/>
            </a:pPr>
            <a:r>
              <a:rPr lang="en-US"/>
              <a:t>S</a:t>
            </a:r>
            <a:r>
              <a:rPr lang="en-US"/>
              <a:t>elect an AP able to provide the required performance</a:t>
            </a:r>
            <a:endParaRPr/>
          </a:p>
          <a:p>
            <a:pPr indent="-355600" lvl="0" marL="457200" rtl="0" algn="l">
              <a:spcBef>
                <a:spcPts val="1000"/>
              </a:spcBef>
              <a:spcAft>
                <a:spcPts val="0"/>
              </a:spcAft>
              <a:buSzPts val="2000"/>
              <a:buChar char="●"/>
            </a:pPr>
            <a:r>
              <a:rPr lang="en-US" sz="2000"/>
              <a:t>Channel access parameters</a:t>
            </a:r>
            <a:endParaRPr sz="2000"/>
          </a:p>
          <a:p>
            <a:pPr indent="-342900" lvl="1" marL="914400" rtl="0" algn="l">
              <a:spcBef>
                <a:spcPts val="1000"/>
              </a:spcBef>
              <a:spcAft>
                <a:spcPts val="0"/>
              </a:spcAft>
              <a:buSzPts val="1800"/>
              <a:buChar char="○"/>
            </a:pPr>
            <a:r>
              <a:rPr lang="en-US"/>
              <a:t>F</a:t>
            </a:r>
            <a:r>
              <a:rPr lang="en-US"/>
              <a:t>ine tune performance, mostly in case of large number of contenders/channel activity</a:t>
            </a:r>
            <a:endParaRPr/>
          </a:p>
          <a:p>
            <a:pPr indent="-355600" lvl="0" marL="457200" rtl="0" algn="l">
              <a:spcBef>
                <a:spcPts val="1000"/>
              </a:spcBef>
              <a:spcAft>
                <a:spcPts val="0"/>
              </a:spcAft>
              <a:buClr>
                <a:schemeClr val="dk1"/>
              </a:buClr>
              <a:buSzPts val="2000"/>
              <a:buChar char="●"/>
            </a:pPr>
            <a:r>
              <a:rPr lang="en-US" sz="2000">
                <a:solidFill>
                  <a:schemeClr val="dk1"/>
                </a:solidFill>
              </a:rPr>
              <a:t>MCS selection</a:t>
            </a:r>
            <a:endParaRPr sz="2000">
              <a:solidFill>
                <a:schemeClr val="dk1"/>
              </a:solidFill>
            </a:endParaRPr>
          </a:p>
          <a:p>
            <a:pPr indent="-342900" lvl="1" marL="914400" rtl="0" algn="l">
              <a:spcBef>
                <a:spcPts val="1000"/>
              </a:spcBef>
              <a:spcAft>
                <a:spcPts val="0"/>
              </a:spcAft>
              <a:buClr>
                <a:schemeClr val="dk1"/>
              </a:buClr>
              <a:buSzPts val="1800"/>
              <a:buChar char="○"/>
            </a:pPr>
            <a:r>
              <a:rPr lang="en-US">
                <a:solidFill>
                  <a:schemeClr val="dk1"/>
                </a:solidFill>
              </a:rPr>
              <a:t>Fast selection of adequate MCS for uplink transmissions</a:t>
            </a:r>
            <a:endParaRPr>
              <a:solidFill>
                <a:schemeClr val="dk1"/>
              </a:solidFill>
            </a:endParaRPr>
          </a:p>
          <a:p>
            <a:pPr indent="-355600" lvl="0" marL="457200" rtl="0" algn="l">
              <a:spcBef>
                <a:spcPts val="1000"/>
              </a:spcBef>
              <a:spcAft>
                <a:spcPts val="0"/>
              </a:spcAft>
              <a:buClr>
                <a:schemeClr val="dk1"/>
              </a:buClr>
              <a:buSzPts val="2000"/>
              <a:buChar char="●"/>
            </a:pPr>
            <a:r>
              <a:rPr lang="en-US" sz="2000"/>
              <a:t>Spatial reuse</a:t>
            </a:r>
            <a:endParaRPr sz="2000"/>
          </a:p>
          <a:p>
            <a:pPr indent="-342900" lvl="1" marL="914400" rtl="0" algn="l">
              <a:spcBef>
                <a:spcPts val="1000"/>
              </a:spcBef>
              <a:spcAft>
                <a:spcPts val="0"/>
              </a:spcAft>
              <a:buSzPts val="1800"/>
              <a:buChar char="○"/>
            </a:pPr>
            <a:r>
              <a:rPr lang="en-US"/>
              <a:t>Increase channel access rate in dense environments</a:t>
            </a:r>
            <a:endParaRPr/>
          </a:p>
          <a:p>
            <a:pPr indent="-355600" lvl="0" marL="457200" rtl="0" algn="l">
              <a:spcBef>
                <a:spcPts val="1000"/>
              </a:spcBef>
              <a:spcAft>
                <a:spcPts val="0"/>
              </a:spcAft>
              <a:buSzPts val="2000"/>
              <a:buChar char="●"/>
            </a:pPr>
            <a:r>
              <a:rPr lang="en-US" sz="2000"/>
              <a:t>Channel bonding</a:t>
            </a:r>
            <a:endParaRPr sz="2000"/>
          </a:p>
          <a:p>
            <a:pPr indent="-342900" lvl="1" marL="914400" rtl="0" algn="l">
              <a:spcBef>
                <a:spcPts val="1000"/>
              </a:spcBef>
              <a:spcAft>
                <a:spcPts val="0"/>
              </a:spcAft>
              <a:buSzPts val="1800"/>
              <a:buChar char="○"/>
            </a:pPr>
            <a:r>
              <a:rPr lang="en-US"/>
              <a:t>Adjust channel widths to surrounding (sensed) conditions</a:t>
            </a:r>
            <a:endParaRPr/>
          </a:p>
          <a:p>
            <a:pPr indent="0" lvl="0" marL="457200" rtl="0" algn="l">
              <a:spcBef>
                <a:spcPts val="1000"/>
              </a:spcBef>
              <a:spcAft>
                <a:spcPts val="1000"/>
              </a:spcAft>
              <a:buNone/>
            </a:pPr>
            <a:r>
              <a:t/>
            </a:r>
            <a:endParaRPr sz="2000">
              <a:solidFill>
                <a:srgbClr val="980000"/>
              </a:solidFill>
            </a:endParaRPr>
          </a:p>
        </p:txBody>
      </p:sp>
      <p:sp>
        <p:nvSpPr>
          <p:cNvPr id="393" name="Google Shape;393;p4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CCCCCC"/>
        </a:solidFill>
      </p:bgPr>
    </p:bg>
    <p:spTree>
      <p:nvGrpSpPr>
        <p:cNvPr id="398" name="Shape 398"/>
        <p:cNvGrpSpPr/>
        <p:nvPr/>
      </p:nvGrpSpPr>
      <p:grpSpPr>
        <a:xfrm>
          <a:off x="0" y="0"/>
          <a:ext cx="0" cy="0"/>
          <a:chOff x="0" y="0"/>
          <a:chExt cx="0" cy="0"/>
        </a:xfrm>
      </p:grpSpPr>
      <p:sp>
        <p:nvSpPr>
          <p:cNvPr id="399" name="Google Shape;399;p4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What can be done from the station side?</a:t>
            </a:r>
            <a:endParaRPr/>
          </a:p>
        </p:txBody>
      </p:sp>
      <p:sp>
        <p:nvSpPr>
          <p:cNvPr id="400" name="Google Shape;400;p41"/>
          <p:cNvSpPr txBox="1"/>
          <p:nvPr>
            <p:ph idx="1" type="body"/>
          </p:nvPr>
        </p:nvSpPr>
        <p:spPr>
          <a:xfrm>
            <a:off x="503640" y="1326240"/>
            <a:ext cx="9068700" cy="3855300"/>
          </a:xfrm>
          <a:prstGeom prst="rect">
            <a:avLst/>
          </a:prstGeom>
        </p:spPr>
        <p:txBody>
          <a:bodyPr anchorCtr="0" anchor="t" bIns="0" lIns="0" spcFirstLastPara="1" rIns="0" wrap="square" tIns="0">
            <a:normAutofit/>
          </a:bodyPr>
          <a:lstStyle/>
          <a:p>
            <a:pPr indent="-330200" lvl="0" marL="457200" rtl="0" algn="l">
              <a:spcBef>
                <a:spcPts val="0"/>
              </a:spcBef>
              <a:spcAft>
                <a:spcPts val="0"/>
              </a:spcAft>
              <a:buClr>
                <a:schemeClr val="dk1"/>
              </a:buClr>
              <a:buSzPts val="1600"/>
              <a:buChar char="●"/>
            </a:pPr>
            <a:r>
              <a:rPr lang="en-US" sz="2000">
                <a:solidFill>
                  <a:schemeClr val="dk1"/>
                </a:solidFill>
              </a:rPr>
              <a:t>Multi-link operation</a:t>
            </a:r>
            <a:endParaRPr sz="2000">
              <a:solidFill>
                <a:schemeClr val="dk1"/>
              </a:solidFill>
            </a:endParaRPr>
          </a:p>
          <a:p>
            <a:pPr indent="-319808" lvl="1" marL="914400" rtl="0" algn="l">
              <a:spcBef>
                <a:spcPts val="1000"/>
              </a:spcBef>
              <a:spcAft>
                <a:spcPts val="0"/>
              </a:spcAft>
              <a:buClr>
                <a:schemeClr val="dk1"/>
              </a:buClr>
              <a:buSzPts val="1436"/>
              <a:buChar char="○"/>
            </a:pPr>
            <a:r>
              <a:rPr lang="en-US" sz="1836">
                <a:solidFill>
                  <a:schemeClr val="dk1"/>
                </a:solidFill>
              </a:rPr>
              <a:t>Choose which links and how to use them (reliability, latency, throughput)</a:t>
            </a:r>
            <a:endParaRPr sz="1836">
              <a:solidFill>
                <a:schemeClr val="dk1"/>
              </a:solidFill>
            </a:endParaRPr>
          </a:p>
          <a:p>
            <a:pPr indent="-330200" lvl="0" marL="457200" rtl="0" algn="l">
              <a:spcBef>
                <a:spcPts val="1000"/>
              </a:spcBef>
              <a:spcAft>
                <a:spcPts val="0"/>
              </a:spcAft>
              <a:buClr>
                <a:schemeClr val="dk1"/>
              </a:buClr>
              <a:buSzPts val="1600"/>
              <a:buChar char="●"/>
            </a:pPr>
            <a:r>
              <a:rPr lang="en-US" sz="2000">
                <a:solidFill>
                  <a:schemeClr val="dk1"/>
                </a:solidFill>
              </a:rPr>
              <a:t>Packet aggregation &amp; TXOP duration</a:t>
            </a:r>
            <a:endParaRPr sz="2000">
              <a:solidFill>
                <a:schemeClr val="dk1"/>
              </a:solidFill>
            </a:endParaRPr>
          </a:p>
          <a:p>
            <a:pPr indent="-319808" lvl="1" marL="914400" rtl="0" algn="l">
              <a:spcBef>
                <a:spcPts val="1000"/>
              </a:spcBef>
              <a:spcAft>
                <a:spcPts val="0"/>
              </a:spcAft>
              <a:buClr>
                <a:schemeClr val="dk1"/>
              </a:buClr>
              <a:buSzPts val="1436"/>
              <a:buChar char="○"/>
            </a:pPr>
            <a:r>
              <a:rPr lang="en-US" sz="1836">
                <a:solidFill>
                  <a:schemeClr val="dk1"/>
                </a:solidFill>
              </a:rPr>
              <a:t>Control the duration of each transmission</a:t>
            </a:r>
            <a:endParaRPr sz="1836">
              <a:solidFill>
                <a:schemeClr val="dk1"/>
              </a:solidFill>
            </a:endParaRPr>
          </a:p>
          <a:p>
            <a:pPr indent="-330200" lvl="0" marL="457200" rtl="0" algn="l">
              <a:spcBef>
                <a:spcPts val="1000"/>
              </a:spcBef>
              <a:spcAft>
                <a:spcPts val="0"/>
              </a:spcAft>
              <a:buClr>
                <a:schemeClr val="dk1"/>
              </a:buClr>
              <a:buSzPts val="1600"/>
              <a:buChar char="●"/>
            </a:pPr>
            <a:r>
              <a:rPr lang="en-US" sz="2000">
                <a:solidFill>
                  <a:schemeClr val="dk1"/>
                </a:solidFill>
              </a:rPr>
              <a:t>Power saving mechanisms</a:t>
            </a:r>
            <a:endParaRPr sz="2000">
              <a:solidFill>
                <a:schemeClr val="dk1"/>
              </a:solidFill>
            </a:endParaRPr>
          </a:p>
          <a:p>
            <a:pPr indent="-319808" lvl="1" marL="914400" rtl="0" algn="l">
              <a:spcBef>
                <a:spcPts val="1000"/>
              </a:spcBef>
              <a:spcAft>
                <a:spcPts val="0"/>
              </a:spcAft>
              <a:buClr>
                <a:schemeClr val="dk1"/>
              </a:buClr>
              <a:buSzPts val="1436"/>
              <a:buChar char="○"/>
            </a:pPr>
            <a:r>
              <a:rPr lang="en-US" sz="1836">
                <a:solidFill>
                  <a:schemeClr val="dk1"/>
                </a:solidFill>
              </a:rPr>
              <a:t>Coupled with traffic predictions (when a packet will be ready to be delivered)</a:t>
            </a:r>
            <a:endParaRPr sz="1836">
              <a:solidFill>
                <a:schemeClr val="dk1"/>
              </a:solidFill>
            </a:endParaRPr>
          </a:p>
          <a:p>
            <a:pPr indent="-330200" lvl="0" marL="457200" rtl="0" algn="l">
              <a:spcBef>
                <a:spcPts val="1000"/>
              </a:spcBef>
              <a:spcAft>
                <a:spcPts val="0"/>
              </a:spcAft>
              <a:buClr>
                <a:srgbClr val="980000"/>
              </a:buClr>
              <a:buSzPts val="1600"/>
              <a:buChar char="●"/>
            </a:pPr>
            <a:r>
              <a:rPr i="1" lang="en-US" sz="2000">
                <a:solidFill>
                  <a:srgbClr val="980000"/>
                </a:solidFill>
              </a:rPr>
              <a:t>Support higher layers</a:t>
            </a:r>
            <a:endParaRPr i="1" sz="2000">
              <a:solidFill>
                <a:srgbClr val="980000"/>
              </a:solidFill>
            </a:endParaRPr>
          </a:p>
          <a:p>
            <a:pPr indent="-319808" lvl="1" marL="914400" rtl="0" algn="l">
              <a:spcBef>
                <a:spcPts val="1000"/>
              </a:spcBef>
              <a:spcAft>
                <a:spcPts val="1000"/>
              </a:spcAft>
              <a:buClr>
                <a:srgbClr val="980000"/>
              </a:buClr>
              <a:buSzPts val="1436"/>
              <a:buChar char="○"/>
            </a:pPr>
            <a:r>
              <a:rPr i="1" lang="en-US" sz="1836">
                <a:solidFill>
                  <a:srgbClr val="980000"/>
                </a:solidFill>
              </a:rPr>
              <a:t>Provide accurate estimations on Wi-Fi performance</a:t>
            </a:r>
            <a:endParaRPr i="1" sz="2200">
              <a:solidFill>
                <a:schemeClr val="dk1"/>
              </a:solidFill>
            </a:endParaRPr>
          </a:p>
        </p:txBody>
      </p:sp>
      <p:sp>
        <p:nvSpPr>
          <p:cNvPr id="401" name="Google Shape;401;p4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2"/>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Standardization: </a:t>
            </a:r>
            <a:r>
              <a:rPr lang="en-US"/>
              <a:t>IEEE 802.11 </a:t>
            </a:r>
            <a:endParaRPr/>
          </a:p>
          <a:p>
            <a:pPr indent="0" lvl="0" marL="0" rtl="0" algn="l">
              <a:spcBef>
                <a:spcPts val="0"/>
              </a:spcBef>
              <a:spcAft>
                <a:spcPts val="0"/>
              </a:spcAft>
              <a:buNone/>
            </a:pPr>
            <a:r>
              <a:rPr lang="en-US" sz="2300"/>
              <a:t>Artificial Intelligence Machine Learning (AIML) Topic Interest Group (TIG)</a:t>
            </a:r>
            <a:endParaRPr sz="2300"/>
          </a:p>
        </p:txBody>
      </p:sp>
      <p:sp>
        <p:nvSpPr>
          <p:cNvPr id="408" name="Google Shape;408;p42"/>
          <p:cNvSpPr txBox="1"/>
          <p:nvPr>
            <p:ph idx="1" type="body"/>
          </p:nvPr>
        </p:nvSpPr>
        <p:spPr>
          <a:xfrm>
            <a:off x="503640" y="1326240"/>
            <a:ext cx="9068700" cy="3855300"/>
          </a:xfrm>
          <a:prstGeom prst="rect">
            <a:avLst/>
          </a:prstGeom>
        </p:spPr>
        <p:txBody>
          <a:bodyPr anchorCtr="0" anchor="t" bIns="0" lIns="0" spcFirstLastPara="1" rIns="0" wrap="square" tIns="0">
            <a:noAutofit/>
          </a:bodyPr>
          <a:lstStyle/>
          <a:p>
            <a:pPr indent="-336550" lvl="0" marL="457200" rtl="0" algn="l">
              <a:spcBef>
                <a:spcPts val="0"/>
              </a:spcBef>
              <a:spcAft>
                <a:spcPts val="0"/>
              </a:spcAft>
              <a:buSzPts val="1700"/>
              <a:buChar char="●"/>
            </a:pPr>
            <a:r>
              <a:rPr lang="en-US" sz="2100"/>
              <a:t>AIML Use Cases and Features for WLAN</a:t>
            </a:r>
            <a:endParaRPr sz="2100"/>
          </a:p>
          <a:p>
            <a:pPr indent="-323850" lvl="1" marL="914400" marR="0" rtl="0" algn="l">
              <a:lnSpc>
                <a:spcPct val="100000"/>
              </a:lnSpc>
              <a:spcBef>
                <a:spcPts val="0"/>
              </a:spcBef>
              <a:spcAft>
                <a:spcPts val="0"/>
              </a:spcAft>
              <a:buSzPts val="1500"/>
              <a:buChar char="○"/>
            </a:pPr>
            <a:r>
              <a:rPr lang="en-US" sz="1900"/>
              <a:t>AIML-based CSI feedback compression</a:t>
            </a:r>
            <a:endParaRPr sz="1900"/>
          </a:p>
          <a:p>
            <a:pPr indent="-311150" lvl="2" marL="1371600" marR="0" rtl="0" algn="l">
              <a:lnSpc>
                <a:spcPct val="100000"/>
              </a:lnSpc>
              <a:spcBef>
                <a:spcPts val="0"/>
              </a:spcBef>
              <a:spcAft>
                <a:spcPts val="0"/>
              </a:spcAft>
              <a:buSzPts val="1300"/>
              <a:buChar char="■"/>
            </a:pPr>
            <a:r>
              <a:rPr lang="en-US" sz="1700"/>
              <a:t>Unsupervised learning allows to reduce CSI feedback</a:t>
            </a:r>
            <a:endParaRPr sz="1700"/>
          </a:p>
          <a:p>
            <a:pPr indent="-323850" lvl="1" marL="914400" marR="0" rtl="0" algn="l">
              <a:lnSpc>
                <a:spcPct val="100000"/>
              </a:lnSpc>
              <a:spcBef>
                <a:spcPts val="0"/>
              </a:spcBef>
              <a:spcAft>
                <a:spcPts val="0"/>
              </a:spcAft>
              <a:buSzPts val="1500"/>
              <a:buChar char="○"/>
            </a:pPr>
            <a:r>
              <a:rPr lang="en-US" sz="1900"/>
              <a:t>Deep-learning based distributed channel access</a:t>
            </a:r>
            <a:endParaRPr sz="1900"/>
          </a:p>
          <a:p>
            <a:pPr indent="-311150" lvl="2" marL="1371600" marR="0" rtl="0" algn="l">
              <a:lnSpc>
                <a:spcPct val="100000"/>
              </a:lnSpc>
              <a:spcBef>
                <a:spcPts val="0"/>
              </a:spcBef>
              <a:spcAft>
                <a:spcPts val="0"/>
              </a:spcAft>
              <a:buSzPts val="1300"/>
              <a:buChar char="■"/>
            </a:pPr>
            <a:r>
              <a:rPr lang="en-US" sz="1700"/>
              <a:t>Deep learning allows to increase </a:t>
            </a:r>
            <a:r>
              <a:rPr lang="en-US" sz="1700"/>
              <a:t>throughput</a:t>
            </a:r>
            <a:r>
              <a:rPr lang="en-US" sz="1700"/>
              <a:t> and decrease latency (e.g., CW optimization)</a:t>
            </a:r>
            <a:endParaRPr sz="1700"/>
          </a:p>
          <a:p>
            <a:pPr indent="-323850" lvl="1" marL="914400" marR="0" rtl="0" algn="l">
              <a:lnSpc>
                <a:spcPct val="100000"/>
              </a:lnSpc>
              <a:spcBef>
                <a:spcPts val="0"/>
              </a:spcBef>
              <a:spcAft>
                <a:spcPts val="0"/>
              </a:spcAft>
              <a:buSzPts val="1500"/>
              <a:buChar char="○"/>
            </a:pPr>
            <a:r>
              <a:rPr lang="en-US" sz="1900"/>
              <a:t>Efficient AIML model sharing/distribution</a:t>
            </a:r>
            <a:endParaRPr sz="1900"/>
          </a:p>
          <a:p>
            <a:pPr indent="-311150" lvl="2" marL="1371600" marR="0" rtl="0" algn="l">
              <a:lnSpc>
                <a:spcPct val="100000"/>
              </a:lnSpc>
              <a:spcBef>
                <a:spcPts val="0"/>
              </a:spcBef>
              <a:spcAft>
                <a:spcPts val="0"/>
              </a:spcAft>
              <a:buSzPts val="1300"/>
              <a:buChar char="■"/>
            </a:pPr>
            <a:r>
              <a:rPr lang="en-US" sz="1700"/>
              <a:t>Efficient model sharing needs to be defined</a:t>
            </a:r>
            <a:endParaRPr sz="1700"/>
          </a:p>
          <a:p>
            <a:pPr indent="-323850" lvl="1" marL="914400" marR="0" rtl="0" algn="l">
              <a:lnSpc>
                <a:spcPct val="100000"/>
              </a:lnSpc>
              <a:spcBef>
                <a:spcPts val="0"/>
              </a:spcBef>
              <a:spcAft>
                <a:spcPts val="0"/>
              </a:spcAft>
              <a:buSzPts val="1500"/>
              <a:buChar char="○"/>
            </a:pPr>
            <a:r>
              <a:rPr lang="en-US" sz="1900"/>
              <a:t>AIML Enhanced Roaming</a:t>
            </a:r>
            <a:endParaRPr sz="1900"/>
          </a:p>
          <a:p>
            <a:pPr indent="-311150" lvl="2" marL="1371600" marR="0" rtl="0" algn="l">
              <a:lnSpc>
                <a:spcPct val="100000"/>
              </a:lnSpc>
              <a:spcBef>
                <a:spcPts val="0"/>
              </a:spcBef>
              <a:spcAft>
                <a:spcPts val="0"/>
              </a:spcAft>
              <a:buSzPts val="1300"/>
              <a:buChar char="■"/>
            </a:pPr>
            <a:r>
              <a:rPr lang="en-US" sz="1700"/>
              <a:t>AIML can improve roaming decisions</a:t>
            </a:r>
            <a:endParaRPr sz="1700"/>
          </a:p>
          <a:p>
            <a:pPr indent="-323850" lvl="1" marL="914400" marR="0" rtl="0" algn="l">
              <a:lnSpc>
                <a:spcPct val="100000"/>
              </a:lnSpc>
              <a:spcBef>
                <a:spcPts val="0"/>
              </a:spcBef>
              <a:spcAft>
                <a:spcPts val="0"/>
              </a:spcAft>
              <a:buSzPts val="1500"/>
              <a:buChar char="○"/>
            </a:pPr>
            <a:r>
              <a:rPr lang="en-US" sz="1900"/>
              <a:t>AIML based Multi-AP Transmission</a:t>
            </a:r>
            <a:endParaRPr sz="1900"/>
          </a:p>
          <a:p>
            <a:pPr indent="-311150" lvl="2" marL="1371600" marR="0" rtl="0" algn="l">
              <a:lnSpc>
                <a:spcPct val="100000"/>
              </a:lnSpc>
              <a:spcBef>
                <a:spcPts val="0"/>
              </a:spcBef>
              <a:spcAft>
                <a:spcPts val="0"/>
              </a:spcAft>
              <a:buSzPts val="1300"/>
              <a:buChar char="■"/>
            </a:pPr>
            <a:r>
              <a:rPr lang="en-US" sz="1700"/>
              <a:t>AIML can help in finding AP-STA pairs for multi-AP transmissions, etc.</a:t>
            </a:r>
            <a:endParaRPr sz="1700"/>
          </a:p>
          <a:p>
            <a:pPr indent="0" lvl="0" marL="0" rtl="0" algn="l">
              <a:spcBef>
                <a:spcPts val="1000"/>
              </a:spcBef>
              <a:spcAft>
                <a:spcPts val="1000"/>
              </a:spcAft>
              <a:buNone/>
            </a:pPr>
            <a:r>
              <a:rPr lang="en-US" sz="1900"/>
              <a:t>All </a:t>
            </a:r>
            <a:r>
              <a:rPr lang="en-US" sz="1900">
                <a:solidFill>
                  <a:schemeClr val="dk1"/>
                </a:solidFill>
              </a:rPr>
              <a:t>AIML TIG </a:t>
            </a:r>
            <a:r>
              <a:rPr lang="en-US" sz="1900"/>
              <a:t>documents available</a:t>
            </a:r>
            <a:r>
              <a:rPr lang="en-US"/>
              <a:t> @ https://mentor.ieee.org/802.11/documents?is_dcn=aiml</a:t>
            </a:r>
            <a:endParaRPr sz="1400"/>
          </a:p>
        </p:txBody>
      </p:sp>
      <p:sp>
        <p:nvSpPr>
          <p:cNvPr id="409" name="Google Shape;409;p4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3"/>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Standardization: IEEE 802.11 </a:t>
            </a:r>
            <a:endParaRPr>
              <a:solidFill>
                <a:schemeClr val="dk1"/>
              </a:solidFill>
            </a:endParaRPr>
          </a:p>
          <a:p>
            <a:pPr indent="0" lvl="0" marL="0" rtl="0" algn="l">
              <a:spcBef>
                <a:spcPts val="0"/>
              </a:spcBef>
              <a:spcAft>
                <a:spcPts val="0"/>
              </a:spcAft>
              <a:buNone/>
            </a:pPr>
            <a:r>
              <a:rPr lang="en-US" sz="1900">
                <a:solidFill>
                  <a:schemeClr val="dk1"/>
                </a:solidFill>
              </a:rPr>
              <a:t>AIML-based CSI Feedback Compression</a:t>
            </a:r>
            <a:endParaRPr sz="2800"/>
          </a:p>
        </p:txBody>
      </p:sp>
      <p:sp>
        <p:nvSpPr>
          <p:cNvPr id="416" name="Google Shape;416;p43"/>
          <p:cNvSpPr txBox="1"/>
          <p:nvPr>
            <p:ph idx="1" type="body"/>
          </p:nvPr>
        </p:nvSpPr>
        <p:spPr>
          <a:xfrm>
            <a:off x="503645" y="1326250"/>
            <a:ext cx="4687500" cy="3855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sz="2200"/>
              <a:t>Problem</a:t>
            </a:r>
            <a:endParaRPr sz="2200"/>
          </a:p>
          <a:p>
            <a:pPr indent="-355600" lvl="0" marL="457200" rtl="0" algn="l">
              <a:spcBef>
                <a:spcPts val="1000"/>
              </a:spcBef>
              <a:spcAft>
                <a:spcPts val="0"/>
              </a:spcAft>
              <a:buClr>
                <a:schemeClr val="dk1"/>
              </a:buClr>
              <a:buSzPts val="2000"/>
              <a:buChar char="●"/>
            </a:pPr>
            <a:r>
              <a:rPr lang="en-US" sz="2000">
                <a:solidFill>
                  <a:schemeClr val="dk1"/>
                </a:solidFill>
              </a:rPr>
              <a:t>In 802.11ax/be the AP uses a sounding sequence for beamformee/</a:t>
            </a:r>
            <a:r>
              <a:rPr lang="en-US" sz="2000">
                <a:solidFill>
                  <a:schemeClr val="dk1"/>
                </a:solidFill>
              </a:rPr>
              <a:t>beamformer</a:t>
            </a:r>
            <a:r>
              <a:rPr lang="en-US" sz="2000">
                <a:solidFill>
                  <a:schemeClr val="dk1"/>
                </a:solidFill>
              </a:rPr>
              <a:t> communication</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Sounding feedback airtime overhead </a:t>
            </a:r>
            <a:r>
              <a:rPr lang="en-US" sz="2000">
                <a:solidFill>
                  <a:schemeClr val="dk1"/>
                </a:solidFill>
              </a:rPr>
              <a:t>increases</a:t>
            </a:r>
            <a:r>
              <a:rPr lang="en-US" sz="2000">
                <a:solidFill>
                  <a:schemeClr val="dk1"/>
                </a:solidFill>
              </a:rPr>
              <a:t> with new features (e.g., MAP + many spatial streams)</a:t>
            </a:r>
            <a:endParaRPr sz="2000">
              <a:solidFill>
                <a:schemeClr val="dk1"/>
              </a:solidFill>
            </a:endParaRPr>
          </a:p>
          <a:p>
            <a:pPr indent="0" lvl="0" marL="0" rtl="0" algn="l">
              <a:spcBef>
                <a:spcPts val="1000"/>
              </a:spcBef>
              <a:spcAft>
                <a:spcPts val="0"/>
              </a:spcAft>
              <a:buNone/>
            </a:pPr>
            <a:r>
              <a:rPr lang="en-US" sz="2200"/>
              <a:t>Benefit from ML</a:t>
            </a:r>
            <a:endParaRPr sz="2200"/>
          </a:p>
          <a:p>
            <a:pPr indent="-355600" lvl="0" marL="457200" rtl="0" algn="l">
              <a:spcBef>
                <a:spcPts val="1000"/>
              </a:spcBef>
              <a:spcAft>
                <a:spcPts val="0"/>
              </a:spcAft>
              <a:buSzPts val="2000"/>
              <a:buChar char="●"/>
            </a:pPr>
            <a:r>
              <a:rPr lang="en-US" sz="2000"/>
              <a:t>CSI compression</a:t>
            </a:r>
            <a:endParaRPr sz="2000"/>
          </a:p>
          <a:p>
            <a:pPr indent="-355600" lvl="0" marL="457200" rtl="0" algn="l">
              <a:spcBef>
                <a:spcPts val="0"/>
              </a:spcBef>
              <a:spcAft>
                <a:spcPts val="0"/>
              </a:spcAft>
              <a:buSzPts val="2000"/>
              <a:buChar char="●"/>
            </a:pPr>
            <a:r>
              <a:rPr lang="en-US" sz="2000"/>
              <a:t>Faster operation</a:t>
            </a:r>
            <a:endParaRPr sz="2000"/>
          </a:p>
          <a:p>
            <a:pPr indent="-355600" lvl="0" marL="457200" rtl="0" algn="l">
              <a:spcBef>
                <a:spcPts val="0"/>
              </a:spcBef>
              <a:spcAft>
                <a:spcPts val="0"/>
              </a:spcAft>
              <a:buSzPts val="2000"/>
              <a:buChar char="●"/>
            </a:pPr>
            <a:r>
              <a:rPr lang="en-US" sz="2000"/>
              <a:t>Improved throughput</a:t>
            </a:r>
            <a:endParaRPr sz="2000"/>
          </a:p>
        </p:txBody>
      </p:sp>
      <p:sp>
        <p:nvSpPr>
          <p:cNvPr id="417" name="Google Shape;417;p4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418" name="Google Shape;418;p43"/>
          <p:cNvPicPr preferRelativeResize="0"/>
          <p:nvPr/>
        </p:nvPicPr>
        <p:blipFill>
          <a:blip r:embed="rId3">
            <a:alphaModFix/>
          </a:blip>
          <a:stretch>
            <a:fillRect/>
          </a:stretch>
        </p:blipFill>
        <p:spPr>
          <a:xfrm>
            <a:off x="5857901" y="351448"/>
            <a:ext cx="4000475" cy="4769800"/>
          </a:xfrm>
          <a:prstGeom prst="rect">
            <a:avLst/>
          </a:prstGeom>
          <a:noFill/>
          <a:ln>
            <a:noFill/>
          </a:ln>
        </p:spPr>
      </p:pic>
      <p:sp>
        <p:nvSpPr>
          <p:cNvPr id="419" name="Google Shape;419;p43"/>
          <p:cNvSpPr txBox="1"/>
          <p:nvPr/>
        </p:nvSpPr>
        <p:spPr>
          <a:xfrm>
            <a:off x="6086500" y="5038125"/>
            <a:ext cx="3743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Guo, Jiajia, et al. "AI for CSI feedback enhancement in 5G-advanced." </a:t>
            </a:r>
            <a:r>
              <a:rPr i="1" lang="en-US" sz="1100">
                <a:solidFill>
                  <a:schemeClr val="dk1"/>
                </a:solidFill>
                <a:latin typeface="Calibri"/>
                <a:ea typeface="Calibri"/>
                <a:cs typeface="Calibri"/>
                <a:sym typeface="Calibri"/>
              </a:rPr>
              <a:t>IEEE Wireless Communications</a:t>
            </a:r>
            <a:r>
              <a:rPr lang="en-US" sz="1100">
                <a:solidFill>
                  <a:schemeClr val="dk1"/>
                </a:solidFill>
                <a:latin typeface="Calibri"/>
                <a:ea typeface="Calibri"/>
                <a:cs typeface="Calibri"/>
                <a:sym typeface="Calibri"/>
              </a:rPr>
              <a:t> (2022).</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Szymon Szott</a:t>
            </a:r>
            <a:endParaRPr/>
          </a:p>
        </p:txBody>
      </p:sp>
      <p:sp>
        <p:nvSpPr>
          <p:cNvPr id="99" name="Google Shape;99;p17"/>
          <p:cNvSpPr txBox="1"/>
          <p:nvPr>
            <p:ph idx="1" type="body"/>
          </p:nvPr>
        </p:nvSpPr>
        <p:spPr>
          <a:xfrm>
            <a:off x="503646" y="1326250"/>
            <a:ext cx="5447400" cy="38553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US"/>
              <a:t>Associate professor at AGH University of Kraków, Poland</a:t>
            </a:r>
            <a:endParaRPr/>
          </a:p>
          <a:p>
            <a:pPr indent="-317500" lvl="0" marL="457200" rtl="0" algn="l">
              <a:spcBef>
                <a:spcPts val="0"/>
              </a:spcBef>
              <a:spcAft>
                <a:spcPts val="0"/>
              </a:spcAft>
              <a:buSzPts val="1400"/>
              <a:buChar char="●"/>
            </a:pPr>
            <a:r>
              <a:rPr lang="en-US"/>
              <a:t>Research interests</a:t>
            </a:r>
            <a:endParaRPr/>
          </a:p>
          <a:p>
            <a:pPr indent="-317500" lvl="1" marL="914400" rtl="0" algn="l">
              <a:spcBef>
                <a:spcPts val="0"/>
              </a:spcBef>
              <a:spcAft>
                <a:spcPts val="0"/>
              </a:spcAft>
              <a:buSzPts val="1400"/>
              <a:buChar char="○"/>
            </a:pPr>
            <a:r>
              <a:rPr lang="en-US"/>
              <a:t>Wireless local area networks</a:t>
            </a:r>
            <a:endParaRPr/>
          </a:p>
          <a:p>
            <a:pPr indent="-317500" lvl="1" marL="914400" rtl="0" algn="l">
              <a:spcBef>
                <a:spcPts val="0"/>
              </a:spcBef>
              <a:spcAft>
                <a:spcPts val="0"/>
              </a:spcAft>
              <a:buSzPts val="1400"/>
              <a:buChar char="○"/>
            </a:pPr>
            <a:r>
              <a:rPr lang="en-US"/>
              <a:t>Channel access</a:t>
            </a:r>
            <a:endParaRPr/>
          </a:p>
          <a:p>
            <a:pPr indent="-317500" lvl="1" marL="914400" rtl="0" algn="l">
              <a:spcBef>
                <a:spcPts val="0"/>
              </a:spcBef>
              <a:spcAft>
                <a:spcPts val="0"/>
              </a:spcAft>
              <a:buSzPts val="1400"/>
              <a:buChar char="○"/>
            </a:pPr>
            <a:r>
              <a:rPr lang="en-US"/>
              <a:t>Quality of service</a:t>
            </a:r>
            <a:endParaRPr/>
          </a:p>
          <a:p>
            <a:pPr indent="-317500" lvl="1" marL="914400" rtl="0" algn="l">
              <a:spcBef>
                <a:spcPts val="0"/>
              </a:spcBef>
              <a:spcAft>
                <a:spcPts val="0"/>
              </a:spcAft>
              <a:buSzPts val="1400"/>
              <a:buChar char="○"/>
            </a:pPr>
            <a:r>
              <a:rPr lang="en-US"/>
              <a:t>Security</a:t>
            </a:r>
            <a:endParaRPr/>
          </a:p>
          <a:p>
            <a:pPr indent="-317500" lvl="1" marL="914400" rtl="0" algn="l">
              <a:spcBef>
                <a:spcPts val="0"/>
              </a:spcBef>
              <a:spcAft>
                <a:spcPts val="0"/>
              </a:spcAft>
              <a:buSzPts val="1400"/>
              <a:buChar char="○"/>
            </a:pPr>
            <a:r>
              <a:rPr lang="en-US"/>
              <a:t>Inter-technology coexistence</a:t>
            </a:r>
            <a:endParaRPr/>
          </a:p>
          <a:p>
            <a:pPr indent="-317500" lvl="0" marL="457200" rtl="0" algn="l">
              <a:spcBef>
                <a:spcPts val="0"/>
              </a:spcBef>
              <a:spcAft>
                <a:spcPts val="0"/>
              </a:spcAft>
              <a:buSzPts val="1400"/>
              <a:buChar char="●"/>
            </a:pPr>
            <a:r>
              <a:rPr b="1" lang="en-US"/>
              <a:t>ML interest:</a:t>
            </a:r>
            <a:r>
              <a:rPr lang="en-US"/>
              <a:t> clever ways to improve performance</a:t>
            </a:r>
            <a:endParaRPr/>
          </a:p>
          <a:p>
            <a:pPr indent="-317500" lvl="0" marL="457200" rtl="0" algn="l">
              <a:spcBef>
                <a:spcPts val="0"/>
              </a:spcBef>
              <a:spcAft>
                <a:spcPts val="0"/>
              </a:spcAft>
              <a:buSzPts val="1400"/>
              <a:buChar char="●"/>
            </a:pPr>
            <a:r>
              <a:rPr lang="en-US"/>
              <a:t>Contact:</a:t>
            </a:r>
            <a:endParaRPr/>
          </a:p>
          <a:p>
            <a:pPr indent="-317500" lvl="1" marL="914400" rtl="0" algn="l">
              <a:spcBef>
                <a:spcPts val="0"/>
              </a:spcBef>
              <a:spcAft>
                <a:spcPts val="0"/>
              </a:spcAft>
              <a:buSzPts val="1400"/>
              <a:buChar char="○"/>
            </a:pPr>
            <a:r>
              <a:rPr lang="en-US" u="sng">
                <a:solidFill>
                  <a:schemeClr val="hlink"/>
                </a:solidFill>
                <a:hlinkClick r:id="rId3"/>
              </a:rPr>
              <a:t>szott@agh.edu.pl</a:t>
            </a:r>
            <a:endParaRPr/>
          </a:p>
          <a:p>
            <a:pPr indent="-317500" lvl="1" marL="914400" rtl="0" algn="l">
              <a:spcBef>
                <a:spcPts val="0"/>
              </a:spcBef>
              <a:spcAft>
                <a:spcPts val="0"/>
              </a:spcAft>
              <a:buSzPts val="1400"/>
              <a:buChar char="○"/>
            </a:pPr>
            <a:r>
              <a:rPr lang="en-US" u="sng">
                <a:solidFill>
                  <a:schemeClr val="hlink"/>
                </a:solidFill>
                <a:hlinkClick r:id="rId4"/>
              </a:rPr>
              <a:t>https://szymonszott.github.io/</a:t>
            </a:r>
            <a:endParaRPr/>
          </a:p>
        </p:txBody>
      </p:sp>
      <p:sp>
        <p:nvSpPr>
          <p:cNvPr id="100" name="Google Shape;100;p1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1875825" y="747000"/>
            <a:ext cx="478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02" name="Google Shape;102;p17"/>
          <p:cNvPicPr preferRelativeResize="0"/>
          <p:nvPr/>
        </p:nvPicPr>
        <p:blipFill>
          <a:blip r:embed="rId5">
            <a:alphaModFix/>
          </a:blip>
          <a:stretch>
            <a:fillRect/>
          </a:stretch>
        </p:blipFill>
        <p:spPr>
          <a:xfrm>
            <a:off x="6565249" y="537598"/>
            <a:ext cx="2432025" cy="2432025"/>
          </a:xfrm>
          <a:prstGeom prst="rect">
            <a:avLst/>
          </a:prstGeom>
          <a:noFill/>
          <a:ln>
            <a:noFill/>
          </a:ln>
        </p:spPr>
      </p:pic>
      <p:pic>
        <p:nvPicPr>
          <p:cNvPr id="103" name="Google Shape;103;p17"/>
          <p:cNvPicPr preferRelativeResize="0"/>
          <p:nvPr/>
        </p:nvPicPr>
        <p:blipFill rotWithShape="1">
          <a:blip r:embed="rId6">
            <a:alphaModFix/>
          </a:blip>
          <a:srcRect b="0" l="16048" r="22086" t="0"/>
          <a:stretch/>
        </p:blipFill>
        <p:spPr>
          <a:xfrm>
            <a:off x="7265988" y="3139575"/>
            <a:ext cx="1296425" cy="2095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4"/>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Standardization: IEEE 802.11 </a:t>
            </a:r>
            <a:endParaRPr>
              <a:solidFill>
                <a:schemeClr val="dk1"/>
              </a:solidFill>
            </a:endParaRPr>
          </a:p>
          <a:p>
            <a:pPr indent="0" lvl="0" marL="0" rtl="0" algn="l">
              <a:spcBef>
                <a:spcPts val="0"/>
              </a:spcBef>
              <a:spcAft>
                <a:spcPts val="0"/>
              </a:spcAft>
              <a:buNone/>
            </a:pPr>
            <a:r>
              <a:rPr lang="en-US" sz="1900">
                <a:solidFill>
                  <a:schemeClr val="dk1"/>
                </a:solidFill>
              </a:rPr>
              <a:t>AIML-based Multi-AP Coordination</a:t>
            </a:r>
            <a:endParaRPr sz="1900">
              <a:solidFill>
                <a:schemeClr val="dk1"/>
              </a:solidFill>
            </a:endParaRPr>
          </a:p>
        </p:txBody>
      </p:sp>
      <p:sp>
        <p:nvSpPr>
          <p:cNvPr id="426" name="Google Shape;426;p44"/>
          <p:cNvSpPr txBox="1"/>
          <p:nvPr>
            <p:ph idx="1" type="body"/>
          </p:nvPr>
        </p:nvSpPr>
        <p:spPr>
          <a:xfrm>
            <a:off x="503640" y="1250040"/>
            <a:ext cx="9068700" cy="3855300"/>
          </a:xfrm>
          <a:prstGeom prst="rect">
            <a:avLst/>
          </a:prstGeom>
        </p:spPr>
        <p:txBody>
          <a:bodyPr anchorCtr="0" anchor="t" bIns="0" lIns="0" spcFirstLastPara="1" rIns="0" wrap="square" tIns="0">
            <a:normAutofit/>
          </a:bodyPr>
          <a:lstStyle/>
          <a:p>
            <a:pPr indent="0" lvl="0" marL="0" rtl="0" algn="l">
              <a:spcBef>
                <a:spcPts val="0"/>
              </a:spcBef>
              <a:spcAft>
                <a:spcPts val="0"/>
              </a:spcAft>
              <a:buClr>
                <a:schemeClr val="dk1"/>
              </a:buClr>
              <a:buSzPts val="1100"/>
              <a:buFont typeface="Arial"/>
              <a:buNone/>
            </a:pPr>
            <a:r>
              <a:rPr lang="en-US" sz="2200">
                <a:solidFill>
                  <a:schemeClr val="dk1"/>
                </a:solidFill>
              </a:rPr>
              <a:t>Problem</a:t>
            </a:r>
            <a:endParaRPr sz="2200">
              <a:solidFill>
                <a:schemeClr val="dk1"/>
              </a:solidFill>
            </a:endParaRPr>
          </a:p>
          <a:p>
            <a:pPr indent="-342900" lvl="0" marL="457200" rtl="0" algn="l">
              <a:spcBef>
                <a:spcPts val="1000"/>
              </a:spcBef>
              <a:spcAft>
                <a:spcPts val="0"/>
              </a:spcAft>
              <a:buClr>
                <a:schemeClr val="dk1"/>
              </a:buClr>
              <a:buSzPts val="1800"/>
              <a:buChar char="●"/>
            </a:pPr>
            <a:r>
              <a:rPr lang="en-US">
                <a:solidFill>
                  <a:schemeClr val="dk1"/>
                </a:solidFill>
              </a:rPr>
              <a:t>Dense multi-AP networks suffer from co-channel interference,  multi-AP coordination (MAPC) becomes necessary </a:t>
            </a:r>
            <a:endParaRPr>
              <a:solidFill>
                <a:schemeClr val="dk1"/>
              </a:solidFill>
            </a:endParaRPr>
          </a:p>
          <a:p>
            <a:pPr indent="0" lvl="0" marL="0" rtl="0" algn="l">
              <a:spcBef>
                <a:spcPts val="1000"/>
              </a:spcBef>
              <a:spcAft>
                <a:spcPts val="0"/>
              </a:spcAft>
              <a:buClr>
                <a:schemeClr val="dk1"/>
              </a:buClr>
              <a:buSzPts val="1100"/>
              <a:buFont typeface="Arial"/>
              <a:buNone/>
            </a:pPr>
            <a:r>
              <a:rPr lang="en-US" sz="2200">
                <a:solidFill>
                  <a:schemeClr val="dk1"/>
                </a:solidFill>
              </a:rPr>
              <a:t>Benefit from ML</a:t>
            </a:r>
            <a:endParaRPr sz="2200">
              <a:solidFill>
                <a:schemeClr val="dk1"/>
              </a:solidFill>
            </a:endParaRPr>
          </a:p>
          <a:p>
            <a:pPr indent="-355600" lvl="0" marL="457200" rtl="0" algn="l">
              <a:spcBef>
                <a:spcPts val="1000"/>
              </a:spcBef>
              <a:spcAft>
                <a:spcPts val="0"/>
              </a:spcAft>
              <a:buClr>
                <a:schemeClr val="dk1"/>
              </a:buClr>
              <a:buSzPts val="2000"/>
              <a:buChar char="●"/>
            </a:pPr>
            <a:r>
              <a:rPr lang="en-US" sz="2000">
                <a:solidFill>
                  <a:schemeClr val="dk1"/>
                </a:solidFill>
              </a:rPr>
              <a:t>Selection of non-colliding groups → improved utilization of radio resources</a:t>
            </a:r>
            <a:endParaRPr sz="2000">
              <a:solidFill>
                <a:schemeClr val="dk1"/>
              </a:solidFill>
            </a:endParaRPr>
          </a:p>
          <a:p>
            <a:pPr indent="0" lvl="0" marL="457200" rtl="0" algn="l">
              <a:spcBef>
                <a:spcPts val="1000"/>
              </a:spcBef>
              <a:spcAft>
                <a:spcPts val="0"/>
              </a:spcAft>
              <a:buClr>
                <a:schemeClr val="dk1"/>
              </a:buClr>
              <a:buSzPts val="1100"/>
              <a:buFont typeface="Arial"/>
              <a:buNone/>
            </a:pPr>
            <a:r>
              <a:t/>
            </a:r>
            <a:endParaRPr sz="2000">
              <a:solidFill>
                <a:schemeClr val="dk1"/>
              </a:solidFill>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427" name="Google Shape;427;p4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428" name="Google Shape;428;p44"/>
          <p:cNvPicPr preferRelativeResize="0"/>
          <p:nvPr/>
        </p:nvPicPr>
        <p:blipFill>
          <a:blip r:embed="rId3">
            <a:alphaModFix/>
          </a:blip>
          <a:stretch>
            <a:fillRect/>
          </a:stretch>
        </p:blipFill>
        <p:spPr>
          <a:xfrm>
            <a:off x="1730553" y="3267578"/>
            <a:ext cx="6546800" cy="2289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32" name="Shape 432"/>
        <p:cNvGrpSpPr/>
        <p:nvPr/>
      </p:nvGrpSpPr>
      <p:grpSpPr>
        <a:xfrm>
          <a:off x="0" y="0"/>
          <a:ext cx="0" cy="0"/>
          <a:chOff x="0" y="0"/>
          <a:chExt cx="0" cy="0"/>
        </a:xfrm>
      </p:grpSpPr>
      <p:sp>
        <p:nvSpPr>
          <p:cNvPr id="433" name="Google Shape;433;p45"/>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i="0" lang="en-US" sz="3200" u="none" cap="none" strike="noStrike">
                <a:latin typeface="Calibri"/>
                <a:ea typeface="Calibri"/>
                <a:cs typeface="Calibri"/>
                <a:sym typeface="Calibri"/>
              </a:rPr>
              <a:t>Outline</a:t>
            </a:r>
            <a:endParaRPr sz="3200" strike="noStrike">
              <a:latin typeface="Calibri"/>
              <a:ea typeface="Calibri"/>
              <a:cs typeface="Calibri"/>
              <a:sym typeface="Calibri"/>
            </a:endParaRPr>
          </a:p>
        </p:txBody>
      </p:sp>
      <p:sp>
        <p:nvSpPr>
          <p:cNvPr id="434" name="Google Shape;434;p45"/>
          <p:cNvSpPr txBox="1"/>
          <p:nvPr/>
        </p:nvSpPr>
        <p:spPr>
          <a:xfrm>
            <a:off x="503650" y="1029726"/>
            <a:ext cx="9068700" cy="4151700"/>
          </a:xfrm>
          <a:prstGeom prst="rect">
            <a:avLst/>
          </a:prstGeom>
          <a:noFill/>
          <a:ln>
            <a:noFill/>
          </a:ln>
        </p:spPr>
        <p:txBody>
          <a:bodyPr anchorCtr="0" anchor="t" bIns="0" lIns="0" spcFirstLastPara="1" rIns="0" wrap="square" tIns="0">
            <a:noAutofit/>
          </a:bodyPr>
          <a:lstStyle/>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1</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Introduction.</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Why Wi-Fi may want to adopt AI/ML?</a:t>
            </a:r>
            <a:r>
              <a:rPr lang="en-US" sz="1100">
                <a:solidFill>
                  <a:schemeClr val="dk1"/>
                </a:solidFill>
                <a:latin typeface="Calibri"/>
                <a:ea typeface="Calibri"/>
                <a:cs typeface="Calibri"/>
                <a:sym typeface="Calibri"/>
              </a:rPr>
              <a:t> (30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overview: A 30-year path from IEEE 802.11b to IEEE 802.11be, and beyond.</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in Wi-Fi: Dealing with complexity and uncertainty.</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Requirements of next-gen WiFi networks.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2</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A primer on AI/ML </a:t>
            </a:r>
            <a:r>
              <a:rPr lang="en-US" sz="1100">
                <a:solidFill>
                  <a:schemeClr val="dk1"/>
                </a:solidFill>
                <a:latin typeface="Calibri"/>
                <a:ea typeface="Calibri"/>
                <a:cs typeface="Calibri"/>
                <a:sym typeface="Calibri"/>
              </a:rPr>
              <a:t>(45 min) - </a:t>
            </a:r>
            <a:r>
              <a:rPr lang="en-US" sz="1100">
                <a:solidFill>
                  <a:schemeClr val="dk1"/>
                </a:solidFill>
                <a:latin typeface="Calibri"/>
                <a:ea typeface="Calibri"/>
                <a:cs typeface="Calibri"/>
                <a:sym typeface="Calibri"/>
              </a:rPr>
              <a:t>Szymon</a:t>
            </a:r>
            <a:r>
              <a:rPr lang="en-US" sz="1100">
                <a:solidFill>
                  <a:schemeClr val="dk1"/>
                </a:solidFill>
                <a:latin typeface="Calibri"/>
                <a:ea typeface="Calibri"/>
                <a:cs typeface="Calibri"/>
                <a:sym typeface="Calibri"/>
              </a:rPr>
              <a:t> &amp; </a:t>
            </a:r>
            <a:r>
              <a:rPr lang="en-US" sz="1100">
                <a:solidFill>
                  <a:schemeClr val="dk1"/>
                </a:solidFill>
                <a:latin typeface="Calibri"/>
                <a:ea typeface="Calibri"/>
                <a:cs typeface="Calibri"/>
                <a:sym typeface="Calibri"/>
              </a:rPr>
              <a:t>Boris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Concepts, definitions, and overview of the main ML types (supervised, unsupervised, and reinforcement learning), including Wi-Fi examples.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Popular ML techniques and paradigms: deep learning, reinforcement learning, online learning, federated learning.</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Deployment options: architecture, data handling, marketplaces.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b="1" lang="en-US" sz="1100">
                <a:solidFill>
                  <a:schemeClr val="dk1"/>
                </a:solidFill>
                <a:latin typeface="Calibri"/>
                <a:ea typeface="Calibri"/>
                <a:cs typeface="Calibri"/>
                <a:sym typeface="Calibri"/>
              </a:rPr>
              <a:t>Break (10:00-10:30)</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rPr lang="en-US" sz="1100" u="sng">
                <a:solidFill>
                  <a:schemeClr val="dk1"/>
                </a:solidFill>
                <a:latin typeface="Calibri"/>
                <a:ea typeface="Calibri"/>
                <a:cs typeface="Calibri"/>
                <a:sym typeface="Calibri"/>
              </a:rPr>
              <a:t>Part 3</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Multi-Armed Bandits for Responsive Wi-Fi networks </a:t>
            </a:r>
            <a:r>
              <a:rPr lang="en-US" sz="1100">
                <a:solidFill>
                  <a:schemeClr val="dk1"/>
                </a:solidFill>
                <a:latin typeface="Calibri"/>
                <a:ea typeface="Calibri"/>
                <a:cs typeface="Calibri"/>
                <a:sym typeface="Calibri"/>
              </a:rPr>
              <a:t>(45 mins) - Boris &amp; Szymon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Multi-Armed Bandits: exploitation-exploration trade-off; e-greedy, Thompson Sampling, UCB.</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Examples: Channel Selection; AP selection;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Reinforced-lib + Example (MCS selection).</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4</a:t>
            </a:r>
            <a:r>
              <a:rPr lang="en-US" sz="1100">
                <a:solidFill>
                  <a:schemeClr val="dk1"/>
                </a:solidFill>
                <a:latin typeface="Calibri"/>
                <a:ea typeface="Calibri"/>
                <a:cs typeface="Calibri"/>
                <a:sym typeface="Calibri"/>
              </a:rPr>
              <a:t>: </a:t>
            </a:r>
            <a:r>
              <a:rPr b="1" lang="en-US" sz="1100">
                <a:solidFill>
                  <a:srgbClr val="0E101A"/>
                </a:solidFill>
                <a:latin typeface="Calibri"/>
                <a:ea typeface="Calibri"/>
                <a:cs typeface="Calibri"/>
                <a:sym typeface="Calibri"/>
              </a:rPr>
              <a:t>Wi-Fi &amp; ML: Practical considerations</a:t>
            </a:r>
            <a:r>
              <a:rPr b="1" lang="en-US" sz="1000">
                <a:solidFill>
                  <a:srgbClr val="0E101A"/>
                </a:solidFill>
                <a:latin typeface="Calibri"/>
                <a:ea typeface="Calibri"/>
                <a:cs typeface="Calibri"/>
                <a:sym typeface="Calibri"/>
              </a:rPr>
              <a:t> </a:t>
            </a:r>
            <a:r>
              <a:rPr lang="en-US" sz="1100">
                <a:solidFill>
                  <a:schemeClr val="dk1"/>
                </a:solidFill>
                <a:latin typeface="Calibri"/>
                <a:ea typeface="Calibri"/>
                <a:cs typeface="Calibri"/>
                <a:sym typeface="Calibri"/>
              </a:rPr>
              <a:t>(45 mins) - Francesc</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&amp; ML: A two-sided relationship</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Adoption of ML in Wi-Fi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in the ITU-T AI/ML in 5G Challenge: Use cases, tools, and results from the 2020-2022 editions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Hands-on Exercise II: Predicting the performance of Wi-Fi through Deep Learning</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5</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Open challenges, future research directions, and summary </a:t>
            </a:r>
            <a:r>
              <a:rPr lang="en-US" sz="1100">
                <a:solidFill>
                  <a:schemeClr val="dk1"/>
                </a:solidFill>
                <a:latin typeface="Calibri"/>
                <a:ea typeface="Calibri"/>
                <a:cs typeface="Calibri"/>
                <a:sym typeface="Calibri"/>
              </a:rPr>
              <a:t>(15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and future research directions; Synergies with other disruptive technologies.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Current AI/ML trends: LLM and Generative AI.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Summary and takeaways.</a:t>
            </a:r>
            <a:endParaRPr sz="1800">
              <a:highlight>
                <a:srgbClr val="FFFF00"/>
              </a:highlight>
              <a:latin typeface="Calibri"/>
              <a:ea typeface="Calibri"/>
              <a:cs typeface="Calibri"/>
              <a:sym typeface="Calibri"/>
            </a:endParaRPr>
          </a:p>
        </p:txBody>
      </p:sp>
      <p:sp>
        <p:nvSpPr>
          <p:cNvPr id="435" name="Google Shape;435;p4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3D3C"/>
        </a:solidFill>
      </p:bgPr>
    </p:bg>
    <p:spTree>
      <p:nvGrpSpPr>
        <p:cNvPr id="439" name="Shape 439"/>
        <p:cNvGrpSpPr/>
        <p:nvPr/>
      </p:nvGrpSpPr>
      <p:grpSpPr>
        <a:xfrm>
          <a:off x="0" y="0"/>
          <a:ext cx="0" cy="0"/>
          <a:chOff x="0" y="0"/>
          <a:chExt cx="0" cy="0"/>
        </a:xfrm>
      </p:grpSpPr>
      <p:sp>
        <p:nvSpPr>
          <p:cNvPr id="440" name="Google Shape;440;p46"/>
          <p:cNvSpPr txBox="1"/>
          <p:nvPr/>
        </p:nvSpPr>
        <p:spPr>
          <a:xfrm>
            <a:off x="504000" y="984960"/>
            <a:ext cx="9068760" cy="1013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4400">
                <a:solidFill>
                  <a:srgbClr val="FFFFFF"/>
                </a:solidFill>
                <a:latin typeface="Calibri"/>
                <a:ea typeface="Calibri"/>
                <a:cs typeface="Calibri"/>
                <a:sym typeface="Calibri"/>
              </a:rPr>
              <a:t>2</a:t>
            </a:r>
            <a:br>
              <a:rPr lang="en-US" sz="1800">
                <a:latin typeface="Calibri"/>
                <a:ea typeface="Calibri"/>
                <a:cs typeface="Calibri"/>
                <a:sym typeface="Calibri"/>
              </a:rPr>
            </a:br>
            <a:r>
              <a:rPr lang="en-US" sz="2600">
                <a:solidFill>
                  <a:srgbClr val="FFFFFF"/>
                </a:solidFill>
                <a:latin typeface="Calibri"/>
                <a:ea typeface="Calibri"/>
                <a:cs typeface="Calibri"/>
                <a:sym typeface="Calibri"/>
              </a:rPr>
              <a:t>A Primer on AI/ML</a:t>
            </a:r>
            <a:endParaRPr sz="2600" strike="noStrike">
              <a:latin typeface="Calibri"/>
              <a:ea typeface="Calibri"/>
              <a:cs typeface="Calibri"/>
              <a:sym typeface="Calibri"/>
            </a:endParaRPr>
          </a:p>
        </p:txBody>
      </p:sp>
      <p:sp>
        <p:nvSpPr>
          <p:cNvPr id="441" name="Google Shape;441;p4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7"/>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Artificial Intelligence and Machine Learning</a:t>
            </a:r>
            <a:endParaRPr sz="3200" strike="noStrike">
              <a:latin typeface="Calibri"/>
              <a:ea typeface="Calibri"/>
              <a:cs typeface="Calibri"/>
              <a:sym typeface="Calibri"/>
            </a:endParaRPr>
          </a:p>
        </p:txBody>
      </p:sp>
      <p:sp>
        <p:nvSpPr>
          <p:cNvPr id="447" name="Google Shape;447;p47"/>
          <p:cNvSpPr txBox="1"/>
          <p:nvPr/>
        </p:nvSpPr>
        <p:spPr>
          <a:xfrm>
            <a:off x="503640" y="1326240"/>
            <a:ext cx="6756480" cy="3718800"/>
          </a:xfrm>
          <a:prstGeom prst="rect">
            <a:avLst/>
          </a:prstGeom>
          <a:noFill/>
          <a:ln>
            <a:noFill/>
          </a:ln>
        </p:spPr>
        <p:txBody>
          <a:bodyPr anchorCtr="0" anchor="t" bIns="0" lIns="0" spcFirstLastPara="1" rIns="0" wrap="square" tIns="0">
            <a:noAutofit/>
          </a:bodyPr>
          <a:lstStyle/>
          <a:p>
            <a:pPr indent="-389023" lvl="0" marL="432000" marR="0" rtl="0" algn="l">
              <a:spcBef>
                <a:spcPts val="0"/>
              </a:spcBef>
              <a:spcAft>
                <a:spcPts val="0"/>
              </a:spcAft>
              <a:buClr>
                <a:srgbClr val="000000"/>
              </a:buClr>
              <a:buSzPts val="1600"/>
              <a:buFont typeface="Noto Sans Symbols"/>
              <a:buChar char="●"/>
            </a:pPr>
            <a:r>
              <a:rPr b="1" lang="en-US" sz="1600" strike="noStrike">
                <a:solidFill>
                  <a:srgbClr val="000000"/>
                </a:solidFill>
                <a:latin typeface="Calibri"/>
                <a:ea typeface="Calibri"/>
                <a:cs typeface="Calibri"/>
                <a:sym typeface="Calibri"/>
              </a:rPr>
              <a:t>Artificial Intelligence</a:t>
            </a:r>
            <a:r>
              <a:rPr lang="en-US" sz="1600" strike="noStrike">
                <a:solidFill>
                  <a:srgbClr val="000000"/>
                </a:solidFill>
                <a:latin typeface="Calibri"/>
                <a:ea typeface="Calibri"/>
                <a:cs typeface="Calibri"/>
                <a:sym typeface="Calibri"/>
              </a:rPr>
              <a:t>: collect/sense (get the data), reason (interpret the data), act (based on how the data is interpreted), enjoy (or not) the result, and self-correct</a:t>
            </a:r>
            <a:r>
              <a:rPr lang="en-US" sz="1600" strike="noStrike">
                <a:solidFill>
                  <a:srgbClr val="000000"/>
                </a:solidFill>
                <a:latin typeface="Calibri"/>
                <a:ea typeface="Calibri"/>
                <a:cs typeface="Calibri"/>
                <a:sym typeface="Calibri"/>
              </a:rPr>
              <a:t> </a:t>
            </a:r>
            <a:r>
              <a:rPr lang="en-US" sz="1600" strike="noStrike">
                <a:solidFill>
                  <a:srgbClr val="000000"/>
                </a:solidFill>
                <a:latin typeface="Calibri"/>
                <a:ea typeface="Calibri"/>
                <a:cs typeface="Calibri"/>
                <a:sym typeface="Calibri"/>
              </a:rPr>
              <a:t>/</a:t>
            </a:r>
            <a:r>
              <a:rPr lang="en-US" sz="1600" strike="noStrike">
                <a:solidFill>
                  <a:srgbClr val="000000"/>
                </a:solidFill>
                <a:latin typeface="Calibri"/>
                <a:ea typeface="Calibri"/>
                <a:cs typeface="Calibri"/>
                <a:sym typeface="Calibri"/>
              </a:rPr>
              <a:t> </a:t>
            </a:r>
            <a:r>
              <a:rPr lang="en-US" sz="1600" strike="noStrike">
                <a:solidFill>
                  <a:srgbClr val="000000"/>
                </a:solidFill>
                <a:latin typeface="Calibri"/>
                <a:ea typeface="Calibri"/>
                <a:cs typeface="Calibri"/>
                <a:sym typeface="Calibri"/>
              </a:rPr>
              <a:t>adapt.</a:t>
            </a:r>
            <a:endParaRPr sz="1600" strike="noStrike">
              <a:latin typeface="Calibri"/>
              <a:ea typeface="Calibri"/>
              <a:cs typeface="Calibri"/>
              <a:sym typeface="Calibri"/>
            </a:endParaRPr>
          </a:p>
          <a:p>
            <a:pPr indent="-370736" lvl="1" marL="864000" marR="0" rtl="0" algn="l">
              <a:spcBef>
                <a:spcPts val="1131"/>
              </a:spcBef>
              <a:spcAft>
                <a:spcPts val="0"/>
              </a:spcAft>
              <a:buClr>
                <a:srgbClr val="000000"/>
              </a:buClr>
              <a:buSzPts val="1600"/>
              <a:buFont typeface="Calibri"/>
              <a:buChar char="−"/>
            </a:pPr>
            <a:r>
              <a:rPr i="0" lang="en-US" sz="1600" u="none" cap="none" strike="noStrike">
                <a:solidFill>
                  <a:srgbClr val="000000"/>
                </a:solidFill>
                <a:latin typeface="Calibri"/>
                <a:ea typeface="Calibri"/>
                <a:cs typeface="Calibri"/>
                <a:sym typeface="Calibri"/>
              </a:rPr>
              <a:t>AI uses ML techniques to extract “knowledge” (learn) from the data</a:t>
            </a:r>
            <a:endParaRPr i="0" sz="1600" u="none" cap="none" strike="noStrike">
              <a:latin typeface="Calibri"/>
              <a:ea typeface="Calibri"/>
              <a:cs typeface="Calibri"/>
              <a:sym typeface="Calibri"/>
            </a:endParaRPr>
          </a:p>
          <a:p>
            <a:pPr indent="-370736" lvl="1" marL="864000" marR="0" rtl="0" algn="l">
              <a:spcBef>
                <a:spcPts val="1131"/>
              </a:spcBef>
              <a:spcAft>
                <a:spcPts val="0"/>
              </a:spcAft>
              <a:buClr>
                <a:srgbClr val="000000"/>
              </a:buClr>
              <a:buSzPts val="1600"/>
              <a:buFont typeface="Calibri"/>
              <a:buChar char="−"/>
            </a:pPr>
            <a:r>
              <a:rPr i="0" lang="en-US" sz="1600" u="none" cap="none" strike="noStrike">
                <a:solidFill>
                  <a:srgbClr val="000000"/>
                </a:solidFill>
                <a:latin typeface="Calibri"/>
                <a:ea typeface="Calibri"/>
                <a:cs typeface="Calibri"/>
                <a:sym typeface="Calibri"/>
              </a:rPr>
              <a:t>Data + ML Algorithms + Reasoning + Actions→ (A)Intelligence</a:t>
            </a:r>
            <a:endParaRPr i="0" sz="1600" u="none" cap="none" strike="noStrike">
              <a:latin typeface="Calibri"/>
              <a:ea typeface="Calibri"/>
              <a:cs typeface="Calibri"/>
              <a:sym typeface="Calibri"/>
            </a:endParaRPr>
          </a:p>
          <a:p>
            <a:pPr indent="-389023" lvl="0" marL="432000" marR="0" rtl="0" algn="l">
              <a:spcBef>
                <a:spcPts val="1414"/>
              </a:spcBef>
              <a:spcAft>
                <a:spcPts val="0"/>
              </a:spcAft>
              <a:buClr>
                <a:srgbClr val="000000"/>
              </a:buClr>
              <a:buSzPts val="1600"/>
              <a:buFont typeface="Noto Sans Symbols"/>
              <a:buChar char="●"/>
            </a:pPr>
            <a:r>
              <a:rPr b="1" lang="en-US" sz="1600" strike="noStrike">
                <a:solidFill>
                  <a:srgbClr val="000000"/>
                </a:solidFill>
                <a:latin typeface="Calibri"/>
                <a:ea typeface="Calibri"/>
                <a:cs typeface="Calibri"/>
                <a:sym typeface="Calibri"/>
              </a:rPr>
              <a:t>Machine Learning</a:t>
            </a:r>
            <a:r>
              <a:rPr lang="en-US" sz="1600" strike="noStrike">
                <a:solidFill>
                  <a:srgbClr val="000000"/>
                </a:solidFill>
                <a:latin typeface="Calibri"/>
                <a:ea typeface="Calibri"/>
                <a:cs typeface="Calibri"/>
                <a:sym typeface="Calibri"/>
              </a:rPr>
              <a:t>: Set of algorithms / techniques / mechanisms that are able to learn from data.</a:t>
            </a:r>
            <a:endParaRPr sz="1600" strike="noStrike">
              <a:latin typeface="Calibri"/>
              <a:ea typeface="Calibri"/>
              <a:cs typeface="Calibri"/>
              <a:sym typeface="Calibri"/>
            </a:endParaRPr>
          </a:p>
          <a:p>
            <a:pPr indent="-370736" lvl="1" marL="864000" marR="0" rtl="0" algn="l">
              <a:spcBef>
                <a:spcPts val="1131"/>
              </a:spcBef>
              <a:spcAft>
                <a:spcPts val="0"/>
              </a:spcAft>
              <a:buClr>
                <a:srgbClr val="000000"/>
              </a:buClr>
              <a:buSzPts val="1600"/>
              <a:buFont typeface="Noto Sans Symbols"/>
              <a:buChar char="−"/>
            </a:pPr>
            <a:r>
              <a:rPr b="1" i="0" lang="en-US" sz="1600" u="none" cap="none" strike="noStrike">
                <a:solidFill>
                  <a:srgbClr val="000000"/>
                </a:solidFill>
                <a:latin typeface="Calibri"/>
                <a:ea typeface="Calibri"/>
                <a:cs typeface="Calibri"/>
                <a:sym typeface="Calibri"/>
              </a:rPr>
              <a:t>Learn</a:t>
            </a:r>
            <a:r>
              <a:rPr i="0" lang="en-US" sz="1600" u="none" cap="none" strike="noStrike">
                <a:solidFill>
                  <a:srgbClr val="000000"/>
                </a:solidFill>
                <a:latin typeface="Calibri"/>
                <a:ea typeface="Calibri"/>
                <a:cs typeface="Calibri"/>
                <a:sym typeface="Calibri"/>
              </a:rPr>
              <a:t>: map output to inputs, i.e., build the function f(.) that represents the ‘knowledge’</a:t>
            </a:r>
            <a:endParaRPr i="0" sz="1600" u="none" cap="none" strike="noStrike">
              <a:latin typeface="Calibri"/>
              <a:ea typeface="Calibri"/>
              <a:cs typeface="Calibri"/>
              <a:sym typeface="Calibri"/>
            </a:endParaRPr>
          </a:p>
          <a:p>
            <a:pPr indent="-370735" lvl="1" marL="864000" marR="0" rtl="0" algn="l">
              <a:spcBef>
                <a:spcPts val="1131"/>
              </a:spcBef>
              <a:spcAft>
                <a:spcPts val="0"/>
              </a:spcAft>
              <a:buClr>
                <a:srgbClr val="000000"/>
              </a:buClr>
              <a:buSzPts val="1600"/>
              <a:buFont typeface="Calibri"/>
              <a:buChar char="−"/>
            </a:pPr>
            <a:r>
              <a:rPr i="0" lang="en-US" sz="1600" u="none" cap="none" strike="noStrike">
                <a:solidFill>
                  <a:srgbClr val="000000"/>
                </a:solidFill>
                <a:latin typeface="Calibri"/>
                <a:ea typeface="Calibri"/>
                <a:cs typeface="Calibri"/>
                <a:sym typeface="Calibri"/>
              </a:rPr>
              <a:t>General mechanisms, not explicitly programmed for a single family of functions f(.)</a:t>
            </a:r>
            <a:r>
              <a:rPr lang="en-US" sz="1600">
                <a:latin typeface="Calibri"/>
                <a:ea typeface="Calibri"/>
                <a:cs typeface="Calibri"/>
                <a:sym typeface="Calibri"/>
              </a:rPr>
              <a:t>;  In some cases, their performance/learning bounds are known</a:t>
            </a:r>
            <a:endParaRPr sz="1600">
              <a:latin typeface="Calibri"/>
              <a:ea typeface="Calibri"/>
              <a:cs typeface="Calibri"/>
              <a:sym typeface="Calibri"/>
            </a:endParaRPr>
          </a:p>
          <a:p>
            <a:pPr indent="-389023" lvl="0" marL="432000" marR="0" rtl="0" algn="l">
              <a:spcBef>
                <a:spcPts val="1414"/>
              </a:spcBef>
              <a:spcAft>
                <a:spcPts val="0"/>
              </a:spcAft>
              <a:buClr>
                <a:srgbClr val="000000"/>
              </a:buClr>
              <a:buSzPts val="1600"/>
              <a:buFont typeface="Noto Sans Symbols"/>
              <a:buChar char="●"/>
            </a:pPr>
            <a:r>
              <a:rPr b="1" lang="en-US" sz="1600" strike="noStrike">
                <a:solidFill>
                  <a:srgbClr val="000000"/>
                </a:solidFill>
                <a:latin typeface="Calibri"/>
                <a:ea typeface="Calibri"/>
                <a:cs typeface="Calibri"/>
                <a:sym typeface="Calibri"/>
              </a:rPr>
              <a:t>Deep Learning: </a:t>
            </a:r>
            <a:r>
              <a:rPr lang="en-US" sz="1600" strike="noStrike">
                <a:solidFill>
                  <a:srgbClr val="000000"/>
                </a:solidFill>
                <a:latin typeface="Calibri"/>
                <a:ea typeface="Calibri"/>
                <a:cs typeface="Calibri"/>
                <a:sym typeface="Calibri"/>
              </a:rPr>
              <a:t>Includes learning the relevant ‘features’ of the model.</a:t>
            </a:r>
            <a:endParaRPr sz="1600" strike="noStrike">
              <a:latin typeface="Calibri"/>
              <a:ea typeface="Calibri"/>
              <a:cs typeface="Calibri"/>
              <a:sym typeface="Calibri"/>
            </a:endParaRPr>
          </a:p>
        </p:txBody>
      </p:sp>
      <p:pic>
        <p:nvPicPr>
          <p:cNvPr id="448" name="Google Shape;448;p47"/>
          <p:cNvPicPr preferRelativeResize="0"/>
          <p:nvPr/>
        </p:nvPicPr>
        <p:blipFill rotWithShape="1">
          <a:blip r:embed="rId3">
            <a:alphaModFix/>
          </a:blip>
          <a:srcRect b="0" l="0" r="0" t="0"/>
          <a:stretch/>
        </p:blipFill>
        <p:spPr>
          <a:xfrm>
            <a:off x="8221320" y="1305720"/>
            <a:ext cx="538560" cy="550080"/>
          </a:xfrm>
          <a:prstGeom prst="rect">
            <a:avLst/>
          </a:prstGeom>
          <a:noFill/>
          <a:ln>
            <a:noFill/>
          </a:ln>
        </p:spPr>
      </p:pic>
      <p:sp>
        <p:nvSpPr>
          <p:cNvPr id="449" name="Google Shape;449;p47"/>
          <p:cNvSpPr txBox="1"/>
          <p:nvPr/>
        </p:nvSpPr>
        <p:spPr>
          <a:xfrm>
            <a:off x="7688520" y="1792440"/>
            <a:ext cx="1690800" cy="583500"/>
          </a:xfrm>
          <a:prstGeom prst="rect">
            <a:avLst/>
          </a:prstGeom>
          <a:noFill/>
          <a:ln>
            <a:noFill/>
          </a:ln>
        </p:spPr>
        <p:txBody>
          <a:bodyPr anchorCtr="0" anchor="ctr" bIns="45000" lIns="90000" spcFirstLastPara="1" rIns="90000" wrap="square" tIns="45000">
            <a:spAutoFit/>
          </a:bodyPr>
          <a:lstStyle/>
          <a:p>
            <a:pPr indent="0" lvl="0" marL="0" rtl="0" algn="ctr">
              <a:spcBef>
                <a:spcPts val="0"/>
              </a:spcBef>
              <a:spcAft>
                <a:spcPts val="0"/>
              </a:spcAft>
              <a:buClr>
                <a:schemeClr val="dk1"/>
              </a:buClr>
              <a:buSzPts val="1800"/>
              <a:buFont typeface="Times New Roman"/>
              <a:buNone/>
            </a:pPr>
            <a:r>
              <a:rPr i="1" lang="en-US" sz="1100">
                <a:solidFill>
                  <a:schemeClr val="dk1"/>
                </a:solidFill>
                <a:latin typeface="Calibri"/>
                <a:ea typeface="Calibri"/>
                <a:cs typeface="Calibri"/>
                <a:sym typeface="Calibri"/>
              </a:rPr>
              <a:t>Intelligent agent:</a:t>
            </a:r>
            <a:endParaRPr i="1" sz="11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800"/>
              <a:buFont typeface="Times New Roman"/>
              <a:buNone/>
            </a:pPr>
            <a:r>
              <a:rPr i="1" lang="en-US" sz="1100">
                <a:solidFill>
                  <a:schemeClr val="dk1"/>
                </a:solidFill>
                <a:latin typeface="Calibri"/>
                <a:ea typeface="Calibri"/>
                <a:cs typeface="Calibri"/>
                <a:sym typeface="Calibri"/>
              </a:rPr>
              <a:t>body + policy (brain)</a:t>
            </a:r>
            <a:endParaRPr i="1" sz="1100">
              <a:solidFill>
                <a:schemeClr val="dk1"/>
              </a:solidFill>
              <a:latin typeface="Calibri"/>
              <a:ea typeface="Calibri"/>
              <a:cs typeface="Calibri"/>
              <a:sym typeface="Calibri"/>
            </a:endParaRPr>
          </a:p>
          <a:p>
            <a:pPr indent="0" lvl="0" marL="0" marR="0" rtl="0" algn="l">
              <a:spcBef>
                <a:spcPts val="0"/>
              </a:spcBef>
              <a:spcAft>
                <a:spcPts val="0"/>
              </a:spcAft>
              <a:buNone/>
            </a:pPr>
            <a:r>
              <a:t/>
            </a:r>
            <a:endParaRPr i="1" sz="1000">
              <a:latin typeface="Calibri"/>
              <a:ea typeface="Calibri"/>
              <a:cs typeface="Calibri"/>
              <a:sym typeface="Calibri"/>
            </a:endParaRPr>
          </a:p>
        </p:txBody>
      </p:sp>
      <p:sp>
        <p:nvSpPr>
          <p:cNvPr id="450" name="Google Shape;450;p47"/>
          <p:cNvSpPr/>
          <p:nvPr/>
        </p:nvSpPr>
        <p:spPr>
          <a:xfrm>
            <a:off x="7719480" y="3649320"/>
            <a:ext cx="1788479" cy="1629715"/>
          </a:xfrm>
          <a:custGeom>
            <a:rect b="b" l="l" r="r" t="t"/>
            <a:pathLst>
              <a:path extrusionOk="0" h="4529" w="4970">
                <a:moveTo>
                  <a:pt x="754" y="0"/>
                </a:moveTo>
                <a:lnTo>
                  <a:pt x="755" y="0"/>
                </a:lnTo>
                <a:cubicBezTo>
                  <a:pt x="622" y="0"/>
                  <a:pt x="492" y="35"/>
                  <a:pt x="377" y="101"/>
                </a:cubicBezTo>
                <a:cubicBezTo>
                  <a:pt x="263" y="167"/>
                  <a:pt x="167" y="263"/>
                  <a:pt x="101" y="377"/>
                </a:cubicBezTo>
                <a:cubicBezTo>
                  <a:pt x="35" y="492"/>
                  <a:pt x="0" y="622"/>
                  <a:pt x="0" y="755"/>
                </a:cubicBezTo>
                <a:lnTo>
                  <a:pt x="0" y="3773"/>
                </a:lnTo>
                <a:lnTo>
                  <a:pt x="0" y="3773"/>
                </a:lnTo>
                <a:cubicBezTo>
                  <a:pt x="0" y="3906"/>
                  <a:pt x="35" y="4036"/>
                  <a:pt x="101" y="4151"/>
                </a:cubicBezTo>
                <a:cubicBezTo>
                  <a:pt x="167" y="4265"/>
                  <a:pt x="263" y="4361"/>
                  <a:pt x="377" y="4427"/>
                </a:cubicBezTo>
                <a:cubicBezTo>
                  <a:pt x="492" y="4493"/>
                  <a:pt x="622" y="4528"/>
                  <a:pt x="755" y="4528"/>
                </a:cubicBezTo>
                <a:lnTo>
                  <a:pt x="4214" y="4528"/>
                </a:lnTo>
                <a:lnTo>
                  <a:pt x="4214" y="4528"/>
                </a:lnTo>
                <a:cubicBezTo>
                  <a:pt x="4347" y="4528"/>
                  <a:pt x="4477" y="4493"/>
                  <a:pt x="4592" y="4427"/>
                </a:cubicBezTo>
                <a:cubicBezTo>
                  <a:pt x="4706" y="4361"/>
                  <a:pt x="4802" y="4265"/>
                  <a:pt x="4868" y="4151"/>
                </a:cubicBezTo>
                <a:cubicBezTo>
                  <a:pt x="4934" y="4036"/>
                  <a:pt x="4969" y="3906"/>
                  <a:pt x="4969" y="3773"/>
                </a:cubicBezTo>
                <a:lnTo>
                  <a:pt x="4969" y="754"/>
                </a:lnTo>
                <a:lnTo>
                  <a:pt x="4969" y="755"/>
                </a:lnTo>
                <a:lnTo>
                  <a:pt x="4969" y="755"/>
                </a:lnTo>
                <a:cubicBezTo>
                  <a:pt x="4969" y="622"/>
                  <a:pt x="4934" y="492"/>
                  <a:pt x="4868" y="377"/>
                </a:cubicBezTo>
                <a:cubicBezTo>
                  <a:pt x="4802" y="263"/>
                  <a:pt x="4706" y="167"/>
                  <a:pt x="4592" y="101"/>
                </a:cubicBezTo>
                <a:cubicBezTo>
                  <a:pt x="4477" y="35"/>
                  <a:pt x="4347" y="0"/>
                  <a:pt x="4214" y="0"/>
                </a:cubicBezTo>
                <a:lnTo>
                  <a:pt x="754" y="0"/>
                </a:lnTo>
              </a:path>
            </a:pathLst>
          </a:custGeom>
          <a:solidFill>
            <a:srgbClr val="5983B0"/>
          </a:solid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AI</a:t>
            </a:r>
            <a:endParaRPr b="0" sz="1800" strike="noStrike">
              <a:latin typeface="Times New Roman"/>
              <a:ea typeface="Times New Roman"/>
              <a:cs typeface="Times New Roman"/>
              <a:sym typeface="Times New Roman"/>
            </a:endParaRPr>
          </a:p>
        </p:txBody>
      </p:sp>
      <p:sp>
        <p:nvSpPr>
          <p:cNvPr id="451" name="Google Shape;451;p47"/>
          <p:cNvSpPr/>
          <p:nvPr/>
        </p:nvSpPr>
        <p:spPr>
          <a:xfrm>
            <a:off x="7825320" y="4136040"/>
            <a:ext cx="1555556" cy="1047599"/>
          </a:xfrm>
          <a:custGeom>
            <a:rect b="b" l="l" r="r" t="t"/>
            <a:pathLst>
              <a:path extrusionOk="0" h="2912" w="4323">
                <a:moveTo>
                  <a:pt x="485" y="0"/>
                </a:moveTo>
                <a:lnTo>
                  <a:pt x="485" y="0"/>
                </a:lnTo>
                <a:cubicBezTo>
                  <a:pt x="400" y="0"/>
                  <a:pt x="316" y="22"/>
                  <a:pt x="243" y="65"/>
                </a:cubicBezTo>
                <a:cubicBezTo>
                  <a:pt x="169" y="108"/>
                  <a:pt x="108" y="169"/>
                  <a:pt x="65" y="243"/>
                </a:cubicBezTo>
                <a:cubicBezTo>
                  <a:pt x="22" y="316"/>
                  <a:pt x="0" y="400"/>
                  <a:pt x="0" y="485"/>
                </a:cubicBezTo>
                <a:lnTo>
                  <a:pt x="0" y="2425"/>
                </a:lnTo>
                <a:lnTo>
                  <a:pt x="0" y="2426"/>
                </a:lnTo>
                <a:cubicBezTo>
                  <a:pt x="0" y="2511"/>
                  <a:pt x="22" y="2595"/>
                  <a:pt x="65" y="2668"/>
                </a:cubicBezTo>
                <a:cubicBezTo>
                  <a:pt x="108" y="2742"/>
                  <a:pt x="169" y="2803"/>
                  <a:pt x="243" y="2846"/>
                </a:cubicBezTo>
                <a:cubicBezTo>
                  <a:pt x="316" y="2889"/>
                  <a:pt x="400" y="2911"/>
                  <a:pt x="485" y="2911"/>
                </a:cubicBezTo>
                <a:lnTo>
                  <a:pt x="3836" y="2911"/>
                </a:lnTo>
                <a:lnTo>
                  <a:pt x="3837" y="2911"/>
                </a:lnTo>
                <a:cubicBezTo>
                  <a:pt x="3922" y="2911"/>
                  <a:pt x="4006" y="2889"/>
                  <a:pt x="4079" y="2846"/>
                </a:cubicBezTo>
                <a:cubicBezTo>
                  <a:pt x="4153" y="2803"/>
                  <a:pt x="4214" y="2742"/>
                  <a:pt x="4257" y="2668"/>
                </a:cubicBezTo>
                <a:cubicBezTo>
                  <a:pt x="4300" y="2595"/>
                  <a:pt x="4322" y="2511"/>
                  <a:pt x="4322" y="2426"/>
                </a:cubicBezTo>
                <a:lnTo>
                  <a:pt x="4322" y="485"/>
                </a:lnTo>
                <a:lnTo>
                  <a:pt x="4322" y="485"/>
                </a:lnTo>
                <a:lnTo>
                  <a:pt x="4322" y="485"/>
                </a:lnTo>
                <a:cubicBezTo>
                  <a:pt x="4322" y="400"/>
                  <a:pt x="4300" y="316"/>
                  <a:pt x="4257" y="243"/>
                </a:cubicBezTo>
                <a:cubicBezTo>
                  <a:pt x="4214" y="169"/>
                  <a:pt x="4153" y="108"/>
                  <a:pt x="4079" y="65"/>
                </a:cubicBezTo>
                <a:cubicBezTo>
                  <a:pt x="4006" y="22"/>
                  <a:pt x="3922" y="0"/>
                  <a:pt x="3837" y="0"/>
                </a:cubicBezTo>
                <a:lnTo>
                  <a:pt x="485" y="0"/>
                </a:lnTo>
              </a:path>
            </a:pathLst>
          </a:custGeom>
          <a:solidFill>
            <a:srgbClr val="A4C2F4"/>
          </a:solid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ML</a:t>
            </a:r>
            <a:endParaRPr b="0" sz="1800" strike="noStrike">
              <a:latin typeface="Times New Roman"/>
              <a:ea typeface="Times New Roman"/>
              <a:cs typeface="Times New Roman"/>
              <a:sym typeface="Times New Roman"/>
            </a:endParaRPr>
          </a:p>
        </p:txBody>
      </p:sp>
      <p:sp>
        <p:nvSpPr>
          <p:cNvPr id="452" name="Google Shape;452;p47"/>
          <p:cNvSpPr/>
          <p:nvPr/>
        </p:nvSpPr>
        <p:spPr>
          <a:xfrm>
            <a:off x="7920360" y="4644000"/>
            <a:ext cx="1354685" cy="433799"/>
          </a:xfrm>
          <a:custGeom>
            <a:rect b="b" l="l" r="r" t="t"/>
            <a:pathLst>
              <a:path extrusionOk="0" h="1207" w="3765">
                <a:moveTo>
                  <a:pt x="201" y="0"/>
                </a:moveTo>
                <a:lnTo>
                  <a:pt x="201" y="0"/>
                </a:lnTo>
                <a:cubicBezTo>
                  <a:pt x="166" y="0"/>
                  <a:pt x="131" y="9"/>
                  <a:pt x="101" y="27"/>
                </a:cubicBezTo>
                <a:cubicBezTo>
                  <a:pt x="70" y="45"/>
                  <a:pt x="45" y="70"/>
                  <a:pt x="27" y="101"/>
                </a:cubicBezTo>
                <a:cubicBezTo>
                  <a:pt x="9" y="131"/>
                  <a:pt x="0" y="166"/>
                  <a:pt x="0" y="201"/>
                </a:cubicBezTo>
                <a:lnTo>
                  <a:pt x="0" y="1005"/>
                </a:lnTo>
                <a:lnTo>
                  <a:pt x="0" y="1005"/>
                </a:lnTo>
                <a:cubicBezTo>
                  <a:pt x="0" y="1040"/>
                  <a:pt x="9" y="1075"/>
                  <a:pt x="27" y="1106"/>
                </a:cubicBezTo>
                <a:cubicBezTo>
                  <a:pt x="45" y="1136"/>
                  <a:pt x="70" y="1161"/>
                  <a:pt x="101" y="1179"/>
                </a:cubicBezTo>
                <a:cubicBezTo>
                  <a:pt x="131" y="1197"/>
                  <a:pt x="166" y="1206"/>
                  <a:pt x="201" y="1206"/>
                </a:cubicBezTo>
                <a:lnTo>
                  <a:pt x="3562" y="1206"/>
                </a:lnTo>
                <a:lnTo>
                  <a:pt x="3563" y="1206"/>
                </a:lnTo>
                <a:cubicBezTo>
                  <a:pt x="3598" y="1206"/>
                  <a:pt x="3633" y="1197"/>
                  <a:pt x="3664" y="1179"/>
                </a:cubicBezTo>
                <a:cubicBezTo>
                  <a:pt x="3694" y="1161"/>
                  <a:pt x="3719" y="1136"/>
                  <a:pt x="3737" y="1106"/>
                </a:cubicBezTo>
                <a:cubicBezTo>
                  <a:pt x="3755" y="1075"/>
                  <a:pt x="3764" y="1040"/>
                  <a:pt x="3764" y="1005"/>
                </a:cubicBezTo>
                <a:lnTo>
                  <a:pt x="3763" y="201"/>
                </a:lnTo>
                <a:lnTo>
                  <a:pt x="3764" y="201"/>
                </a:lnTo>
                <a:lnTo>
                  <a:pt x="3764" y="201"/>
                </a:lnTo>
                <a:cubicBezTo>
                  <a:pt x="3764" y="166"/>
                  <a:pt x="3755" y="131"/>
                  <a:pt x="3737" y="101"/>
                </a:cubicBezTo>
                <a:cubicBezTo>
                  <a:pt x="3719" y="70"/>
                  <a:pt x="3694" y="45"/>
                  <a:pt x="3664" y="27"/>
                </a:cubicBezTo>
                <a:cubicBezTo>
                  <a:pt x="3633" y="9"/>
                  <a:pt x="3598" y="0"/>
                  <a:pt x="3563" y="0"/>
                </a:cubicBezTo>
                <a:lnTo>
                  <a:pt x="201" y="0"/>
                </a:lnTo>
              </a:path>
            </a:pathLst>
          </a:custGeom>
          <a:solidFill>
            <a:srgbClr val="93C47D"/>
          </a:solid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DL</a:t>
            </a:r>
            <a:endParaRPr b="0" sz="1800" strike="noStrike">
              <a:latin typeface="Times New Roman"/>
              <a:ea typeface="Times New Roman"/>
              <a:cs typeface="Times New Roman"/>
              <a:sym typeface="Times New Roman"/>
            </a:endParaRPr>
          </a:p>
        </p:txBody>
      </p:sp>
      <p:sp>
        <p:nvSpPr>
          <p:cNvPr id="453" name="Google Shape;453;p4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454" name="Google Shape;454;p47"/>
          <p:cNvPicPr preferRelativeResize="0"/>
          <p:nvPr/>
        </p:nvPicPr>
        <p:blipFill>
          <a:blip r:embed="rId4">
            <a:alphaModFix/>
          </a:blip>
          <a:stretch>
            <a:fillRect/>
          </a:stretch>
        </p:blipFill>
        <p:spPr>
          <a:xfrm>
            <a:off x="7689783" y="2559230"/>
            <a:ext cx="1847850" cy="666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8"/>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Building models</a:t>
            </a:r>
            <a:endParaRPr sz="3200" strike="noStrike">
              <a:latin typeface="Calibri"/>
              <a:ea typeface="Calibri"/>
              <a:cs typeface="Calibri"/>
              <a:sym typeface="Calibri"/>
            </a:endParaRPr>
          </a:p>
        </p:txBody>
      </p:sp>
      <p:sp>
        <p:nvSpPr>
          <p:cNvPr id="460" name="Google Shape;460;p48"/>
          <p:cNvSpPr txBox="1"/>
          <p:nvPr/>
        </p:nvSpPr>
        <p:spPr>
          <a:xfrm>
            <a:off x="503650" y="1326246"/>
            <a:ext cx="9068700" cy="2211000"/>
          </a:xfrm>
          <a:prstGeom prst="rect">
            <a:avLst/>
          </a:prstGeom>
          <a:noFill/>
          <a:ln>
            <a:noFill/>
          </a:ln>
        </p:spPr>
        <p:txBody>
          <a:bodyPr anchorCtr="0" anchor="t" bIns="0" lIns="0" spcFirstLastPara="1" rIns="0" wrap="square" tIns="0">
            <a:normAutofit/>
          </a:bodyPr>
          <a:lstStyle/>
          <a:p>
            <a:pPr indent="-342900" lvl="0" marL="457200" marR="0" rtl="0" algn="l">
              <a:spcBef>
                <a:spcPts val="0"/>
              </a:spcBef>
              <a:spcAft>
                <a:spcPts val="0"/>
              </a:spcAft>
              <a:buSzPts val="1800"/>
              <a:buFont typeface="Calibri"/>
              <a:buChar char="●"/>
            </a:pPr>
            <a:r>
              <a:rPr lang="en-US" sz="1800">
                <a:latin typeface="Calibri"/>
                <a:ea typeface="Calibri"/>
                <a:cs typeface="Calibri"/>
                <a:sym typeface="Calibri"/>
              </a:rPr>
              <a:t>The ML model is f(.), it describes a system.</a:t>
            </a:r>
            <a:endParaRPr sz="1800">
              <a:latin typeface="Calibri"/>
              <a:ea typeface="Calibri"/>
              <a:cs typeface="Calibri"/>
              <a:sym typeface="Calibri"/>
            </a:endParaRPr>
          </a:p>
          <a:p>
            <a:pPr indent="-342900" lvl="0" marL="457200" marR="0" rtl="0" algn="l">
              <a:spcBef>
                <a:spcPts val="0"/>
              </a:spcBef>
              <a:spcAft>
                <a:spcPts val="0"/>
              </a:spcAft>
              <a:buSzPts val="1800"/>
              <a:buFont typeface="Calibri"/>
              <a:buChar char="●"/>
            </a:pPr>
            <a:r>
              <a:rPr lang="en-US" sz="1800" strike="noStrike">
                <a:latin typeface="Calibri"/>
                <a:ea typeface="Calibri"/>
                <a:cs typeface="Calibri"/>
                <a:sym typeface="Calibri"/>
              </a:rPr>
              <a:t>ML </a:t>
            </a:r>
            <a:r>
              <a:rPr lang="en-US" sz="1800" strike="noStrike">
                <a:latin typeface="Calibri"/>
                <a:ea typeface="Calibri"/>
                <a:cs typeface="Calibri"/>
                <a:sym typeface="Calibri"/>
              </a:rPr>
              <a:t>enables to </a:t>
            </a:r>
            <a:r>
              <a:rPr lang="en-US" sz="1800" strike="noStrike">
                <a:latin typeface="Calibri"/>
                <a:ea typeface="Calibri"/>
                <a:cs typeface="Calibri"/>
                <a:sym typeface="Calibri"/>
              </a:rPr>
              <a:t>model </a:t>
            </a:r>
            <a:r>
              <a:rPr b="1" lang="en-US" sz="1800" strike="noStrike">
                <a:solidFill>
                  <a:srgbClr val="CE181E"/>
                </a:solidFill>
                <a:latin typeface="Calibri"/>
                <a:ea typeface="Calibri"/>
                <a:cs typeface="Calibri"/>
                <a:sym typeface="Calibri"/>
              </a:rPr>
              <a:t>extremely complex systems </a:t>
            </a:r>
            <a:r>
              <a:rPr lang="en-US" sz="1800" strike="noStrike">
                <a:latin typeface="Calibri"/>
                <a:ea typeface="Calibri"/>
                <a:cs typeface="Calibri"/>
                <a:sym typeface="Calibri"/>
              </a:rPr>
              <a:t>by characterizing the hidden relationships between input parameters </a:t>
            </a:r>
            <a:r>
              <a:rPr b="1" lang="en-US" sz="1800" strike="noStrike">
                <a:latin typeface="Calibri"/>
                <a:ea typeface="Calibri"/>
                <a:cs typeface="Calibri"/>
                <a:sym typeface="Calibri"/>
              </a:rPr>
              <a:t>x</a:t>
            </a:r>
            <a:r>
              <a:rPr lang="en-US" sz="1800" strike="noStrike">
                <a:latin typeface="Calibri"/>
                <a:ea typeface="Calibri"/>
                <a:cs typeface="Calibri"/>
                <a:sym typeface="Calibri"/>
              </a:rPr>
              <a:t> (features) and outputs </a:t>
            </a:r>
            <a:r>
              <a:rPr b="1" lang="en-US" sz="1800" strike="noStrike">
                <a:latin typeface="Calibri"/>
                <a:ea typeface="Calibri"/>
                <a:cs typeface="Calibri"/>
                <a:sym typeface="Calibri"/>
              </a:rPr>
              <a:t>y </a:t>
            </a:r>
            <a:r>
              <a:rPr lang="en-US" sz="1800" strike="noStrike">
                <a:latin typeface="Calibri"/>
                <a:ea typeface="Calibri"/>
                <a:cs typeface="Calibri"/>
                <a:sym typeface="Calibri"/>
              </a:rPr>
              <a:t>(labels).</a:t>
            </a:r>
            <a:endParaRPr sz="1800" strike="noStrike">
              <a:latin typeface="Calibri"/>
              <a:ea typeface="Calibri"/>
              <a:cs typeface="Calibri"/>
              <a:sym typeface="Calibri"/>
            </a:endParaRPr>
          </a:p>
          <a:p>
            <a:pPr indent="-342900" lvl="1" marL="914400" marR="0" rtl="0" algn="l">
              <a:spcBef>
                <a:spcPts val="0"/>
              </a:spcBef>
              <a:spcAft>
                <a:spcPts val="0"/>
              </a:spcAft>
              <a:buSzPts val="1800"/>
              <a:buFont typeface="Calibri"/>
              <a:buChar char="○"/>
            </a:pPr>
            <a:r>
              <a:rPr lang="en-US" sz="1800">
                <a:latin typeface="Calibri"/>
                <a:ea typeface="Calibri"/>
                <a:cs typeface="Calibri"/>
                <a:sym typeface="Calibri"/>
              </a:rPr>
              <a:t>ML vs </a:t>
            </a:r>
            <a:r>
              <a:rPr lang="en-US" sz="1800">
                <a:latin typeface="Calibri"/>
                <a:ea typeface="Calibri"/>
                <a:cs typeface="Calibri"/>
                <a:sym typeface="Calibri"/>
              </a:rPr>
              <a:t>analytical</a:t>
            </a:r>
            <a:r>
              <a:rPr lang="en-US" sz="1800">
                <a:latin typeface="Calibri"/>
                <a:ea typeface="Calibri"/>
                <a:cs typeface="Calibri"/>
                <a:sym typeface="Calibri"/>
              </a:rPr>
              <a:t> models: ML models use ‘real data’</a:t>
            </a:r>
            <a:endParaRPr sz="1800">
              <a:latin typeface="Calibri"/>
              <a:ea typeface="Calibri"/>
              <a:cs typeface="Calibri"/>
              <a:sym typeface="Calibri"/>
            </a:endParaRPr>
          </a:p>
          <a:p>
            <a:pPr indent="-342900" lvl="0" marL="457200" marR="0" rtl="0" algn="l">
              <a:spcBef>
                <a:spcPts val="0"/>
              </a:spcBef>
              <a:spcAft>
                <a:spcPts val="0"/>
              </a:spcAft>
              <a:buSzPts val="1800"/>
              <a:buFont typeface="Calibri"/>
              <a:buChar char="●"/>
            </a:pPr>
            <a:r>
              <a:rPr b="1" lang="en-US" sz="1800" strike="noStrike">
                <a:latin typeface="Calibri"/>
                <a:ea typeface="Calibri"/>
                <a:cs typeface="Calibri"/>
                <a:sym typeface="Calibri"/>
              </a:rPr>
              <a:t>Example</a:t>
            </a:r>
            <a:r>
              <a:rPr lang="en-US" sz="1800" strike="noStrike">
                <a:latin typeface="Calibri"/>
                <a:ea typeface="Calibri"/>
                <a:cs typeface="Calibri"/>
                <a:sym typeface="Calibri"/>
              </a:rPr>
              <a:t>: </a:t>
            </a:r>
            <a:r>
              <a:rPr lang="en-US" sz="1800">
                <a:latin typeface="Calibri"/>
                <a:ea typeface="Calibri"/>
                <a:cs typeface="Calibri"/>
                <a:sym typeface="Calibri"/>
              </a:rPr>
              <a:t>To train a</a:t>
            </a:r>
            <a:r>
              <a:rPr lang="en-US" sz="1800" strike="noStrike">
                <a:latin typeface="Calibri"/>
                <a:ea typeface="Calibri"/>
                <a:cs typeface="Calibri"/>
                <a:sym typeface="Calibri"/>
              </a:rPr>
              <a:t> model able to </a:t>
            </a:r>
            <a:r>
              <a:rPr lang="en-US" sz="1800">
                <a:latin typeface="Calibri"/>
                <a:ea typeface="Calibri"/>
                <a:cs typeface="Calibri"/>
                <a:sym typeface="Calibri"/>
              </a:rPr>
              <a:t>suggest </a:t>
            </a:r>
            <a:r>
              <a:rPr lang="en-US" sz="1800" strike="noStrike">
                <a:latin typeface="Calibri"/>
                <a:ea typeface="Calibri"/>
                <a:cs typeface="Calibri"/>
                <a:sym typeface="Calibri"/>
              </a:rPr>
              <a:t>the best MCS to exchange data between the AP and laptop</a:t>
            </a:r>
            <a:r>
              <a:rPr lang="en-US" sz="1800">
                <a:latin typeface="Calibri"/>
                <a:ea typeface="Calibri"/>
                <a:cs typeface="Calibri"/>
                <a:sym typeface="Calibri"/>
              </a:rPr>
              <a:t>.</a:t>
            </a:r>
            <a:endParaRPr sz="1800" strike="noStrike">
              <a:latin typeface="Calibri"/>
              <a:ea typeface="Calibri"/>
              <a:cs typeface="Calibri"/>
              <a:sym typeface="Calibri"/>
            </a:endParaRPr>
          </a:p>
        </p:txBody>
      </p:sp>
      <p:cxnSp>
        <p:nvCxnSpPr>
          <p:cNvPr id="461" name="Google Shape;461;p48"/>
          <p:cNvCxnSpPr/>
          <p:nvPr/>
        </p:nvCxnSpPr>
        <p:spPr>
          <a:xfrm rot="10800000">
            <a:off x="2765160" y="3797220"/>
            <a:ext cx="0" cy="827700"/>
          </a:xfrm>
          <a:prstGeom prst="straightConnector1">
            <a:avLst/>
          </a:prstGeom>
          <a:noFill/>
          <a:ln cap="flat" cmpd="sng" w="9525">
            <a:solidFill>
              <a:srgbClr val="000000"/>
            </a:solidFill>
            <a:prstDash val="dashDot"/>
            <a:round/>
            <a:headEnd len="sm" w="sm" type="none"/>
            <a:tailEnd len="sm" w="sm" type="none"/>
          </a:ln>
        </p:spPr>
      </p:cxnSp>
      <p:cxnSp>
        <p:nvCxnSpPr>
          <p:cNvPr id="462" name="Google Shape;462;p48"/>
          <p:cNvCxnSpPr/>
          <p:nvPr/>
        </p:nvCxnSpPr>
        <p:spPr>
          <a:xfrm rot="10800000">
            <a:off x="2842260" y="3866880"/>
            <a:ext cx="1188300" cy="1188600"/>
          </a:xfrm>
          <a:prstGeom prst="straightConnector1">
            <a:avLst/>
          </a:prstGeom>
          <a:noFill/>
          <a:ln cap="flat" cmpd="sng" w="9525">
            <a:solidFill>
              <a:srgbClr val="000000"/>
            </a:solidFill>
            <a:prstDash val="dashDot"/>
            <a:round/>
            <a:headEnd len="sm" w="sm" type="none"/>
            <a:tailEnd len="sm" w="sm" type="none"/>
          </a:ln>
        </p:spPr>
      </p:cxnSp>
      <p:pic>
        <p:nvPicPr>
          <p:cNvPr id="463" name="Google Shape;463;p48"/>
          <p:cNvPicPr preferRelativeResize="0"/>
          <p:nvPr/>
        </p:nvPicPr>
        <p:blipFill rotWithShape="1">
          <a:blip r:embed="rId3">
            <a:alphaModFix/>
          </a:blip>
          <a:srcRect b="0" l="0" r="0" t="0"/>
          <a:stretch/>
        </p:blipFill>
        <p:spPr>
          <a:xfrm>
            <a:off x="2275200" y="3537360"/>
            <a:ext cx="1005480" cy="465480"/>
          </a:xfrm>
          <a:prstGeom prst="rect">
            <a:avLst/>
          </a:prstGeom>
          <a:noFill/>
          <a:ln>
            <a:noFill/>
          </a:ln>
        </p:spPr>
      </p:pic>
      <p:pic>
        <p:nvPicPr>
          <p:cNvPr id="464" name="Google Shape;464;p48"/>
          <p:cNvPicPr preferRelativeResize="0"/>
          <p:nvPr/>
        </p:nvPicPr>
        <p:blipFill rotWithShape="1">
          <a:blip r:embed="rId4">
            <a:alphaModFix/>
          </a:blip>
          <a:srcRect b="0" l="0" r="0" t="0"/>
          <a:stretch/>
        </p:blipFill>
        <p:spPr>
          <a:xfrm>
            <a:off x="3448080" y="4627800"/>
            <a:ext cx="1112040" cy="691919"/>
          </a:xfrm>
          <a:prstGeom prst="rect">
            <a:avLst/>
          </a:prstGeom>
          <a:noFill/>
          <a:ln>
            <a:noFill/>
          </a:ln>
        </p:spPr>
      </p:pic>
      <p:pic>
        <p:nvPicPr>
          <p:cNvPr id="465" name="Google Shape;465;p48"/>
          <p:cNvPicPr preferRelativeResize="0"/>
          <p:nvPr/>
        </p:nvPicPr>
        <p:blipFill rotWithShape="1">
          <a:blip r:embed="rId5">
            <a:alphaModFix/>
          </a:blip>
          <a:srcRect b="0" l="0" r="0" t="0"/>
          <a:stretch/>
        </p:blipFill>
        <p:spPr>
          <a:xfrm>
            <a:off x="2311200" y="4492080"/>
            <a:ext cx="834120" cy="705241"/>
          </a:xfrm>
          <a:prstGeom prst="rect">
            <a:avLst/>
          </a:prstGeom>
          <a:noFill/>
          <a:ln>
            <a:noFill/>
          </a:ln>
        </p:spPr>
      </p:pic>
      <p:pic>
        <p:nvPicPr>
          <p:cNvPr id="466" name="Google Shape;466;p48"/>
          <p:cNvPicPr preferRelativeResize="0"/>
          <p:nvPr/>
        </p:nvPicPr>
        <p:blipFill rotWithShape="1">
          <a:blip r:embed="rId6">
            <a:alphaModFix/>
          </a:blip>
          <a:srcRect b="0" l="0" r="0" t="0"/>
          <a:stretch/>
        </p:blipFill>
        <p:spPr>
          <a:xfrm>
            <a:off x="3264840" y="3331440"/>
            <a:ext cx="538560" cy="550080"/>
          </a:xfrm>
          <a:prstGeom prst="rect">
            <a:avLst/>
          </a:prstGeom>
          <a:noFill/>
          <a:ln>
            <a:noFill/>
          </a:ln>
        </p:spPr>
      </p:pic>
      <p:sp>
        <p:nvSpPr>
          <p:cNvPr id="467" name="Google Shape;467;p48"/>
          <p:cNvSpPr txBox="1"/>
          <p:nvPr/>
        </p:nvSpPr>
        <p:spPr>
          <a:xfrm>
            <a:off x="3207240" y="4113360"/>
            <a:ext cx="763920" cy="34344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800" strike="noStrike">
                <a:latin typeface="Times New Roman"/>
                <a:ea typeface="Times New Roman"/>
                <a:cs typeface="Times New Roman"/>
                <a:sym typeface="Times New Roman"/>
              </a:rPr>
              <a:t>MCS?</a:t>
            </a:r>
            <a:endParaRPr b="0" sz="1800" strike="noStrike">
              <a:latin typeface="Times New Roman"/>
              <a:ea typeface="Times New Roman"/>
              <a:cs typeface="Times New Roman"/>
              <a:sym typeface="Times New Roman"/>
            </a:endParaRPr>
          </a:p>
        </p:txBody>
      </p:sp>
      <p:pic>
        <p:nvPicPr>
          <p:cNvPr id="468" name="Google Shape;468;p48"/>
          <p:cNvPicPr preferRelativeResize="0"/>
          <p:nvPr/>
        </p:nvPicPr>
        <p:blipFill rotWithShape="1">
          <a:blip r:embed="rId7">
            <a:alphaModFix/>
          </a:blip>
          <a:srcRect b="0" l="0" r="0" t="0"/>
          <a:stretch/>
        </p:blipFill>
        <p:spPr>
          <a:xfrm>
            <a:off x="6288840" y="3851280"/>
            <a:ext cx="1165681" cy="831600"/>
          </a:xfrm>
          <a:prstGeom prst="rect">
            <a:avLst/>
          </a:prstGeom>
          <a:noFill/>
          <a:ln>
            <a:noFill/>
          </a:ln>
        </p:spPr>
      </p:pic>
      <p:sp>
        <p:nvSpPr>
          <p:cNvPr id="469" name="Google Shape;469;p48"/>
          <p:cNvSpPr txBox="1"/>
          <p:nvPr/>
        </p:nvSpPr>
        <p:spPr>
          <a:xfrm>
            <a:off x="5037840" y="3361680"/>
            <a:ext cx="1390200" cy="18618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1" lang="en-US" sz="1600" strike="noStrike">
                <a:latin typeface="Calibri"/>
                <a:ea typeface="Calibri"/>
                <a:cs typeface="Calibri"/>
                <a:sym typeface="Calibri"/>
              </a:rPr>
              <a:t>Features</a:t>
            </a:r>
            <a:endParaRPr sz="1600" strike="noStrike">
              <a:latin typeface="Calibri"/>
              <a:ea typeface="Calibri"/>
              <a:cs typeface="Calibri"/>
              <a:sym typeface="Calibri"/>
            </a:endParaRPr>
          </a:p>
          <a:p>
            <a:pPr indent="0" lvl="0" marL="0" marR="0" rtl="0" algn="l">
              <a:spcBef>
                <a:spcPts val="0"/>
              </a:spcBef>
              <a:spcAft>
                <a:spcPts val="0"/>
              </a:spcAft>
              <a:buNone/>
            </a:pPr>
            <a:r>
              <a:rPr lang="en-US" sz="1600" strike="noStrike">
                <a:latin typeface="Calibri"/>
                <a:ea typeface="Calibri"/>
                <a:cs typeface="Calibri"/>
                <a:sym typeface="Calibri"/>
              </a:rPr>
              <a:t>- RSSI</a:t>
            </a:r>
            <a:endParaRPr sz="1600" strike="noStrike">
              <a:latin typeface="Calibri"/>
              <a:ea typeface="Calibri"/>
              <a:cs typeface="Calibri"/>
              <a:sym typeface="Calibri"/>
            </a:endParaRPr>
          </a:p>
          <a:p>
            <a:pPr indent="0" lvl="0" marL="0" marR="0" rtl="0" algn="l">
              <a:spcBef>
                <a:spcPts val="0"/>
              </a:spcBef>
              <a:spcAft>
                <a:spcPts val="0"/>
              </a:spcAft>
              <a:buNone/>
            </a:pPr>
            <a:r>
              <a:rPr lang="en-US" sz="1600" strike="noStrike">
                <a:latin typeface="Calibri"/>
                <a:ea typeface="Calibri"/>
                <a:cs typeface="Calibri"/>
                <a:sym typeface="Calibri"/>
              </a:rPr>
              <a:t>- Throughput</a:t>
            </a:r>
            <a:endParaRPr sz="1600" strike="noStrike">
              <a:latin typeface="Calibri"/>
              <a:ea typeface="Calibri"/>
              <a:cs typeface="Calibri"/>
              <a:sym typeface="Calibri"/>
            </a:endParaRPr>
          </a:p>
          <a:p>
            <a:pPr indent="0" lvl="0" marL="0" marR="0" rtl="0" algn="l">
              <a:spcBef>
                <a:spcPts val="0"/>
              </a:spcBef>
              <a:spcAft>
                <a:spcPts val="0"/>
              </a:spcAft>
              <a:buNone/>
            </a:pPr>
            <a:r>
              <a:rPr lang="en-US" sz="1600" strike="noStrike">
                <a:latin typeface="Calibri"/>
                <a:ea typeface="Calibri"/>
                <a:cs typeface="Calibri"/>
                <a:sym typeface="Calibri"/>
              </a:rPr>
              <a:t>- PER</a:t>
            </a:r>
            <a:endParaRPr sz="1600" strike="noStrike">
              <a:latin typeface="Calibri"/>
              <a:ea typeface="Calibri"/>
              <a:cs typeface="Calibri"/>
              <a:sym typeface="Calibri"/>
            </a:endParaRPr>
          </a:p>
          <a:p>
            <a:pPr indent="0" lvl="0" marL="0" marR="0" rtl="0" algn="l">
              <a:spcBef>
                <a:spcPts val="0"/>
              </a:spcBef>
              <a:spcAft>
                <a:spcPts val="0"/>
              </a:spcAft>
              <a:buNone/>
            </a:pPr>
            <a:r>
              <a:rPr lang="en-US" sz="1600" strike="noStrike">
                <a:latin typeface="Calibri"/>
                <a:ea typeface="Calibri"/>
                <a:cs typeface="Calibri"/>
                <a:sym typeface="Calibri"/>
              </a:rPr>
              <a:t>- Coll. </a:t>
            </a:r>
            <a:r>
              <a:rPr lang="en-US" sz="1600">
                <a:latin typeface="Calibri"/>
                <a:ea typeface="Calibri"/>
                <a:cs typeface="Calibri"/>
                <a:sym typeface="Calibri"/>
              </a:rPr>
              <a:t>p</a:t>
            </a:r>
            <a:r>
              <a:rPr lang="en-US" sz="1600" strike="noStrike">
                <a:latin typeface="Calibri"/>
                <a:ea typeface="Calibri"/>
                <a:cs typeface="Calibri"/>
                <a:sym typeface="Calibri"/>
              </a:rPr>
              <a:t>rob.</a:t>
            </a:r>
            <a:endParaRPr sz="1600" strike="noStrike">
              <a:latin typeface="Calibri"/>
              <a:ea typeface="Calibri"/>
              <a:cs typeface="Calibri"/>
              <a:sym typeface="Calibri"/>
            </a:endParaRPr>
          </a:p>
          <a:p>
            <a:pPr indent="0" lvl="0" marL="0" marR="0" rtl="0" algn="l">
              <a:spcBef>
                <a:spcPts val="0"/>
              </a:spcBef>
              <a:spcAft>
                <a:spcPts val="0"/>
              </a:spcAft>
              <a:buNone/>
            </a:pPr>
            <a:r>
              <a:rPr lang="en-US" sz="1600" strike="noStrike">
                <a:latin typeface="Calibri"/>
                <a:ea typeface="Calibri"/>
                <a:cs typeface="Calibri"/>
                <a:sym typeface="Calibri"/>
              </a:rPr>
              <a:t>- SS</a:t>
            </a:r>
            <a:endParaRPr sz="1600" strike="noStrike">
              <a:latin typeface="Calibri"/>
              <a:ea typeface="Calibri"/>
              <a:cs typeface="Calibri"/>
              <a:sym typeface="Calibri"/>
            </a:endParaRPr>
          </a:p>
          <a:p>
            <a:pPr indent="0" lvl="0" marL="0" marR="0" rtl="0" algn="l">
              <a:spcBef>
                <a:spcPts val="0"/>
              </a:spcBef>
              <a:spcAft>
                <a:spcPts val="0"/>
              </a:spcAft>
              <a:buNone/>
            </a:pPr>
            <a:r>
              <a:rPr lang="en-US" sz="1600" strike="noStrike">
                <a:latin typeface="Calibri"/>
                <a:ea typeface="Calibri"/>
                <a:cs typeface="Calibri"/>
                <a:sym typeface="Calibri"/>
              </a:rPr>
              <a:t>- Bandwidth</a:t>
            </a:r>
            <a:endParaRPr sz="1600" strike="noStrike">
              <a:latin typeface="Calibri"/>
              <a:ea typeface="Calibri"/>
              <a:cs typeface="Calibri"/>
              <a:sym typeface="Calibri"/>
            </a:endParaRPr>
          </a:p>
        </p:txBody>
      </p:sp>
      <p:sp>
        <p:nvSpPr>
          <p:cNvPr id="470" name="Google Shape;470;p48"/>
          <p:cNvSpPr txBox="1"/>
          <p:nvPr/>
        </p:nvSpPr>
        <p:spPr>
          <a:xfrm>
            <a:off x="7469760" y="4074840"/>
            <a:ext cx="662100" cy="3435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500" strike="noStrike">
                <a:latin typeface="Times New Roman"/>
                <a:ea typeface="Times New Roman"/>
                <a:cs typeface="Times New Roman"/>
                <a:sym typeface="Times New Roman"/>
              </a:rPr>
              <a:t>MCS</a:t>
            </a:r>
            <a:endParaRPr b="0" sz="1500" strike="noStrike">
              <a:latin typeface="Times New Roman"/>
              <a:ea typeface="Times New Roman"/>
              <a:cs typeface="Times New Roman"/>
              <a:sym typeface="Times New Roman"/>
            </a:endParaRPr>
          </a:p>
        </p:txBody>
      </p:sp>
      <p:sp>
        <p:nvSpPr>
          <p:cNvPr id="471" name="Google Shape;471;p48"/>
          <p:cNvSpPr txBox="1"/>
          <p:nvPr/>
        </p:nvSpPr>
        <p:spPr>
          <a:xfrm>
            <a:off x="6505560" y="4629960"/>
            <a:ext cx="777600" cy="3435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800" strike="noStrike">
                <a:latin typeface="Times New Roman"/>
                <a:ea typeface="Times New Roman"/>
                <a:cs typeface="Times New Roman"/>
                <a:sym typeface="Times New Roman"/>
              </a:rPr>
              <a:t>Model</a:t>
            </a:r>
            <a:endParaRPr b="0" sz="1800" strike="noStrike">
              <a:latin typeface="Times New Roman"/>
              <a:ea typeface="Times New Roman"/>
              <a:cs typeface="Times New Roman"/>
              <a:sym typeface="Times New Roman"/>
            </a:endParaRPr>
          </a:p>
        </p:txBody>
      </p:sp>
      <p:sp>
        <p:nvSpPr>
          <p:cNvPr id="472" name="Google Shape;472;p4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9"/>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Why is hav</a:t>
            </a:r>
            <a:r>
              <a:rPr lang="en-US" sz="3200">
                <a:latin typeface="Calibri"/>
                <a:ea typeface="Calibri"/>
                <a:cs typeface="Calibri"/>
                <a:sym typeface="Calibri"/>
              </a:rPr>
              <a:t>ing</a:t>
            </a:r>
            <a:r>
              <a:rPr lang="en-US" sz="3200" strike="noStrike">
                <a:latin typeface="Calibri"/>
                <a:ea typeface="Calibri"/>
                <a:cs typeface="Calibri"/>
                <a:sym typeface="Calibri"/>
              </a:rPr>
              <a:t> a model useful?</a:t>
            </a:r>
            <a:endParaRPr sz="3200" strike="noStrike">
              <a:latin typeface="Calibri"/>
              <a:ea typeface="Calibri"/>
              <a:cs typeface="Calibri"/>
              <a:sym typeface="Calibri"/>
            </a:endParaRPr>
          </a:p>
        </p:txBody>
      </p:sp>
      <p:sp>
        <p:nvSpPr>
          <p:cNvPr id="478" name="Google Shape;478;p49"/>
          <p:cNvSpPr txBox="1"/>
          <p:nvPr/>
        </p:nvSpPr>
        <p:spPr>
          <a:xfrm>
            <a:off x="503640" y="1326240"/>
            <a:ext cx="9084960" cy="2176920"/>
          </a:xfrm>
          <a:prstGeom prst="rect">
            <a:avLst/>
          </a:prstGeom>
          <a:noFill/>
          <a:ln>
            <a:noFill/>
          </a:ln>
        </p:spPr>
        <p:txBody>
          <a:bodyPr anchorCtr="0" anchor="t" bIns="0" lIns="0" spcFirstLastPara="1" rIns="0" wrap="square" tIns="0">
            <a:normAutofit/>
          </a:bodyPr>
          <a:lstStyle/>
          <a:p>
            <a:pPr indent="-311300" lvl="0" marL="432000" marR="0" rtl="0" algn="l">
              <a:spcBef>
                <a:spcPts val="0"/>
              </a:spcBef>
              <a:spcAft>
                <a:spcPts val="0"/>
              </a:spcAft>
              <a:buClr>
                <a:srgbClr val="000000"/>
              </a:buClr>
              <a:buSzPts val="700"/>
              <a:buFont typeface="Calibri"/>
              <a:buChar char="●"/>
            </a:pPr>
            <a:r>
              <a:rPr lang="en-US" sz="1800" strike="noStrike">
                <a:latin typeface="Calibri"/>
                <a:ea typeface="Calibri"/>
                <a:cs typeface="Calibri"/>
                <a:sym typeface="Calibri"/>
              </a:rPr>
              <a:t>A model can give us some useful information before taking (better) decisions.</a:t>
            </a:r>
            <a:endParaRPr sz="1800" strike="noStrike">
              <a:latin typeface="Calibri"/>
              <a:ea typeface="Calibri"/>
              <a:cs typeface="Calibri"/>
              <a:sym typeface="Calibri"/>
            </a:endParaRPr>
          </a:p>
          <a:p>
            <a:pPr indent="-311300" lvl="0" marL="432000" marR="0" rtl="0" algn="l">
              <a:spcBef>
                <a:spcPts val="1414"/>
              </a:spcBef>
              <a:spcAft>
                <a:spcPts val="0"/>
              </a:spcAft>
              <a:buClr>
                <a:srgbClr val="000000"/>
              </a:buClr>
              <a:buSzPts val="700"/>
              <a:buFont typeface="Calibri"/>
              <a:buChar char="●"/>
            </a:pPr>
            <a:r>
              <a:rPr lang="en-US" sz="1800" strike="noStrike">
                <a:latin typeface="Calibri"/>
                <a:ea typeface="Calibri"/>
                <a:cs typeface="Calibri"/>
                <a:sym typeface="Calibri"/>
              </a:rPr>
              <a:t>It can predict what will be the ‘performance’ (output) given a certain configuration (input).</a:t>
            </a:r>
            <a:endParaRPr sz="1800" strike="noStrike">
              <a:latin typeface="Calibri"/>
              <a:ea typeface="Calibri"/>
              <a:cs typeface="Calibri"/>
              <a:sym typeface="Calibri"/>
            </a:endParaRPr>
          </a:p>
          <a:p>
            <a:pPr indent="-311300" lvl="0" marL="432000" marR="0" rtl="0" algn="l">
              <a:spcBef>
                <a:spcPts val="1414"/>
              </a:spcBef>
              <a:spcAft>
                <a:spcPts val="0"/>
              </a:spcAft>
              <a:buClr>
                <a:srgbClr val="000000"/>
              </a:buClr>
              <a:buSzPts val="700"/>
              <a:buFont typeface="Noto Sans Symbols"/>
              <a:buChar char="●"/>
            </a:pPr>
            <a:r>
              <a:rPr b="1" lang="en-US" sz="1800" strike="noStrike">
                <a:latin typeface="Calibri"/>
                <a:ea typeface="Calibri"/>
                <a:cs typeface="Calibri"/>
                <a:sym typeface="Calibri"/>
              </a:rPr>
              <a:t>Example 1</a:t>
            </a:r>
            <a:r>
              <a:rPr lang="en-US" sz="1800" strike="noStrike">
                <a:latin typeface="Calibri"/>
                <a:ea typeface="Calibri"/>
                <a:cs typeface="Calibri"/>
                <a:sym typeface="Calibri"/>
              </a:rPr>
              <a:t>: Given a certain scenario, we want to find the configuration that maximizes the throughput</a:t>
            </a:r>
            <a:endParaRPr sz="1800" strike="noStrike">
              <a:latin typeface="Calibri"/>
              <a:ea typeface="Calibri"/>
              <a:cs typeface="Calibri"/>
              <a:sym typeface="Calibri"/>
            </a:endParaRPr>
          </a:p>
        </p:txBody>
      </p:sp>
      <p:pic>
        <p:nvPicPr>
          <p:cNvPr id="479" name="Google Shape;479;p49"/>
          <p:cNvPicPr preferRelativeResize="0"/>
          <p:nvPr/>
        </p:nvPicPr>
        <p:blipFill rotWithShape="1">
          <a:blip r:embed="rId3">
            <a:alphaModFix/>
          </a:blip>
          <a:srcRect b="0" l="0" r="0" t="0"/>
          <a:stretch/>
        </p:blipFill>
        <p:spPr>
          <a:xfrm>
            <a:off x="1581840" y="3168120"/>
            <a:ext cx="6757919" cy="1783440"/>
          </a:xfrm>
          <a:prstGeom prst="rect">
            <a:avLst/>
          </a:prstGeom>
          <a:noFill/>
          <a:ln>
            <a:noFill/>
          </a:ln>
        </p:spPr>
      </p:pic>
      <p:sp>
        <p:nvSpPr>
          <p:cNvPr id="480" name="Google Shape;480;p4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cxnSp>
        <p:nvCxnSpPr>
          <p:cNvPr id="485" name="Google Shape;485;p50"/>
          <p:cNvCxnSpPr/>
          <p:nvPr/>
        </p:nvCxnSpPr>
        <p:spPr>
          <a:xfrm rot="10800000">
            <a:off x="3545280" y="3645240"/>
            <a:ext cx="878400" cy="1203000"/>
          </a:xfrm>
          <a:prstGeom prst="straightConnector1">
            <a:avLst/>
          </a:prstGeom>
          <a:noFill/>
          <a:ln cap="flat" cmpd="sng" w="9525">
            <a:solidFill>
              <a:srgbClr val="000000"/>
            </a:solidFill>
            <a:prstDash val="dashDot"/>
            <a:round/>
            <a:headEnd len="sm" w="sm" type="none"/>
            <a:tailEnd len="sm" w="sm" type="none"/>
          </a:ln>
        </p:spPr>
      </p:cxnSp>
      <p:cxnSp>
        <p:nvCxnSpPr>
          <p:cNvPr id="486" name="Google Shape;486;p50"/>
          <p:cNvCxnSpPr/>
          <p:nvPr/>
        </p:nvCxnSpPr>
        <p:spPr>
          <a:xfrm flipH="1" rot="10800000">
            <a:off x="4423680" y="3623760"/>
            <a:ext cx="2127300" cy="1005600"/>
          </a:xfrm>
          <a:prstGeom prst="straightConnector1">
            <a:avLst/>
          </a:prstGeom>
          <a:noFill/>
          <a:ln cap="flat" cmpd="sng" w="19075">
            <a:solidFill>
              <a:srgbClr val="00A933"/>
            </a:solidFill>
            <a:prstDash val="dashDot"/>
            <a:round/>
            <a:headEnd len="sm" w="sm" type="none"/>
            <a:tailEnd len="sm" w="sm" type="none"/>
          </a:ln>
        </p:spPr>
      </p:cxnSp>
      <p:sp>
        <p:nvSpPr>
          <p:cNvPr id="487" name="Google Shape;487;p50"/>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en-US" sz="3200">
                <a:solidFill>
                  <a:schemeClr val="dk1"/>
                </a:solidFill>
                <a:latin typeface="Calibri"/>
                <a:ea typeface="Calibri"/>
                <a:cs typeface="Calibri"/>
                <a:sym typeface="Calibri"/>
              </a:rPr>
              <a:t>Why is having a model useful?</a:t>
            </a:r>
            <a:endParaRPr sz="3200">
              <a:solidFill>
                <a:schemeClr val="dk1"/>
              </a:solidFill>
              <a:latin typeface="Calibri"/>
              <a:ea typeface="Calibri"/>
              <a:cs typeface="Calibri"/>
              <a:sym typeface="Calibri"/>
            </a:endParaRPr>
          </a:p>
        </p:txBody>
      </p:sp>
      <p:sp>
        <p:nvSpPr>
          <p:cNvPr id="488" name="Google Shape;488;p50"/>
          <p:cNvSpPr txBox="1"/>
          <p:nvPr/>
        </p:nvSpPr>
        <p:spPr>
          <a:xfrm>
            <a:off x="503640" y="1326240"/>
            <a:ext cx="8989560" cy="2176920"/>
          </a:xfrm>
          <a:prstGeom prst="rect">
            <a:avLst/>
          </a:prstGeom>
          <a:noFill/>
          <a:ln>
            <a:noFill/>
          </a:ln>
        </p:spPr>
        <p:txBody>
          <a:bodyPr anchorCtr="0" anchor="t" bIns="0" lIns="0" spcFirstLastPara="1" rIns="0" wrap="square" tIns="0">
            <a:normAutofit/>
          </a:bodyPr>
          <a:lstStyle/>
          <a:p>
            <a:pPr indent="-311300" lvl="0" marL="432000" marR="0" rtl="0" algn="l">
              <a:spcBef>
                <a:spcPts val="0"/>
              </a:spcBef>
              <a:spcAft>
                <a:spcPts val="0"/>
              </a:spcAft>
              <a:buClr>
                <a:srgbClr val="000000"/>
              </a:buClr>
              <a:buSzPts val="700"/>
              <a:buFont typeface="Calibri"/>
              <a:buChar char="●"/>
            </a:pPr>
            <a:r>
              <a:rPr lang="en-US" sz="1800" strike="noStrike">
                <a:latin typeface="Calibri"/>
                <a:ea typeface="Calibri"/>
                <a:cs typeface="Calibri"/>
                <a:sym typeface="Calibri"/>
              </a:rPr>
              <a:t>A model can give us some useful information before taking </a:t>
            </a:r>
            <a:r>
              <a:rPr lang="en-US" sz="1800">
                <a:solidFill>
                  <a:schemeClr val="dk1"/>
                </a:solidFill>
                <a:latin typeface="Calibri"/>
                <a:ea typeface="Calibri"/>
                <a:cs typeface="Calibri"/>
                <a:sym typeface="Calibri"/>
              </a:rPr>
              <a:t>(better) </a:t>
            </a:r>
            <a:r>
              <a:rPr lang="en-US" sz="1800" strike="noStrike">
                <a:latin typeface="Calibri"/>
                <a:ea typeface="Calibri"/>
                <a:cs typeface="Calibri"/>
                <a:sym typeface="Calibri"/>
              </a:rPr>
              <a:t>decisions.</a:t>
            </a:r>
            <a:endParaRPr sz="1800" strike="noStrike">
              <a:latin typeface="Calibri"/>
              <a:ea typeface="Calibri"/>
              <a:cs typeface="Calibri"/>
              <a:sym typeface="Calibri"/>
            </a:endParaRPr>
          </a:p>
          <a:p>
            <a:pPr indent="-311300" lvl="0" marL="432000" marR="0" rtl="0" algn="l">
              <a:spcBef>
                <a:spcPts val="1414"/>
              </a:spcBef>
              <a:spcAft>
                <a:spcPts val="0"/>
              </a:spcAft>
              <a:buClr>
                <a:srgbClr val="000000"/>
              </a:buClr>
              <a:buSzPts val="700"/>
              <a:buFont typeface="Calibri"/>
              <a:buChar char="●"/>
            </a:pPr>
            <a:r>
              <a:rPr lang="en-US" sz="1800" strike="noStrike">
                <a:latin typeface="Calibri"/>
                <a:ea typeface="Calibri"/>
                <a:cs typeface="Calibri"/>
                <a:sym typeface="Calibri"/>
              </a:rPr>
              <a:t>It can predict what will be the ‘performance’ (output) given a certain configuration (input).</a:t>
            </a:r>
            <a:endParaRPr sz="1800" strike="noStrike">
              <a:latin typeface="Calibri"/>
              <a:ea typeface="Calibri"/>
              <a:cs typeface="Calibri"/>
              <a:sym typeface="Calibri"/>
            </a:endParaRPr>
          </a:p>
          <a:p>
            <a:pPr indent="-311300" lvl="0" marL="432000" marR="0" rtl="0" algn="l">
              <a:spcBef>
                <a:spcPts val="1414"/>
              </a:spcBef>
              <a:spcAft>
                <a:spcPts val="0"/>
              </a:spcAft>
              <a:buClr>
                <a:srgbClr val="000000"/>
              </a:buClr>
              <a:buSzPts val="700"/>
              <a:buFont typeface="Noto Sans Symbols"/>
              <a:buChar char="●"/>
            </a:pPr>
            <a:r>
              <a:rPr b="1" lang="en-US" sz="1800" strike="noStrike">
                <a:latin typeface="Calibri"/>
                <a:ea typeface="Calibri"/>
                <a:cs typeface="Calibri"/>
                <a:sym typeface="Calibri"/>
              </a:rPr>
              <a:t>Example 2</a:t>
            </a:r>
            <a:r>
              <a:rPr lang="en-US" sz="1800" strike="noStrike">
                <a:latin typeface="Calibri"/>
                <a:ea typeface="Calibri"/>
                <a:cs typeface="Calibri"/>
                <a:sym typeface="Calibri"/>
              </a:rPr>
              <a:t>: After gathering data from different APs (load, number of associated clients, technology &amp; capabilities, RSSI, etc.) a STA can sequentially predict the best AP to associate.</a:t>
            </a:r>
            <a:endParaRPr sz="1800" strike="noStrike">
              <a:latin typeface="Calibri"/>
              <a:ea typeface="Calibri"/>
              <a:cs typeface="Calibri"/>
              <a:sym typeface="Calibri"/>
            </a:endParaRPr>
          </a:p>
        </p:txBody>
      </p:sp>
      <p:pic>
        <p:nvPicPr>
          <p:cNvPr id="489" name="Google Shape;489;p50"/>
          <p:cNvPicPr preferRelativeResize="0"/>
          <p:nvPr/>
        </p:nvPicPr>
        <p:blipFill rotWithShape="1">
          <a:blip r:embed="rId3">
            <a:alphaModFix/>
          </a:blip>
          <a:srcRect b="0" l="0" r="0" t="0"/>
          <a:stretch/>
        </p:blipFill>
        <p:spPr>
          <a:xfrm>
            <a:off x="3048120" y="3340920"/>
            <a:ext cx="1005479" cy="465480"/>
          </a:xfrm>
          <a:prstGeom prst="rect">
            <a:avLst/>
          </a:prstGeom>
          <a:noFill/>
          <a:ln>
            <a:noFill/>
          </a:ln>
        </p:spPr>
      </p:pic>
      <p:pic>
        <p:nvPicPr>
          <p:cNvPr id="490" name="Google Shape;490;p50"/>
          <p:cNvPicPr preferRelativeResize="0"/>
          <p:nvPr/>
        </p:nvPicPr>
        <p:blipFill rotWithShape="1">
          <a:blip r:embed="rId4">
            <a:alphaModFix/>
          </a:blip>
          <a:srcRect b="0" l="0" r="0" t="0"/>
          <a:stretch/>
        </p:blipFill>
        <p:spPr>
          <a:xfrm>
            <a:off x="3808440" y="4431360"/>
            <a:ext cx="1112040" cy="691919"/>
          </a:xfrm>
          <a:prstGeom prst="rect">
            <a:avLst/>
          </a:prstGeom>
          <a:noFill/>
          <a:ln>
            <a:noFill/>
          </a:ln>
        </p:spPr>
      </p:pic>
      <p:pic>
        <p:nvPicPr>
          <p:cNvPr id="491" name="Google Shape;491;p50"/>
          <p:cNvPicPr preferRelativeResize="0"/>
          <p:nvPr/>
        </p:nvPicPr>
        <p:blipFill rotWithShape="1">
          <a:blip r:embed="rId3">
            <a:alphaModFix/>
          </a:blip>
          <a:srcRect b="0" l="0" r="0" t="0"/>
          <a:stretch/>
        </p:blipFill>
        <p:spPr>
          <a:xfrm>
            <a:off x="6032880" y="3341280"/>
            <a:ext cx="1005479" cy="465480"/>
          </a:xfrm>
          <a:prstGeom prst="rect">
            <a:avLst/>
          </a:prstGeom>
          <a:noFill/>
          <a:ln>
            <a:noFill/>
          </a:ln>
        </p:spPr>
      </p:pic>
      <p:pic>
        <p:nvPicPr>
          <p:cNvPr id="492" name="Google Shape;492;p50"/>
          <p:cNvPicPr preferRelativeResize="0"/>
          <p:nvPr/>
        </p:nvPicPr>
        <p:blipFill rotWithShape="1">
          <a:blip r:embed="rId5">
            <a:alphaModFix/>
          </a:blip>
          <a:srcRect b="0" l="0" r="0" t="0"/>
          <a:stretch/>
        </p:blipFill>
        <p:spPr>
          <a:xfrm>
            <a:off x="4857120" y="4431360"/>
            <a:ext cx="538560" cy="550080"/>
          </a:xfrm>
          <a:prstGeom prst="rect">
            <a:avLst/>
          </a:prstGeom>
          <a:noFill/>
          <a:ln>
            <a:noFill/>
          </a:ln>
        </p:spPr>
      </p:pic>
      <p:sp>
        <p:nvSpPr>
          <p:cNvPr id="493" name="Google Shape;493;p50"/>
          <p:cNvSpPr txBox="1"/>
          <p:nvPr/>
        </p:nvSpPr>
        <p:spPr>
          <a:xfrm>
            <a:off x="5365800" y="4504800"/>
            <a:ext cx="282900" cy="3435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800" strike="noStrike">
                <a:solidFill>
                  <a:srgbClr val="C9211E"/>
                </a:solidFill>
                <a:latin typeface="Times New Roman"/>
                <a:ea typeface="Times New Roman"/>
                <a:cs typeface="Times New Roman"/>
                <a:sym typeface="Times New Roman"/>
              </a:rPr>
              <a:t>?</a:t>
            </a:r>
            <a:endParaRPr b="0" sz="1800" strike="noStrike">
              <a:latin typeface="Times New Roman"/>
              <a:ea typeface="Times New Roman"/>
              <a:cs typeface="Times New Roman"/>
              <a:sym typeface="Times New Roman"/>
            </a:endParaRPr>
          </a:p>
        </p:txBody>
      </p:sp>
      <p:sp>
        <p:nvSpPr>
          <p:cNvPr id="494" name="Google Shape;494;p50"/>
          <p:cNvSpPr txBox="1"/>
          <p:nvPr/>
        </p:nvSpPr>
        <p:spPr>
          <a:xfrm>
            <a:off x="1438920" y="3711000"/>
            <a:ext cx="2684400" cy="3996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i="1" lang="en-US" sz="1400" strike="noStrike">
                <a:latin typeface="Times New Roman"/>
                <a:ea typeface="Times New Roman"/>
                <a:cs typeface="Times New Roman"/>
                <a:sym typeface="Times New Roman"/>
              </a:rPr>
              <a:t>good RSSI, 11ax, 80% busy</a:t>
            </a:r>
            <a:endParaRPr b="0" sz="1400" strike="noStrike">
              <a:latin typeface="Times New Roman"/>
              <a:ea typeface="Times New Roman"/>
              <a:cs typeface="Times New Roman"/>
              <a:sym typeface="Times New Roman"/>
            </a:endParaRPr>
          </a:p>
        </p:txBody>
      </p:sp>
      <p:sp>
        <p:nvSpPr>
          <p:cNvPr id="495" name="Google Shape;495;p50"/>
          <p:cNvSpPr txBox="1"/>
          <p:nvPr/>
        </p:nvSpPr>
        <p:spPr>
          <a:xfrm>
            <a:off x="6201720" y="3721800"/>
            <a:ext cx="2684400" cy="3996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i="1" lang="en-US" sz="1400" strike="noStrike">
                <a:latin typeface="Times New Roman"/>
                <a:ea typeface="Times New Roman"/>
                <a:cs typeface="Times New Roman"/>
                <a:sym typeface="Times New Roman"/>
              </a:rPr>
              <a:t>medium RSSI, 11n, 10% busy</a:t>
            </a:r>
            <a:endParaRPr b="0" sz="1400" strike="noStrike">
              <a:latin typeface="Times New Roman"/>
              <a:ea typeface="Times New Roman"/>
              <a:cs typeface="Times New Roman"/>
              <a:sym typeface="Times New Roman"/>
            </a:endParaRPr>
          </a:p>
        </p:txBody>
      </p:sp>
      <p:pic>
        <p:nvPicPr>
          <p:cNvPr id="496" name="Google Shape;496;p50"/>
          <p:cNvPicPr preferRelativeResize="0"/>
          <p:nvPr/>
        </p:nvPicPr>
        <p:blipFill rotWithShape="1">
          <a:blip r:embed="rId6">
            <a:alphaModFix/>
          </a:blip>
          <a:srcRect b="0" l="0" r="0" t="0"/>
          <a:stretch/>
        </p:blipFill>
        <p:spPr>
          <a:xfrm>
            <a:off x="5780880" y="4321560"/>
            <a:ext cx="1165681" cy="831600"/>
          </a:xfrm>
          <a:prstGeom prst="rect">
            <a:avLst/>
          </a:prstGeom>
          <a:noFill/>
          <a:ln>
            <a:noFill/>
          </a:ln>
        </p:spPr>
      </p:pic>
      <p:sp>
        <p:nvSpPr>
          <p:cNvPr id="497" name="Google Shape;497;p50"/>
          <p:cNvSpPr txBox="1"/>
          <p:nvPr/>
        </p:nvSpPr>
        <p:spPr>
          <a:xfrm>
            <a:off x="4087440" y="3452520"/>
            <a:ext cx="345300" cy="3435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800" strike="noStrike">
                <a:latin typeface="Times New Roman"/>
                <a:ea typeface="Times New Roman"/>
                <a:cs typeface="Times New Roman"/>
                <a:sym typeface="Times New Roman"/>
              </a:rPr>
              <a:t>A</a:t>
            </a:r>
            <a:endParaRPr b="0" sz="1800" strike="noStrike">
              <a:latin typeface="Times New Roman"/>
              <a:ea typeface="Times New Roman"/>
              <a:cs typeface="Times New Roman"/>
              <a:sym typeface="Times New Roman"/>
            </a:endParaRPr>
          </a:p>
        </p:txBody>
      </p:sp>
      <p:sp>
        <p:nvSpPr>
          <p:cNvPr id="498" name="Google Shape;498;p50"/>
          <p:cNvSpPr txBox="1"/>
          <p:nvPr/>
        </p:nvSpPr>
        <p:spPr>
          <a:xfrm>
            <a:off x="7075800" y="3452520"/>
            <a:ext cx="333000" cy="3435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800" strike="noStrike">
                <a:latin typeface="Times New Roman"/>
                <a:ea typeface="Times New Roman"/>
                <a:cs typeface="Times New Roman"/>
                <a:sym typeface="Times New Roman"/>
              </a:rPr>
              <a:t>B</a:t>
            </a:r>
            <a:endParaRPr b="0" sz="1800" strike="noStrike">
              <a:latin typeface="Times New Roman"/>
              <a:ea typeface="Times New Roman"/>
              <a:cs typeface="Times New Roman"/>
              <a:sym typeface="Times New Roman"/>
            </a:endParaRPr>
          </a:p>
        </p:txBody>
      </p:sp>
      <p:sp>
        <p:nvSpPr>
          <p:cNvPr id="499" name="Google Shape;499;p50"/>
          <p:cNvSpPr txBox="1"/>
          <p:nvPr/>
        </p:nvSpPr>
        <p:spPr>
          <a:xfrm>
            <a:off x="7002000" y="4563840"/>
            <a:ext cx="333000" cy="3435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800" strike="noStrike">
                <a:solidFill>
                  <a:srgbClr val="158466"/>
                </a:solidFill>
                <a:latin typeface="Times New Roman"/>
                <a:ea typeface="Times New Roman"/>
                <a:cs typeface="Times New Roman"/>
                <a:sym typeface="Times New Roman"/>
              </a:rPr>
              <a:t>B</a:t>
            </a:r>
            <a:endParaRPr b="0" sz="1800" strike="noStrike">
              <a:latin typeface="Times New Roman"/>
              <a:ea typeface="Times New Roman"/>
              <a:cs typeface="Times New Roman"/>
              <a:sym typeface="Times New Roman"/>
            </a:endParaRPr>
          </a:p>
        </p:txBody>
      </p:sp>
      <p:sp>
        <p:nvSpPr>
          <p:cNvPr id="500" name="Google Shape;500;p5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1"/>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ML techniques build models from data (training)</a:t>
            </a:r>
            <a:endParaRPr sz="3200" strike="noStrike">
              <a:latin typeface="Calibri"/>
              <a:ea typeface="Calibri"/>
              <a:cs typeface="Calibri"/>
              <a:sym typeface="Calibri"/>
            </a:endParaRPr>
          </a:p>
        </p:txBody>
      </p:sp>
      <p:sp>
        <p:nvSpPr>
          <p:cNvPr id="506" name="Google Shape;506;p51"/>
          <p:cNvSpPr txBox="1"/>
          <p:nvPr/>
        </p:nvSpPr>
        <p:spPr>
          <a:xfrm>
            <a:off x="503650" y="1326259"/>
            <a:ext cx="9068700" cy="4250100"/>
          </a:xfrm>
          <a:prstGeom prst="rect">
            <a:avLst/>
          </a:prstGeom>
          <a:noFill/>
          <a:ln>
            <a:noFill/>
          </a:ln>
        </p:spPr>
        <p:txBody>
          <a:bodyPr anchorCtr="0" anchor="t" bIns="0" lIns="0" spcFirstLastPara="1" rIns="0" wrap="square" tIns="0">
            <a:noAutofit/>
          </a:bodyPr>
          <a:lstStyle/>
          <a:p>
            <a:pPr indent="-390802" lvl="0" marL="432000" marR="0" rtl="0" algn="l">
              <a:spcBef>
                <a:spcPts val="0"/>
              </a:spcBef>
              <a:spcAft>
                <a:spcPts val="0"/>
              </a:spcAft>
              <a:buClr>
                <a:srgbClr val="000000"/>
              </a:buClr>
              <a:buSzPts val="1700"/>
              <a:buFont typeface="Calibri"/>
              <a:buChar char="●"/>
            </a:pPr>
            <a:r>
              <a:rPr lang="en-US" sz="1700" strike="noStrike">
                <a:latin typeface="Calibri"/>
                <a:ea typeface="Calibri"/>
                <a:cs typeface="Calibri"/>
                <a:sym typeface="Calibri"/>
              </a:rPr>
              <a:t>Two training cases:</a:t>
            </a:r>
            <a:endParaRPr sz="1700" strike="noStrike">
              <a:latin typeface="Calibri"/>
              <a:ea typeface="Calibri"/>
              <a:cs typeface="Calibri"/>
              <a:sym typeface="Calibri"/>
            </a:endParaRPr>
          </a:p>
          <a:p>
            <a:pPr indent="-370227" lvl="1" marL="864000" marR="0" rtl="0" algn="l">
              <a:spcBef>
                <a:spcPts val="1131"/>
              </a:spcBef>
              <a:spcAft>
                <a:spcPts val="0"/>
              </a:spcAft>
              <a:buClr>
                <a:srgbClr val="000000"/>
              </a:buClr>
              <a:buSzPts val="1700"/>
              <a:buFont typeface="Noto Sans Symbols"/>
              <a:buChar char="−"/>
            </a:pPr>
            <a:r>
              <a:rPr b="1" i="0" lang="en-US" sz="1700" u="none" cap="none" strike="noStrike">
                <a:latin typeface="Calibri"/>
                <a:ea typeface="Calibri"/>
                <a:cs typeface="Calibri"/>
                <a:sym typeface="Calibri"/>
              </a:rPr>
              <a:t>Off-line</a:t>
            </a:r>
            <a:r>
              <a:rPr i="0" lang="en-US" sz="1700" u="none" cap="none" strike="noStrike">
                <a:latin typeface="Calibri"/>
                <a:ea typeface="Calibri"/>
                <a:cs typeface="Calibri"/>
                <a:sym typeface="Calibri"/>
              </a:rPr>
              <a:t>: using a static dataset</a:t>
            </a:r>
            <a:r>
              <a:rPr i="0" lang="en-US" sz="1700" u="none" cap="none" strike="noStrike">
                <a:latin typeface="Calibri"/>
                <a:ea typeface="Calibri"/>
                <a:cs typeface="Calibri"/>
                <a:sym typeface="Calibri"/>
              </a:rPr>
              <a:t> </a:t>
            </a:r>
            <a:r>
              <a:rPr lang="en-US" sz="1700">
                <a:latin typeface="Calibri"/>
                <a:ea typeface="Calibri"/>
                <a:cs typeface="Calibri"/>
                <a:sym typeface="Calibri"/>
              </a:rPr>
              <a:t>(</a:t>
            </a:r>
            <a:r>
              <a:rPr i="0" lang="en-US" sz="1700" u="none" cap="none" strike="noStrike">
                <a:latin typeface="Calibri"/>
                <a:ea typeface="Calibri"/>
                <a:cs typeface="Calibri"/>
                <a:sym typeface="Calibri"/>
              </a:rPr>
              <a:t>present from the beginning)</a:t>
            </a:r>
            <a:r>
              <a:rPr lang="en-US" sz="1700">
                <a:latin typeface="Calibri"/>
                <a:ea typeface="Calibri"/>
                <a:cs typeface="Calibri"/>
                <a:sym typeface="Calibri"/>
              </a:rPr>
              <a:t>.</a:t>
            </a:r>
            <a:endParaRPr i="0" sz="1700" u="none" cap="none" strike="noStrike">
              <a:latin typeface="Calibri"/>
              <a:ea typeface="Calibri"/>
              <a:cs typeface="Calibri"/>
              <a:sym typeface="Calibri"/>
            </a:endParaRPr>
          </a:p>
          <a:p>
            <a:pPr indent="-370227" lvl="1" marL="864000" marR="0" rtl="0" algn="l">
              <a:spcBef>
                <a:spcPts val="1131"/>
              </a:spcBef>
              <a:spcAft>
                <a:spcPts val="0"/>
              </a:spcAft>
              <a:buClr>
                <a:srgbClr val="000000"/>
              </a:buClr>
              <a:buSzPts val="1700"/>
              <a:buFont typeface="Noto Sans Symbols"/>
              <a:buChar char="−"/>
            </a:pPr>
            <a:r>
              <a:rPr b="1" i="0" lang="en-US" sz="1700" u="none" cap="none" strike="noStrike">
                <a:latin typeface="Calibri"/>
                <a:ea typeface="Calibri"/>
                <a:cs typeface="Calibri"/>
                <a:sym typeface="Calibri"/>
              </a:rPr>
              <a:t>On-line</a:t>
            </a:r>
            <a:r>
              <a:rPr i="0" lang="en-US" sz="1700" u="none" cap="none" strike="noStrike">
                <a:latin typeface="Calibri"/>
                <a:ea typeface="Calibri"/>
                <a:cs typeface="Calibri"/>
                <a:sym typeface="Calibri"/>
              </a:rPr>
              <a:t>: the dataset is created in real-time, so the model is updated as more data is collected.</a:t>
            </a:r>
            <a:endParaRPr i="0" sz="1700" u="none" cap="none" strike="noStrike">
              <a:latin typeface="Calibri"/>
              <a:ea typeface="Calibri"/>
              <a:cs typeface="Calibri"/>
              <a:sym typeface="Calibri"/>
            </a:endParaRPr>
          </a:p>
          <a:p>
            <a:pPr indent="-390802" lvl="0" marL="432000" marR="0" rtl="0" algn="l">
              <a:spcBef>
                <a:spcPts val="1414"/>
              </a:spcBef>
              <a:spcAft>
                <a:spcPts val="0"/>
              </a:spcAft>
              <a:buClr>
                <a:srgbClr val="000000"/>
              </a:buClr>
              <a:buSzPts val="1700"/>
              <a:buFont typeface="Calibri"/>
              <a:buChar char="●"/>
            </a:pPr>
            <a:r>
              <a:rPr lang="en-US" sz="1700" strike="noStrike">
                <a:latin typeface="Calibri"/>
                <a:ea typeface="Calibri"/>
                <a:cs typeface="Calibri"/>
                <a:sym typeface="Calibri"/>
              </a:rPr>
              <a:t>Training is based on minimizing the error between what is known (in the dataset) and predicted (</a:t>
            </a:r>
            <a:r>
              <a:rPr lang="en-US" sz="1700">
                <a:solidFill>
                  <a:schemeClr val="dk1"/>
                </a:solidFill>
                <a:latin typeface="Calibri"/>
                <a:ea typeface="Calibri"/>
                <a:cs typeface="Calibri"/>
                <a:sym typeface="Calibri"/>
              </a:rPr>
              <a:t>by the model</a:t>
            </a:r>
            <a:r>
              <a:rPr lang="en-US" sz="1700" strike="noStrike">
                <a:latin typeface="Calibri"/>
                <a:ea typeface="Calibri"/>
                <a:cs typeface="Calibri"/>
                <a:sym typeface="Calibri"/>
              </a:rPr>
              <a:t>) outputs</a:t>
            </a:r>
            <a:r>
              <a:rPr lang="en-US" sz="1700">
                <a:latin typeface="Calibri"/>
                <a:ea typeface="Calibri"/>
                <a:cs typeface="Calibri"/>
                <a:sym typeface="Calibri"/>
              </a:rPr>
              <a:t>.</a:t>
            </a:r>
            <a:endParaRPr sz="1700" strike="noStrike">
              <a:latin typeface="Calibri"/>
              <a:ea typeface="Calibri"/>
              <a:cs typeface="Calibri"/>
              <a:sym typeface="Calibri"/>
            </a:endParaRPr>
          </a:p>
          <a:p>
            <a:pPr indent="0" lvl="0" marL="457200" marR="0" rtl="0" algn="l">
              <a:spcBef>
                <a:spcPts val="1414"/>
              </a:spcBef>
              <a:spcAft>
                <a:spcPts val="0"/>
              </a:spcAft>
              <a:buNone/>
            </a:pPr>
            <a:r>
              <a:t/>
            </a:r>
            <a:endParaRPr sz="1700">
              <a:highlight>
                <a:srgbClr val="B6D7A8"/>
              </a:highlight>
              <a:latin typeface="Calibri"/>
              <a:ea typeface="Calibri"/>
              <a:cs typeface="Calibri"/>
              <a:sym typeface="Calibri"/>
            </a:endParaRPr>
          </a:p>
          <a:p>
            <a:pPr indent="0" lvl="0" marL="457200" marR="0" rtl="0" algn="l">
              <a:spcBef>
                <a:spcPts val="1414"/>
              </a:spcBef>
              <a:spcAft>
                <a:spcPts val="0"/>
              </a:spcAft>
              <a:buNone/>
            </a:pPr>
            <a:r>
              <a:t/>
            </a:r>
            <a:endParaRPr sz="1700">
              <a:highlight>
                <a:srgbClr val="B6D7A8"/>
              </a:highlight>
              <a:latin typeface="Calibri"/>
              <a:ea typeface="Calibri"/>
              <a:cs typeface="Calibri"/>
              <a:sym typeface="Calibri"/>
            </a:endParaRPr>
          </a:p>
          <a:p>
            <a:pPr indent="0" lvl="0" marL="457200" marR="0" rtl="0" algn="l">
              <a:spcBef>
                <a:spcPts val="1414"/>
              </a:spcBef>
              <a:spcAft>
                <a:spcPts val="0"/>
              </a:spcAft>
              <a:buNone/>
            </a:pPr>
            <a:r>
              <a:t/>
            </a:r>
            <a:endParaRPr sz="1700">
              <a:highlight>
                <a:srgbClr val="B6D7A8"/>
              </a:highlight>
              <a:latin typeface="Calibri"/>
              <a:ea typeface="Calibri"/>
              <a:cs typeface="Calibri"/>
              <a:sym typeface="Calibri"/>
            </a:endParaRPr>
          </a:p>
          <a:p>
            <a:pPr indent="0" lvl="0" marL="457200" marR="0" rtl="0" algn="l">
              <a:spcBef>
                <a:spcPts val="1414"/>
              </a:spcBef>
              <a:spcAft>
                <a:spcPts val="0"/>
              </a:spcAft>
              <a:buNone/>
            </a:pPr>
            <a:r>
              <a:t/>
            </a:r>
            <a:endParaRPr sz="1700">
              <a:highlight>
                <a:srgbClr val="B6D7A8"/>
              </a:highlight>
              <a:latin typeface="Calibri"/>
              <a:ea typeface="Calibri"/>
              <a:cs typeface="Calibri"/>
              <a:sym typeface="Calibri"/>
            </a:endParaRPr>
          </a:p>
          <a:p>
            <a:pPr indent="-390802" lvl="0" marL="432000" marR="0" rtl="0" algn="l">
              <a:spcBef>
                <a:spcPts val="1414"/>
              </a:spcBef>
              <a:spcAft>
                <a:spcPts val="0"/>
              </a:spcAft>
              <a:buClr>
                <a:srgbClr val="000000"/>
              </a:buClr>
              <a:buSzPts val="1700"/>
              <a:buFont typeface="Calibri"/>
              <a:buChar char="●"/>
            </a:pPr>
            <a:r>
              <a:rPr lang="en-US" sz="1700" strike="noStrike">
                <a:highlight>
                  <a:srgbClr val="B6D7A8"/>
                </a:highlight>
                <a:latin typeface="Calibri"/>
                <a:ea typeface="Calibri"/>
                <a:cs typeface="Calibri"/>
                <a:sym typeface="Calibri"/>
              </a:rPr>
              <a:t>Models should be as general as possible</a:t>
            </a:r>
            <a:r>
              <a:rPr lang="en-US" sz="1700" strike="noStrike">
                <a:latin typeface="Calibri"/>
                <a:ea typeface="Calibri"/>
                <a:cs typeface="Calibri"/>
                <a:sym typeface="Calibri"/>
              </a:rPr>
              <a:t>: the aim is not to exactly map inputs and outputs, but to learn the context behind any existing relationship</a:t>
            </a:r>
            <a:r>
              <a:rPr lang="en-US" sz="1700">
                <a:latin typeface="Calibri"/>
                <a:ea typeface="Calibri"/>
                <a:cs typeface="Calibri"/>
                <a:sym typeface="Calibri"/>
              </a:rPr>
              <a:t> (no overfitting).</a:t>
            </a:r>
            <a:endParaRPr sz="1700" strike="noStrike">
              <a:latin typeface="Calibri"/>
              <a:ea typeface="Calibri"/>
              <a:cs typeface="Calibri"/>
              <a:sym typeface="Calibri"/>
            </a:endParaRPr>
          </a:p>
        </p:txBody>
      </p:sp>
      <p:pic>
        <p:nvPicPr>
          <p:cNvPr id="507" name="Google Shape;507;p51"/>
          <p:cNvPicPr preferRelativeResize="0"/>
          <p:nvPr/>
        </p:nvPicPr>
        <p:blipFill rotWithShape="1">
          <a:blip r:embed="rId3">
            <a:alphaModFix/>
          </a:blip>
          <a:srcRect b="0" l="0" r="0" t="0"/>
          <a:stretch/>
        </p:blipFill>
        <p:spPr>
          <a:xfrm>
            <a:off x="2349360" y="3024840"/>
            <a:ext cx="5699881" cy="1354320"/>
          </a:xfrm>
          <a:prstGeom prst="rect">
            <a:avLst/>
          </a:prstGeom>
          <a:noFill/>
          <a:ln>
            <a:noFill/>
          </a:ln>
        </p:spPr>
      </p:pic>
      <p:sp>
        <p:nvSpPr>
          <p:cNvPr id="508" name="Google Shape;508;p51"/>
          <p:cNvSpPr txBox="1"/>
          <p:nvPr/>
        </p:nvSpPr>
        <p:spPr>
          <a:xfrm>
            <a:off x="862560" y="4399320"/>
            <a:ext cx="8662200" cy="34320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0" i="1" lang="en-US" sz="1600" strike="noStrike">
                <a:latin typeface="Times New Roman"/>
                <a:ea typeface="Times New Roman"/>
                <a:cs typeface="Times New Roman"/>
                <a:sym typeface="Times New Roman"/>
              </a:rPr>
              <a:t>A model can be first trained off-line, deployed and then improved </a:t>
            </a:r>
            <a:r>
              <a:rPr i="1" lang="en-US" sz="1600">
                <a:latin typeface="Times New Roman"/>
                <a:ea typeface="Times New Roman"/>
                <a:cs typeface="Times New Roman"/>
                <a:sym typeface="Times New Roman"/>
              </a:rPr>
              <a:t>with </a:t>
            </a:r>
            <a:r>
              <a:rPr b="0" i="1" lang="en-US" sz="1600" strike="noStrike">
                <a:latin typeface="Times New Roman"/>
                <a:ea typeface="Times New Roman"/>
                <a:cs typeface="Times New Roman"/>
                <a:sym typeface="Times New Roman"/>
              </a:rPr>
              <a:t>on-line training</a:t>
            </a:r>
            <a:endParaRPr b="0" sz="1600" strike="noStrike">
              <a:latin typeface="Times New Roman"/>
              <a:ea typeface="Times New Roman"/>
              <a:cs typeface="Times New Roman"/>
              <a:sym typeface="Times New Roman"/>
            </a:endParaRPr>
          </a:p>
        </p:txBody>
      </p:sp>
      <p:sp>
        <p:nvSpPr>
          <p:cNvPr id="509" name="Google Shape;509;p5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2"/>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Taxonomy of ML models</a:t>
            </a:r>
            <a:endParaRPr sz="3200" strike="noStrike">
              <a:latin typeface="Calibri"/>
              <a:ea typeface="Calibri"/>
              <a:cs typeface="Calibri"/>
              <a:sym typeface="Calibri"/>
            </a:endParaRPr>
          </a:p>
        </p:txBody>
      </p:sp>
      <p:sp>
        <p:nvSpPr>
          <p:cNvPr id="515" name="Google Shape;515;p52"/>
          <p:cNvSpPr txBox="1"/>
          <p:nvPr/>
        </p:nvSpPr>
        <p:spPr>
          <a:xfrm>
            <a:off x="503640" y="1326240"/>
            <a:ext cx="9068760" cy="3855240"/>
          </a:xfrm>
          <a:prstGeom prst="rect">
            <a:avLst/>
          </a:prstGeom>
          <a:noFill/>
          <a:ln>
            <a:noFill/>
          </a:ln>
        </p:spPr>
        <p:txBody>
          <a:bodyPr anchorCtr="0" anchor="t" bIns="0" lIns="0" spcFirstLastPara="1" rIns="0" wrap="square" tIns="0">
            <a:normAutofit/>
          </a:bodyPr>
          <a:lstStyle/>
          <a:p>
            <a:pPr indent="-381150" lvl="0" marL="432000" marR="0" rtl="0" algn="l">
              <a:spcBef>
                <a:spcPts val="0"/>
              </a:spcBef>
              <a:spcAft>
                <a:spcPts val="0"/>
              </a:spcAft>
              <a:buClr>
                <a:srgbClr val="000000"/>
              </a:buClr>
              <a:buSzPts val="1800"/>
              <a:buFont typeface="Calibri"/>
              <a:buChar char="●"/>
            </a:pPr>
            <a:r>
              <a:rPr lang="en-US" sz="1800" strike="noStrike">
                <a:latin typeface="Calibri"/>
                <a:ea typeface="Calibri"/>
                <a:cs typeface="Calibri"/>
                <a:sym typeface="Calibri"/>
              </a:rPr>
              <a:t>Supervised Learning (SL)</a:t>
            </a:r>
            <a:endParaRPr sz="1800" strike="noStrike">
              <a:latin typeface="Calibri"/>
              <a:ea typeface="Calibri"/>
              <a:cs typeface="Calibri"/>
              <a:sym typeface="Calibri"/>
            </a:endParaRPr>
          </a:p>
          <a:p>
            <a:pPr indent="-381150" lvl="0" marL="432000" marR="0" rtl="0" algn="l">
              <a:spcBef>
                <a:spcPts val="1414"/>
              </a:spcBef>
              <a:spcAft>
                <a:spcPts val="0"/>
              </a:spcAft>
              <a:buClr>
                <a:srgbClr val="000000"/>
              </a:buClr>
              <a:buSzPts val="1800"/>
              <a:buFont typeface="Calibri"/>
              <a:buChar char="●"/>
            </a:pPr>
            <a:r>
              <a:rPr lang="en-US" sz="1800" strike="noStrike">
                <a:latin typeface="Calibri"/>
                <a:ea typeface="Calibri"/>
                <a:cs typeface="Calibri"/>
                <a:sym typeface="Calibri"/>
              </a:rPr>
              <a:t>Unsupervised Learning (UL)</a:t>
            </a:r>
            <a:endParaRPr sz="1800" strike="noStrike">
              <a:latin typeface="Calibri"/>
              <a:ea typeface="Calibri"/>
              <a:cs typeface="Calibri"/>
              <a:sym typeface="Calibri"/>
            </a:endParaRPr>
          </a:p>
          <a:p>
            <a:pPr indent="-381150" lvl="0" marL="432000" marR="0" rtl="0" algn="l">
              <a:spcBef>
                <a:spcPts val="1414"/>
              </a:spcBef>
              <a:spcAft>
                <a:spcPts val="0"/>
              </a:spcAft>
              <a:buClr>
                <a:srgbClr val="000000"/>
              </a:buClr>
              <a:buSzPts val="1800"/>
              <a:buFont typeface="Calibri"/>
              <a:buChar char="●"/>
            </a:pPr>
            <a:r>
              <a:rPr lang="en-US" sz="1800" strike="noStrike">
                <a:latin typeface="Calibri"/>
                <a:ea typeface="Calibri"/>
                <a:cs typeface="Calibri"/>
                <a:sym typeface="Calibri"/>
              </a:rPr>
              <a:t>Reinforcement Learning (RL)</a:t>
            </a:r>
            <a:endParaRPr sz="1800" strike="noStrike">
              <a:latin typeface="Calibri"/>
              <a:ea typeface="Calibri"/>
              <a:cs typeface="Calibri"/>
              <a:sym typeface="Calibri"/>
            </a:endParaRPr>
          </a:p>
          <a:p>
            <a:pPr indent="-266850" lvl="0" marL="432000" marR="0" rtl="0" algn="l">
              <a:spcBef>
                <a:spcPts val="1414"/>
              </a:spcBef>
              <a:spcAft>
                <a:spcPts val="0"/>
              </a:spcAft>
              <a:buClr>
                <a:srgbClr val="000000"/>
              </a:buClr>
              <a:buSzPts val="900"/>
              <a:buFont typeface="Noto Sans Symbols"/>
              <a:buNone/>
            </a:pPr>
            <a:r>
              <a:t/>
            </a:r>
            <a:endParaRPr sz="1800" strike="noStrike">
              <a:latin typeface="Calibri"/>
              <a:ea typeface="Calibri"/>
              <a:cs typeface="Calibri"/>
              <a:sym typeface="Calibri"/>
            </a:endParaRPr>
          </a:p>
          <a:p>
            <a:pPr indent="-266850" lvl="0" marL="432000" marR="0" rtl="0" algn="l">
              <a:spcBef>
                <a:spcPts val="1414"/>
              </a:spcBef>
              <a:spcAft>
                <a:spcPts val="0"/>
              </a:spcAft>
              <a:buClr>
                <a:srgbClr val="000000"/>
              </a:buClr>
              <a:buSzPts val="900"/>
              <a:buFont typeface="Noto Sans Symbols"/>
              <a:buNone/>
            </a:pPr>
            <a:r>
              <a:t/>
            </a:r>
            <a:endParaRPr sz="1800" strike="noStrike">
              <a:latin typeface="Calibri"/>
              <a:ea typeface="Calibri"/>
              <a:cs typeface="Calibri"/>
              <a:sym typeface="Calibri"/>
            </a:endParaRPr>
          </a:p>
          <a:p>
            <a:pPr indent="-266850" lvl="0" marL="432000" marR="0" rtl="0" algn="l">
              <a:spcBef>
                <a:spcPts val="1414"/>
              </a:spcBef>
              <a:spcAft>
                <a:spcPts val="0"/>
              </a:spcAft>
              <a:buClr>
                <a:srgbClr val="000000"/>
              </a:buClr>
              <a:buSzPts val="900"/>
              <a:buFont typeface="Noto Sans Symbols"/>
              <a:buNone/>
            </a:pPr>
            <a:r>
              <a:t/>
            </a:r>
            <a:endParaRPr sz="1800" strike="noStrike">
              <a:latin typeface="Calibri"/>
              <a:ea typeface="Calibri"/>
              <a:cs typeface="Calibri"/>
              <a:sym typeface="Calibri"/>
            </a:endParaRPr>
          </a:p>
          <a:p>
            <a:pPr indent="-381150" lvl="0" marL="432000" marR="0" rtl="0" algn="l">
              <a:spcBef>
                <a:spcPts val="1414"/>
              </a:spcBef>
              <a:spcAft>
                <a:spcPts val="0"/>
              </a:spcAft>
              <a:buClr>
                <a:srgbClr val="000000"/>
              </a:buClr>
              <a:buSzPts val="1800"/>
              <a:buFont typeface="Calibri"/>
              <a:buChar char="●"/>
            </a:pPr>
            <a:r>
              <a:rPr lang="en-US" sz="1800" strike="noStrike">
                <a:latin typeface="Calibri"/>
                <a:ea typeface="Calibri"/>
                <a:cs typeface="Calibri"/>
                <a:sym typeface="Calibri"/>
              </a:rPr>
              <a:t>How </a:t>
            </a:r>
            <a:r>
              <a:rPr lang="en-US" sz="1800">
                <a:solidFill>
                  <a:schemeClr val="dk1"/>
                </a:solidFill>
                <a:latin typeface="Calibri"/>
                <a:ea typeface="Calibri"/>
                <a:cs typeface="Calibri"/>
                <a:sym typeface="Calibri"/>
              </a:rPr>
              <a:t>are </a:t>
            </a:r>
            <a:r>
              <a:rPr lang="en-US" sz="1800" strike="noStrike">
                <a:latin typeface="Calibri"/>
                <a:ea typeface="Calibri"/>
                <a:cs typeface="Calibri"/>
                <a:sym typeface="Calibri"/>
              </a:rPr>
              <a:t>these models trained?</a:t>
            </a:r>
            <a:endParaRPr sz="1800" strike="noStrike">
              <a:latin typeface="Calibri"/>
              <a:ea typeface="Calibri"/>
              <a:cs typeface="Calibri"/>
              <a:sym typeface="Calibri"/>
            </a:endParaRPr>
          </a:p>
          <a:p>
            <a:pPr indent="-352575" lvl="1" marL="864000" marR="0" rtl="0" algn="l">
              <a:spcBef>
                <a:spcPts val="1131"/>
              </a:spcBef>
              <a:spcAft>
                <a:spcPts val="0"/>
              </a:spcAft>
              <a:buClr>
                <a:srgbClr val="000000"/>
              </a:buClr>
              <a:buSzPts val="1800"/>
              <a:buFont typeface="Calibri"/>
              <a:buChar char="−"/>
            </a:pPr>
            <a:r>
              <a:rPr i="0" lang="en-US" sz="1800" u="none" cap="none" strike="noStrike">
                <a:latin typeface="Calibri"/>
                <a:ea typeface="Calibri"/>
                <a:cs typeface="Calibri"/>
                <a:sym typeface="Calibri"/>
              </a:rPr>
              <a:t>Centralized; Decentralized / Distributed</a:t>
            </a:r>
            <a:endParaRPr i="0" sz="1800" u="none" cap="none" strike="noStrike">
              <a:latin typeface="Calibri"/>
              <a:ea typeface="Calibri"/>
              <a:cs typeface="Calibri"/>
              <a:sym typeface="Calibri"/>
            </a:endParaRPr>
          </a:p>
          <a:p>
            <a:pPr indent="-352575" lvl="1" marL="864000" marR="0" rtl="0" algn="l">
              <a:spcBef>
                <a:spcPts val="1131"/>
              </a:spcBef>
              <a:spcAft>
                <a:spcPts val="0"/>
              </a:spcAft>
              <a:buClr>
                <a:srgbClr val="000000"/>
              </a:buClr>
              <a:buSzPts val="1800"/>
              <a:buFont typeface="Calibri"/>
              <a:buChar char="−"/>
            </a:pPr>
            <a:r>
              <a:rPr i="0" lang="en-US" sz="1800" u="none" cap="none" strike="noStrike">
                <a:latin typeface="Calibri"/>
                <a:ea typeface="Calibri"/>
                <a:cs typeface="Calibri"/>
                <a:sym typeface="Calibri"/>
              </a:rPr>
              <a:t>Single</a:t>
            </a:r>
            <a:r>
              <a:rPr lang="en-US" sz="1800">
                <a:latin typeface="Calibri"/>
                <a:ea typeface="Calibri"/>
                <a:cs typeface="Calibri"/>
                <a:sym typeface="Calibri"/>
              </a:rPr>
              <a:t> </a:t>
            </a:r>
            <a:r>
              <a:rPr i="0" lang="en-US" sz="1800" u="none" cap="none" strike="noStrike">
                <a:latin typeface="Calibri"/>
                <a:ea typeface="Calibri"/>
                <a:cs typeface="Calibri"/>
                <a:sym typeface="Calibri"/>
              </a:rPr>
              <a:t>player</a:t>
            </a:r>
            <a:r>
              <a:rPr lang="en-US" sz="1800">
                <a:latin typeface="Calibri"/>
                <a:ea typeface="Calibri"/>
                <a:cs typeface="Calibri"/>
                <a:sym typeface="Calibri"/>
              </a:rPr>
              <a:t>;</a:t>
            </a:r>
            <a:r>
              <a:rPr i="0" lang="en-US" sz="1800" u="none" cap="none" strike="noStrike">
                <a:latin typeface="Calibri"/>
                <a:ea typeface="Calibri"/>
                <a:cs typeface="Calibri"/>
                <a:sym typeface="Calibri"/>
              </a:rPr>
              <a:t> Multiple</a:t>
            </a:r>
            <a:r>
              <a:rPr lang="en-US" sz="1800">
                <a:latin typeface="Calibri"/>
                <a:ea typeface="Calibri"/>
                <a:cs typeface="Calibri"/>
                <a:sym typeface="Calibri"/>
              </a:rPr>
              <a:t> </a:t>
            </a:r>
            <a:r>
              <a:rPr i="0" lang="en-US" sz="1800" u="none" cap="none" strike="noStrike">
                <a:latin typeface="Calibri"/>
                <a:ea typeface="Calibri"/>
                <a:cs typeface="Calibri"/>
                <a:sym typeface="Calibri"/>
              </a:rPr>
              <a:t>players</a:t>
            </a:r>
            <a:endParaRPr i="0" sz="1800" u="none" cap="none" strike="noStrike">
              <a:latin typeface="Calibri"/>
              <a:ea typeface="Calibri"/>
              <a:cs typeface="Calibri"/>
              <a:sym typeface="Calibri"/>
            </a:endParaRPr>
          </a:p>
        </p:txBody>
      </p:sp>
      <p:pic>
        <p:nvPicPr>
          <p:cNvPr id="516" name="Google Shape;516;p52"/>
          <p:cNvPicPr preferRelativeResize="0"/>
          <p:nvPr/>
        </p:nvPicPr>
        <p:blipFill rotWithShape="1">
          <a:blip r:embed="rId3">
            <a:alphaModFix/>
          </a:blip>
          <a:srcRect b="0" l="0" r="0" t="0"/>
          <a:stretch/>
        </p:blipFill>
        <p:spPr>
          <a:xfrm>
            <a:off x="4244040" y="937080"/>
            <a:ext cx="5125680" cy="2685600"/>
          </a:xfrm>
          <a:prstGeom prst="rect">
            <a:avLst/>
          </a:prstGeom>
          <a:noFill/>
          <a:ln>
            <a:noFill/>
          </a:ln>
        </p:spPr>
      </p:pic>
      <p:sp>
        <p:nvSpPr>
          <p:cNvPr id="517" name="Google Shape;517;p52"/>
          <p:cNvSpPr/>
          <p:nvPr/>
        </p:nvSpPr>
        <p:spPr>
          <a:xfrm>
            <a:off x="5850360" y="4262760"/>
            <a:ext cx="3143160" cy="846720"/>
          </a:xfrm>
          <a:custGeom>
            <a:rect b="b" l="l" r="r" t="t"/>
            <a:pathLst>
              <a:path extrusionOk="0" h="2354" w="8733">
                <a:moveTo>
                  <a:pt x="392" y="0"/>
                </a:moveTo>
                <a:lnTo>
                  <a:pt x="392" y="0"/>
                </a:lnTo>
                <a:cubicBezTo>
                  <a:pt x="323" y="0"/>
                  <a:pt x="256" y="18"/>
                  <a:pt x="196" y="53"/>
                </a:cubicBezTo>
                <a:cubicBezTo>
                  <a:pt x="136" y="87"/>
                  <a:pt x="87" y="136"/>
                  <a:pt x="53" y="196"/>
                </a:cubicBezTo>
                <a:cubicBezTo>
                  <a:pt x="18" y="256"/>
                  <a:pt x="0" y="323"/>
                  <a:pt x="0" y="392"/>
                </a:cubicBezTo>
                <a:lnTo>
                  <a:pt x="0" y="1960"/>
                </a:lnTo>
                <a:lnTo>
                  <a:pt x="0" y="1961"/>
                </a:lnTo>
                <a:cubicBezTo>
                  <a:pt x="0" y="2030"/>
                  <a:pt x="18" y="2097"/>
                  <a:pt x="53" y="2157"/>
                </a:cubicBezTo>
                <a:cubicBezTo>
                  <a:pt x="87" y="2217"/>
                  <a:pt x="136" y="2266"/>
                  <a:pt x="196" y="2300"/>
                </a:cubicBezTo>
                <a:cubicBezTo>
                  <a:pt x="256" y="2335"/>
                  <a:pt x="323" y="2353"/>
                  <a:pt x="392" y="2353"/>
                </a:cubicBezTo>
                <a:lnTo>
                  <a:pt x="8339" y="2353"/>
                </a:lnTo>
                <a:lnTo>
                  <a:pt x="8340" y="2353"/>
                </a:lnTo>
                <a:cubicBezTo>
                  <a:pt x="8409" y="2353"/>
                  <a:pt x="8476" y="2335"/>
                  <a:pt x="8536" y="2300"/>
                </a:cubicBezTo>
                <a:cubicBezTo>
                  <a:pt x="8596" y="2266"/>
                  <a:pt x="8645" y="2217"/>
                  <a:pt x="8679" y="2157"/>
                </a:cubicBezTo>
                <a:cubicBezTo>
                  <a:pt x="8714" y="2097"/>
                  <a:pt x="8732" y="2030"/>
                  <a:pt x="8732" y="1961"/>
                </a:cubicBezTo>
                <a:lnTo>
                  <a:pt x="8732" y="392"/>
                </a:lnTo>
                <a:lnTo>
                  <a:pt x="8732" y="392"/>
                </a:lnTo>
                <a:lnTo>
                  <a:pt x="8732" y="392"/>
                </a:lnTo>
                <a:cubicBezTo>
                  <a:pt x="8732" y="323"/>
                  <a:pt x="8714" y="256"/>
                  <a:pt x="8679" y="196"/>
                </a:cubicBezTo>
                <a:cubicBezTo>
                  <a:pt x="8645" y="136"/>
                  <a:pt x="8596" y="87"/>
                  <a:pt x="8536" y="53"/>
                </a:cubicBezTo>
                <a:cubicBezTo>
                  <a:pt x="8476" y="18"/>
                  <a:pt x="8409" y="0"/>
                  <a:pt x="8340" y="0"/>
                </a:cubicBezTo>
                <a:lnTo>
                  <a:pt x="392" y="0"/>
                </a:lnTo>
              </a:path>
            </a:pathLst>
          </a:cu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lang="en-US" sz="1800" strike="noStrike">
                <a:latin typeface="Calibri"/>
                <a:ea typeface="Calibri"/>
                <a:cs typeface="Calibri"/>
                <a:sym typeface="Calibri"/>
              </a:rPr>
              <a:t>Ex: Distributed Federated Learning</a:t>
            </a:r>
            <a:endParaRPr sz="1800" strike="noStrike">
              <a:latin typeface="Calibri"/>
              <a:ea typeface="Calibri"/>
              <a:cs typeface="Calibri"/>
              <a:sym typeface="Calibri"/>
            </a:endParaRPr>
          </a:p>
        </p:txBody>
      </p:sp>
      <p:sp>
        <p:nvSpPr>
          <p:cNvPr id="518" name="Google Shape;518;p5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3"/>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Supervised Learning</a:t>
            </a:r>
            <a:endParaRPr sz="3200" strike="noStrike">
              <a:latin typeface="Calibri"/>
              <a:ea typeface="Calibri"/>
              <a:cs typeface="Calibri"/>
              <a:sym typeface="Calibri"/>
            </a:endParaRPr>
          </a:p>
        </p:txBody>
      </p:sp>
      <p:sp>
        <p:nvSpPr>
          <p:cNvPr id="524" name="Google Shape;524;p53"/>
          <p:cNvSpPr txBox="1"/>
          <p:nvPr/>
        </p:nvSpPr>
        <p:spPr>
          <a:xfrm>
            <a:off x="503650" y="1326250"/>
            <a:ext cx="6648000" cy="3396000"/>
          </a:xfrm>
          <a:prstGeom prst="rect">
            <a:avLst/>
          </a:prstGeom>
          <a:noFill/>
          <a:ln>
            <a:noFill/>
          </a:ln>
        </p:spPr>
        <p:txBody>
          <a:bodyPr anchorCtr="0" anchor="t" bIns="0" lIns="0" spcFirstLastPara="1" rIns="0" wrap="square" tIns="0">
            <a:normAutofit lnSpcReduction="20000"/>
          </a:bodyPr>
          <a:lstStyle/>
          <a:p>
            <a:pPr indent="-392580" lvl="0" marL="432000" marR="0" rtl="0" algn="l">
              <a:spcBef>
                <a:spcPts val="0"/>
              </a:spcBef>
              <a:spcAft>
                <a:spcPts val="0"/>
              </a:spcAft>
              <a:buClr>
                <a:srgbClr val="000000"/>
              </a:buClr>
              <a:buSzPts val="1800"/>
              <a:buFont typeface="Noto Sans Symbols"/>
              <a:buChar char="●"/>
            </a:pPr>
            <a:r>
              <a:rPr b="1" lang="en-US" sz="1800" strike="noStrike">
                <a:latin typeface="Calibri"/>
                <a:ea typeface="Calibri"/>
                <a:cs typeface="Calibri"/>
                <a:sym typeface="Calibri"/>
              </a:rPr>
              <a:t>Goal</a:t>
            </a:r>
            <a:r>
              <a:rPr lang="en-US" sz="1800" strike="noStrike">
                <a:latin typeface="Calibri"/>
                <a:ea typeface="Calibri"/>
                <a:cs typeface="Calibri"/>
                <a:sym typeface="Calibri"/>
              </a:rPr>
              <a:t>: Training data includes x and y, so the goal is to learn f(.)</a:t>
            </a:r>
            <a:endParaRPr sz="1800" strike="noStrike">
              <a:latin typeface="Calibri"/>
              <a:ea typeface="Calibri"/>
              <a:cs typeface="Calibri"/>
              <a:sym typeface="Calibri"/>
            </a:endParaRPr>
          </a:p>
          <a:p>
            <a:pPr indent="-392580" lvl="0" marL="432000" marR="0" rtl="0" algn="l">
              <a:spcBef>
                <a:spcPts val="1414"/>
              </a:spcBef>
              <a:spcAft>
                <a:spcPts val="0"/>
              </a:spcAft>
              <a:buClr>
                <a:srgbClr val="000000"/>
              </a:buClr>
              <a:buSzPts val="1800"/>
              <a:buFont typeface="Noto Sans Symbols"/>
              <a:buChar char="●"/>
            </a:pPr>
            <a:r>
              <a:rPr b="1" lang="en-US" sz="1800" strike="noStrike">
                <a:latin typeface="Calibri"/>
                <a:ea typeface="Calibri"/>
                <a:cs typeface="Calibri"/>
                <a:sym typeface="Calibri"/>
              </a:rPr>
              <a:t>Dataset</a:t>
            </a:r>
            <a:r>
              <a:rPr lang="en-US" sz="1800" strike="noStrike">
                <a:latin typeface="Calibri"/>
                <a:ea typeface="Calibri"/>
                <a:cs typeface="Calibri"/>
                <a:sym typeface="Calibri"/>
              </a:rPr>
              <a:t>: We need a consolidated dataset to train the model, retraining as the dataset updates</a:t>
            </a:r>
            <a:endParaRPr sz="1800" strike="noStrike">
              <a:latin typeface="Calibri"/>
              <a:ea typeface="Calibri"/>
              <a:cs typeface="Calibri"/>
              <a:sym typeface="Calibri"/>
            </a:endParaRPr>
          </a:p>
          <a:p>
            <a:pPr indent="-392580" lvl="0" marL="432000" marR="0" rtl="0" algn="l">
              <a:spcBef>
                <a:spcPts val="1414"/>
              </a:spcBef>
              <a:spcAft>
                <a:spcPts val="0"/>
              </a:spcAft>
              <a:buClr>
                <a:srgbClr val="000000"/>
              </a:buClr>
              <a:buSzPts val="1800"/>
              <a:buFont typeface="Noto Sans Symbols"/>
              <a:buChar char="●"/>
            </a:pPr>
            <a:r>
              <a:rPr b="1" lang="en-US" sz="1800" strike="noStrike">
                <a:latin typeface="Calibri"/>
                <a:ea typeface="Calibri"/>
                <a:cs typeface="Calibri"/>
                <a:sym typeface="Calibri"/>
              </a:rPr>
              <a:t>Techniques</a:t>
            </a:r>
            <a:r>
              <a:rPr lang="en-US" sz="1800" strike="noStrike">
                <a:latin typeface="Calibri"/>
                <a:ea typeface="Calibri"/>
                <a:cs typeface="Calibri"/>
                <a:sym typeface="Calibri"/>
              </a:rPr>
              <a:t>: Time series analysis, </a:t>
            </a:r>
            <a:r>
              <a:rPr lang="en-US" sz="1800">
                <a:latin typeface="Calibri"/>
                <a:ea typeface="Calibri"/>
                <a:cs typeface="Calibri"/>
                <a:sym typeface="Calibri"/>
              </a:rPr>
              <a:t>regressions, vector machines, decision trees, neural networks</a:t>
            </a:r>
            <a:r>
              <a:rPr lang="en-US" sz="1800" strike="noStrike">
                <a:latin typeface="Calibri"/>
                <a:ea typeface="Calibri"/>
                <a:cs typeface="Calibri"/>
                <a:sym typeface="Calibri"/>
              </a:rPr>
              <a:t>, etc.</a:t>
            </a:r>
            <a:endParaRPr sz="1800" strike="noStrike">
              <a:latin typeface="Calibri"/>
              <a:ea typeface="Calibri"/>
              <a:cs typeface="Calibri"/>
              <a:sym typeface="Calibri"/>
            </a:endParaRPr>
          </a:p>
          <a:p>
            <a:pPr indent="-392580" lvl="0" marL="432000" marR="0" rtl="0" algn="l">
              <a:spcBef>
                <a:spcPts val="1414"/>
              </a:spcBef>
              <a:spcAft>
                <a:spcPts val="0"/>
              </a:spcAft>
              <a:buClr>
                <a:srgbClr val="000000"/>
              </a:buClr>
              <a:buSzPts val="1800"/>
              <a:buFont typeface="Noto Sans Symbols"/>
              <a:buChar char="●"/>
            </a:pPr>
            <a:r>
              <a:rPr b="1" lang="en-US" sz="1800" strike="noStrike">
                <a:latin typeface="Calibri"/>
                <a:ea typeface="Calibri"/>
                <a:cs typeface="Calibri"/>
                <a:sym typeface="Calibri"/>
              </a:rPr>
              <a:t>Main uses: </a:t>
            </a:r>
            <a:r>
              <a:rPr lang="en-US" sz="1800" strike="noStrike">
                <a:latin typeface="Calibri"/>
                <a:ea typeface="Calibri"/>
                <a:cs typeface="Calibri"/>
                <a:sym typeface="Calibri"/>
              </a:rPr>
              <a:t>Prediction (output is a re</a:t>
            </a:r>
            <a:r>
              <a:rPr lang="en-US" sz="1800">
                <a:latin typeface="Calibri"/>
                <a:ea typeface="Calibri"/>
                <a:cs typeface="Calibri"/>
                <a:sym typeface="Calibri"/>
              </a:rPr>
              <a:t>al value)</a:t>
            </a:r>
            <a:r>
              <a:rPr lang="en-US" sz="1800" strike="noStrike">
                <a:latin typeface="Calibri"/>
                <a:ea typeface="Calibri"/>
                <a:cs typeface="Calibri"/>
                <a:sym typeface="Calibri"/>
              </a:rPr>
              <a:t>, </a:t>
            </a:r>
            <a:r>
              <a:rPr lang="en-US" sz="1800">
                <a:latin typeface="Calibri"/>
                <a:ea typeface="Calibri"/>
                <a:cs typeface="Calibri"/>
                <a:sym typeface="Calibri"/>
              </a:rPr>
              <a:t>c</a:t>
            </a:r>
            <a:r>
              <a:rPr lang="en-US" sz="1800" strike="noStrike">
                <a:latin typeface="Calibri"/>
                <a:ea typeface="Calibri"/>
                <a:cs typeface="Calibri"/>
                <a:sym typeface="Calibri"/>
              </a:rPr>
              <a:t>lassification (output is a </a:t>
            </a:r>
            <a:r>
              <a:rPr lang="en-US" sz="1800">
                <a:latin typeface="Calibri"/>
                <a:ea typeface="Calibri"/>
                <a:cs typeface="Calibri"/>
                <a:sym typeface="Calibri"/>
              </a:rPr>
              <a:t>label, e.g.,</a:t>
            </a:r>
            <a:r>
              <a:rPr lang="en-US" sz="1800" strike="noStrike">
                <a:latin typeface="Calibri"/>
                <a:ea typeface="Calibri"/>
                <a:cs typeface="Calibri"/>
                <a:sym typeface="Calibri"/>
              </a:rPr>
              <a:t> </a:t>
            </a:r>
            <a:r>
              <a:rPr lang="en-US" sz="1800" strike="noStrike">
                <a:latin typeface="Calibri"/>
                <a:ea typeface="Calibri"/>
                <a:cs typeface="Calibri"/>
                <a:sym typeface="Calibri"/>
              </a:rPr>
              <a:t>0 or 1</a:t>
            </a:r>
            <a:r>
              <a:rPr lang="en-US" sz="1800" strike="noStrike">
                <a:latin typeface="Calibri"/>
                <a:ea typeface="Calibri"/>
                <a:cs typeface="Calibri"/>
                <a:sym typeface="Calibri"/>
              </a:rPr>
              <a:t>)</a:t>
            </a:r>
            <a:endParaRPr sz="1800" strike="noStrike">
              <a:latin typeface="Calibri"/>
              <a:ea typeface="Calibri"/>
              <a:cs typeface="Calibri"/>
              <a:sym typeface="Calibri"/>
            </a:endParaRPr>
          </a:p>
          <a:p>
            <a:pPr indent="-392579" lvl="0" marL="431999" marR="0" rtl="0" algn="l">
              <a:spcBef>
                <a:spcPts val="1414"/>
              </a:spcBef>
              <a:spcAft>
                <a:spcPts val="0"/>
              </a:spcAft>
              <a:buClr>
                <a:srgbClr val="000000"/>
              </a:buClr>
              <a:buSzPts val="1800"/>
              <a:buFont typeface="Noto Sans Symbols"/>
              <a:buChar char="●"/>
            </a:pPr>
            <a:r>
              <a:rPr b="1" lang="en-US" sz="1800" strike="noStrike">
                <a:latin typeface="Calibri"/>
                <a:ea typeface="Calibri"/>
                <a:cs typeface="Calibri"/>
                <a:sym typeface="Calibri"/>
              </a:rPr>
              <a:t>Wi-Fi example:</a:t>
            </a:r>
            <a:r>
              <a:rPr lang="en-US" sz="1800">
                <a:latin typeface="Calibri"/>
                <a:ea typeface="Calibri"/>
                <a:cs typeface="Calibri"/>
                <a:sym typeface="Calibri"/>
              </a:rPr>
              <a:t> </a:t>
            </a:r>
            <a:r>
              <a:rPr i="0" lang="en-US" sz="1600" u="none" cap="none" strike="noStrike">
                <a:latin typeface="Calibri"/>
                <a:ea typeface="Calibri"/>
                <a:cs typeface="Calibri"/>
                <a:sym typeface="Calibri"/>
              </a:rPr>
              <a:t>AP selection</a:t>
            </a:r>
            <a:r>
              <a:rPr lang="en-US" sz="1600">
                <a:latin typeface="Calibri"/>
                <a:ea typeface="Calibri"/>
                <a:cs typeface="Calibri"/>
                <a:sym typeface="Calibri"/>
              </a:rPr>
              <a:t> </a:t>
            </a:r>
            <a:endParaRPr sz="1600">
              <a:latin typeface="Calibri"/>
              <a:ea typeface="Calibri"/>
              <a:cs typeface="Calibri"/>
              <a:sym typeface="Calibri"/>
            </a:endParaRPr>
          </a:p>
          <a:p>
            <a:pPr indent="-330200" lvl="1" marL="914400" marR="0" rtl="0" algn="l">
              <a:spcBef>
                <a:spcPts val="1131"/>
              </a:spcBef>
              <a:spcAft>
                <a:spcPts val="0"/>
              </a:spcAft>
              <a:buClr>
                <a:srgbClr val="000000"/>
              </a:buClr>
              <a:buSzPts val="1600"/>
              <a:buFont typeface="Calibri"/>
              <a:buChar char="−"/>
            </a:pPr>
            <a:r>
              <a:rPr lang="en-US" sz="1600">
                <a:latin typeface="Calibri"/>
                <a:ea typeface="Calibri"/>
                <a:cs typeface="Calibri"/>
                <a:sym typeface="Calibri"/>
              </a:rPr>
              <a:t>The STA uses a trained model that predicts which is the best AP to associate. The input of the model should consist of the info gathered by the STA for each AP.</a:t>
            </a:r>
            <a:endParaRPr i="0" sz="1600" u="none" cap="none" strike="noStrike">
              <a:latin typeface="Calibri"/>
              <a:ea typeface="Calibri"/>
              <a:cs typeface="Calibri"/>
              <a:sym typeface="Calibri"/>
            </a:endParaRPr>
          </a:p>
        </p:txBody>
      </p:sp>
      <p:sp>
        <p:nvSpPr>
          <p:cNvPr id="525" name="Google Shape;525;p5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526" name="Google Shape;526;p53"/>
          <p:cNvPicPr preferRelativeResize="0"/>
          <p:nvPr/>
        </p:nvPicPr>
        <p:blipFill>
          <a:blip r:embed="rId3">
            <a:alphaModFix/>
          </a:blip>
          <a:stretch>
            <a:fillRect/>
          </a:stretch>
        </p:blipFill>
        <p:spPr>
          <a:xfrm>
            <a:off x="7678383" y="1117930"/>
            <a:ext cx="1847850" cy="666750"/>
          </a:xfrm>
          <a:prstGeom prst="rect">
            <a:avLst/>
          </a:prstGeom>
          <a:noFill/>
          <a:ln>
            <a:noFill/>
          </a:ln>
        </p:spPr>
      </p:pic>
      <p:pic>
        <p:nvPicPr>
          <p:cNvPr id="527" name="Google Shape;527;p53"/>
          <p:cNvPicPr preferRelativeResize="0"/>
          <p:nvPr/>
        </p:nvPicPr>
        <p:blipFill>
          <a:blip r:embed="rId4">
            <a:alphaModFix/>
          </a:blip>
          <a:stretch>
            <a:fillRect/>
          </a:stretch>
        </p:blipFill>
        <p:spPr>
          <a:xfrm>
            <a:off x="7380250" y="2546680"/>
            <a:ext cx="2400300" cy="1104900"/>
          </a:xfrm>
          <a:prstGeom prst="rect">
            <a:avLst/>
          </a:prstGeom>
          <a:noFill/>
          <a:ln>
            <a:noFill/>
          </a:ln>
        </p:spPr>
      </p:pic>
      <p:pic>
        <p:nvPicPr>
          <p:cNvPr id="528" name="Google Shape;528;p53"/>
          <p:cNvPicPr preferRelativeResize="0"/>
          <p:nvPr/>
        </p:nvPicPr>
        <p:blipFill>
          <a:blip r:embed="rId5">
            <a:alphaModFix/>
          </a:blip>
          <a:stretch>
            <a:fillRect/>
          </a:stretch>
        </p:blipFill>
        <p:spPr>
          <a:xfrm>
            <a:off x="5348133" y="4416505"/>
            <a:ext cx="4432174" cy="1199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Katarzyna Kosek-Szott</a:t>
            </a:r>
            <a:endParaRPr sz="3200" strike="noStrike">
              <a:latin typeface="Calibri"/>
              <a:ea typeface="Calibri"/>
              <a:cs typeface="Calibri"/>
              <a:sym typeface="Calibri"/>
            </a:endParaRPr>
          </a:p>
        </p:txBody>
      </p:sp>
      <p:sp>
        <p:nvSpPr>
          <p:cNvPr id="109" name="Google Shape;109;p1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10" name="Google Shape;110;p18"/>
          <p:cNvSpPr txBox="1"/>
          <p:nvPr/>
        </p:nvSpPr>
        <p:spPr>
          <a:xfrm>
            <a:off x="622800" y="1325875"/>
            <a:ext cx="6080100" cy="3650700"/>
          </a:xfrm>
          <a:prstGeom prst="rect">
            <a:avLst/>
          </a:prstGeom>
          <a:noFill/>
          <a:ln>
            <a:noFill/>
          </a:ln>
        </p:spPr>
        <p:txBody>
          <a:bodyPr anchorCtr="0" anchor="t" bIns="0" lIns="0" spcFirstLastPara="1" rIns="0" wrap="square" tIns="0">
            <a:normAutofit/>
          </a:bodyPr>
          <a:lstStyle/>
          <a:p>
            <a:pPr indent="-342900" lvl="0" marL="457200" marR="0" rtl="0" algn="l">
              <a:lnSpc>
                <a:spcPct val="100000"/>
              </a:lnSpc>
              <a:spcBef>
                <a:spcPts val="0"/>
              </a:spcBef>
              <a:spcAft>
                <a:spcPts val="0"/>
              </a:spcAft>
              <a:buSzPts val="1800"/>
              <a:buFont typeface="Calibri"/>
              <a:buChar char="●"/>
            </a:pPr>
            <a:r>
              <a:rPr lang="en-US" sz="1800">
                <a:latin typeface="Calibri"/>
                <a:ea typeface="Calibri"/>
                <a:cs typeface="Calibri"/>
                <a:sym typeface="Calibri"/>
              </a:rPr>
              <a:t>Associate P</a:t>
            </a:r>
            <a:r>
              <a:rPr lang="en-US" sz="1800" strike="noStrike">
                <a:latin typeface="Calibri"/>
                <a:ea typeface="Calibri"/>
                <a:cs typeface="Calibri"/>
                <a:sym typeface="Calibri"/>
              </a:rPr>
              <a:t>rofessor at </a:t>
            </a:r>
            <a:r>
              <a:rPr lang="en-US" sz="1800">
                <a:latin typeface="Calibri"/>
                <a:ea typeface="Calibri"/>
                <a:cs typeface="Calibri"/>
                <a:sym typeface="Calibri"/>
              </a:rPr>
              <a:t>AGH University of Krakow, Poland</a:t>
            </a:r>
            <a:endParaRPr sz="1800" strike="noStrike">
              <a:latin typeface="Calibri"/>
              <a:ea typeface="Calibri"/>
              <a:cs typeface="Calibri"/>
              <a:sym typeface="Calibri"/>
            </a:endParaRPr>
          </a:p>
          <a:p>
            <a:pPr indent="-342900" lvl="0" marL="457200" marR="0" rtl="0" algn="l">
              <a:lnSpc>
                <a:spcPct val="100000"/>
              </a:lnSpc>
              <a:spcBef>
                <a:spcPts val="1414"/>
              </a:spcBef>
              <a:spcAft>
                <a:spcPts val="0"/>
              </a:spcAft>
              <a:buSzPts val="1800"/>
              <a:buFont typeface="Calibri"/>
              <a:buChar char="●"/>
            </a:pPr>
            <a:r>
              <a:rPr lang="en-US" sz="1800">
                <a:latin typeface="Calibri"/>
                <a:ea typeface="Calibri"/>
                <a:cs typeface="Calibri"/>
                <a:sym typeface="Calibri"/>
              </a:rPr>
              <a:t>Main research i</a:t>
            </a:r>
            <a:r>
              <a:rPr lang="en-US" sz="1800" strike="noStrike">
                <a:latin typeface="Calibri"/>
                <a:ea typeface="Calibri"/>
                <a:cs typeface="Calibri"/>
                <a:sym typeface="Calibri"/>
              </a:rPr>
              <a:t>nterests</a:t>
            </a:r>
            <a:endParaRPr sz="1800" strike="noStrike">
              <a:latin typeface="Calibri"/>
              <a:ea typeface="Calibri"/>
              <a:cs typeface="Calibri"/>
              <a:sym typeface="Calibri"/>
            </a:endParaRPr>
          </a:p>
          <a:p>
            <a:pPr indent="-336550" lvl="1" marL="914400" marR="0" rtl="0" algn="l">
              <a:lnSpc>
                <a:spcPct val="100000"/>
              </a:lnSpc>
              <a:spcBef>
                <a:spcPts val="1000"/>
              </a:spcBef>
              <a:spcAft>
                <a:spcPts val="0"/>
              </a:spcAft>
              <a:buSzPts val="1700"/>
              <a:buFont typeface="Calibri"/>
              <a:buChar char="○"/>
            </a:pPr>
            <a:r>
              <a:rPr lang="en-US" sz="1700">
                <a:latin typeface="Calibri"/>
                <a:ea typeface="Calibri"/>
                <a:cs typeface="Calibri"/>
                <a:sym typeface="Calibri"/>
              </a:rPr>
              <a:t>Novel IEEE 802.11 amendments</a:t>
            </a:r>
            <a:endParaRPr sz="1700">
              <a:latin typeface="Calibri"/>
              <a:ea typeface="Calibri"/>
              <a:cs typeface="Calibri"/>
              <a:sym typeface="Calibri"/>
            </a:endParaRPr>
          </a:p>
          <a:p>
            <a:pPr indent="-336550" lvl="1" marL="914400" marR="0" rtl="0" algn="l">
              <a:lnSpc>
                <a:spcPct val="100000"/>
              </a:lnSpc>
              <a:spcBef>
                <a:spcPts val="1000"/>
              </a:spcBef>
              <a:spcAft>
                <a:spcPts val="0"/>
              </a:spcAft>
              <a:buSzPts val="1700"/>
              <a:buFont typeface="Calibri"/>
              <a:buChar char="○"/>
            </a:pPr>
            <a:r>
              <a:rPr lang="en-US" sz="1700">
                <a:latin typeface="Calibri"/>
                <a:ea typeface="Calibri"/>
                <a:cs typeface="Calibri"/>
                <a:sym typeface="Calibri"/>
              </a:rPr>
              <a:t>Coexistence of radio technologies in unlicensed bands</a:t>
            </a:r>
            <a:endParaRPr sz="1700">
              <a:latin typeface="Calibri"/>
              <a:ea typeface="Calibri"/>
              <a:cs typeface="Calibri"/>
              <a:sym typeface="Calibri"/>
            </a:endParaRPr>
          </a:p>
          <a:p>
            <a:pPr indent="-336550" lvl="1" marL="914400" marR="0" rtl="0" algn="l">
              <a:lnSpc>
                <a:spcPct val="100000"/>
              </a:lnSpc>
              <a:spcBef>
                <a:spcPts val="1000"/>
              </a:spcBef>
              <a:spcAft>
                <a:spcPts val="0"/>
              </a:spcAft>
              <a:buSzPts val="1700"/>
              <a:buFont typeface="Calibri"/>
              <a:buChar char="○"/>
            </a:pPr>
            <a:r>
              <a:rPr lang="en-US" sz="1700">
                <a:latin typeface="Calibri"/>
                <a:ea typeface="Calibri"/>
                <a:cs typeface="Calibri"/>
                <a:sym typeface="Calibri"/>
              </a:rPr>
              <a:t>Application of ML in IEEE 802.11 networks</a:t>
            </a:r>
            <a:endParaRPr sz="1350">
              <a:solidFill>
                <a:schemeClr val="dk1"/>
              </a:solidFill>
              <a:latin typeface="Calibri"/>
              <a:ea typeface="Calibri"/>
              <a:cs typeface="Calibri"/>
              <a:sym typeface="Calibri"/>
            </a:endParaRPr>
          </a:p>
          <a:p>
            <a:pPr indent="-330200" lvl="0" marL="457200" marR="0" rtl="0" algn="l">
              <a:lnSpc>
                <a:spcPct val="100000"/>
              </a:lnSpc>
              <a:spcBef>
                <a:spcPts val="1414"/>
              </a:spcBef>
              <a:spcAft>
                <a:spcPts val="1000"/>
              </a:spcAft>
              <a:buSzPts val="1600"/>
              <a:buFont typeface="Calibri"/>
              <a:buChar char="●"/>
            </a:pPr>
            <a:r>
              <a:rPr lang="en-US" sz="1800" u="sng">
                <a:latin typeface="Calibri"/>
                <a:ea typeface="Calibri"/>
                <a:cs typeface="Calibri"/>
                <a:sym typeface="Calibri"/>
              </a:rPr>
              <a:t>Contact</a:t>
            </a:r>
            <a:r>
              <a:rPr lang="en-US" sz="1800">
                <a:latin typeface="Calibri"/>
                <a:ea typeface="Calibri"/>
                <a:cs typeface="Calibri"/>
                <a:sym typeface="Calibri"/>
              </a:rPr>
              <a:t>: kks@agh.edu.pl</a:t>
            </a:r>
            <a:endParaRPr sz="1800">
              <a:solidFill>
                <a:schemeClr val="dk1"/>
              </a:solidFill>
              <a:latin typeface="Calibri"/>
              <a:ea typeface="Calibri"/>
              <a:cs typeface="Calibri"/>
              <a:sym typeface="Calibri"/>
            </a:endParaRPr>
          </a:p>
        </p:txBody>
      </p:sp>
      <p:pic>
        <p:nvPicPr>
          <p:cNvPr id="111" name="Google Shape;111;p18"/>
          <p:cNvPicPr preferRelativeResize="0"/>
          <p:nvPr/>
        </p:nvPicPr>
        <p:blipFill rotWithShape="1">
          <a:blip r:embed="rId3">
            <a:alphaModFix/>
          </a:blip>
          <a:srcRect b="0" l="16048" r="22086" t="0"/>
          <a:stretch/>
        </p:blipFill>
        <p:spPr>
          <a:xfrm>
            <a:off x="7265988" y="3139575"/>
            <a:ext cx="1296425" cy="2095500"/>
          </a:xfrm>
          <a:prstGeom prst="rect">
            <a:avLst/>
          </a:prstGeom>
          <a:noFill/>
          <a:ln>
            <a:noFill/>
          </a:ln>
        </p:spPr>
      </p:pic>
      <p:pic>
        <p:nvPicPr>
          <p:cNvPr id="112" name="Google Shape;112;p18"/>
          <p:cNvPicPr preferRelativeResize="0"/>
          <p:nvPr/>
        </p:nvPicPr>
        <p:blipFill rotWithShape="1">
          <a:blip r:embed="rId4">
            <a:alphaModFix/>
          </a:blip>
          <a:srcRect b="6933" l="0" r="0" t="17205"/>
          <a:stretch/>
        </p:blipFill>
        <p:spPr>
          <a:xfrm>
            <a:off x="6702900" y="225725"/>
            <a:ext cx="2422599" cy="275747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4"/>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Performance Prediction with </a:t>
            </a:r>
            <a:r>
              <a:rPr lang="en-US"/>
              <a:t>Linear Regression</a:t>
            </a:r>
            <a:endParaRPr/>
          </a:p>
        </p:txBody>
      </p:sp>
      <p:sp>
        <p:nvSpPr>
          <p:cNvPr id="535" name="Google Shape;535;p5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536" name="Google Shape;536;p54"/>
          <p:cNvPicPr preferRelativeResize="0"/>
          <p:nvPr/>
        </p:nvPicPr>
        <p:blipFill>
          <a:blip r:embed="rId3">
            <a:alphaModFix/>
          </a:blip>
          <a:stretch>
            <a:fillRect/>
          </a:stretch>
        </p:blipFill>
        <p:spPr>
          <a:xfrm>
            <a:off x="994150" y="1650769"/>
            <a:ext cx="3286025" cy="2367425"/>
          </a:xfrm>
          <a:prstGeom prst="rect">
            <a:avLst/>
          </a:prstGeom>
          <a:noFill/>
          <a:ln>
            <a:noFill/>
          </a:ln>
        </p:spPr>
      </p:pic>
      <p:sp>
        <p:nvSpPr>
          <p:cNvPr id="537" name="Google Shape;537;p54"/>
          <p:cNvSpPr txBox="1"/>
          <p:nvPr/>
        </p:nvSpPr>
        <p:spPr>
          <a:xfrm>
            <a:off x="5770125" y="4338350"/>
            <a:ext cx="288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Working example in Google Colab</a:t>
            </a:r>
            <a:endParaRPr>
              <a:latin typeface="Calibri"/>
              <a:ea typeface="Calibri"/>
              <a:cs typeface="Calibri"/>
              <a:sym typeface="Calibri"/>
            </a:endParaRPr>
          </a:p>
        </p:txBody>
      </p:sp>
      <p:sp>
        <p:nvSpPr>
          <p:cNvPr id="538" name="Google Shape;538;p54"/>
          <p:cNvSpPr txBox="1"/>
          <p:nvPr/>
        </p:nvSpPr>
        <p:spPr>
          <a:xfrm>
            <a:off x="406600" y="4275500"/>
            <a:ext cx="424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10k simulations → train model → validate model</a:t>
            </a:r>
            <a:endParaRPr>
              <a:latin typeface="Calibri"/>
              <a:ea typeface="Calibri"/>
              <a:cs typeface="Calibri"/>
              <a:sym typeface="Calibri"/>
            </a:endParaRPr>
          </a:p>
        </p:txBody>
      </p:sp>
      <p:sp>
        <p:nvSpPr>
          <p:cNvPr id="539" name="Google Shape;539;p54"/>
          <p:cNvSpPr txBox="1"/>
          <p:nvPr/>
        </p:nvSpPr>
        <p:spPr>
          <a:xfrm>
            <a:off x="458775" y="4933000"/>
            <a:ext cx="915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4"/>
              </a:rPr>
              <a:t>https://github.com/mlwifitutorial/mobicom2023/blob/main/Colab%20notebooks/Wi_Fi_Linear_Regression_Example.ipynb</a:t>
            </a:r>
            <a:r>
              <a:rPr lang="en-US">
                <a:latin typeface="Calibri"/>
                <a:ea typeface="Calibri"/>
                <a:cs typeface="Calibri"/>
                <a:sym typeface="Calibri"/>
              </a:rPr>
              <a:t> </a:t>
            </a:r>
            <a:endParaRPr>
              <a:latin typeface="Calibri"/>
              <a:ea typeface="Calibri"/>
              <a:cs typeface="Calibri"/>
              <a:sym typeface="Calibri"/>
            </a:endParaRPr>
          </a:p>
        </p:txBody>
      </p:sp>
      <p:pic>
        <p:nvPicPr>
          <p:cNvPr id="540" name="Google Shape;540;p54"/>
          <p:cNvPicPr preferRelativeResize="0"/>
          <p:nvPr/>
        </p:nvPicPr>
        <p:blipFill>
          <a:blip r:embed="rId5">
            <a:alphaModFix/>
          </a:blip>
          <a:stretch>
            <a:fillRect/>
          </a:stretch>
        </p:blipFill>
        <p:spPr>
          <a:xfrm>
            <a:off x="5864388" y="1450327"/>
            <a:ext cx="2693575" cy="26935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5"/>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Example: Neural Network</a:t>
            </a:r>
            <a:endParaRPr sz="3200" strike="noStrike">
              <a:latin typeface="Calibri"/>
              <a:ea typeface="Calibri"/>
              <a:cs typeface="Calibri"/>
              <a:sym typeface="Calibri"/>
            </a:endParaRPr>
          </a:p>
        </p:txBody>
      </p:sp>
      <p:sp>
        <p:nvSpPr>
          <p:cNvPr id="546" name="Google Shape;546;p5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547" name="Google Shape;547;p55"/>
          <p:cNvPicPr preferRelativeResize="0"/>
          <p:nvPr/>
        </p:nvPicPr>
        <p:blipFill>
          <a:blip r:embed="rId3">
            <a:alphaModFix/>
          </a:blip>
          <a:stretch>
            <a:fillRect/>
          </a:stretch>
        </p:blipFill>
        <p:spPr>
          <a:xfrm>
            <a:off x="560675" y="1419947"/>
            <a:ext cx="1194375" cy="3381700"/>
          </a:xfrm>
          <a:prstGeom prst="rect">
            <a:avLst/>
          </a:prstGeom>
          <a:noFill/>
          <a:ln>
            <a:noFill/>
          </a:ln>
        </p:spPr>
      </p:pic>
      <p:pic>
        <p:nvPicPr>
          <p:cNvPr id="548" name="Google Shape;548;p55"/>
          <p:cNvPicPr preferRelativeResize="0"/>
          <p:nvPr/>
        </p:nvPicPr>
        <p:blipFill>
          <a:blip r:embed="rId4">
            <a:alphaModFix/>
          </a:blip>
          <a:stretch>
            <a:fillRect/>
          </a:stretch>
        </p:blipFill>
        <p:spPr>
          <a:xfrm>
            <a:off x="4973658" y="441768"/>
            <a:ext cx="1847850" cy="666750"/>
          </a:xfrm>
          <a:prstGeom prst="rect">
            <a:avLst/>
          </a:prstGeom>
          <a:noFill/>
          <a:ln>
            <a:noFill/>
          </a:ln>
        </p:spPr>
      </p:pic>
      <p:sp>
        <p:nvSpPr>
          <p:cNvPr id="549" name="Google Shape;549;p55"/>
          <p:cNvSpPr/>
          <p:nvPr/>
        </p:nvSpPr>
        <p:spPr>
          <a:xfrm>
            <a:off x="3148150" y="1635261"/>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5"/>
          <p:cNvSpPr/>
          <p:nvPr/>
        </p:nvSpPr>
        <p:spPr>
          <a:xfrm>
            <a:off x="3148150" y="1959706"/>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5"/>
          <p:cNvSpPr/>
          <p:nvPr/>
        </p:nvSpPr>
        <p:spPr>
          <a:xfrm>
            <a:off x="3148150" y="2284152"/>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5"/>
          <p:cNvSpPr/>
          <p:nvPr/>
        </p:nvSpPr>
        <p:spPr>
          <a:xfrm>
            <a:off x="3148150" y="2608597"/>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5"/>
          <p:cNvSpPr/>
          <p:nvPr/>
        </p:nvSpPr>
        <p:spPr>
          <a:xfrm>
            <a:off x="3148150" y="2933043"/>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5"/>
          <p:cNvSpPr/>
          <p:nvPr/>
        </p:nvSpPr>
        <p:spPr>
          <a:xfrm>
            <a:off x="3148150" y="3257488"/>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5"/>
          <p:cNvSpPr/>
          <p:nvPr/>
        </p:nvSpPr>
        <p:spPr>
          <a:xfrm>
            <a:off x="3148150" y="3581933"/>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5"/>
          <p:cNvSpPr/>
          <p:nvPr/>
        </p:nvSpPr>
        <p:spPr>
          <a:xfrm>
            <a:off x="3148150" y="3906379"/>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5"/>
          <p:cNvSpPr/>
          <p:nvPr/>
        </p:nvSpPr>
        <p:spPr>
          <a:xfrm>
            <a:off x="3148150" y="4230824"/>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5"/>
          <p:cNvSpPr/>
          <p:nvPr/>
        </p:nvSpPr>
        <p:spPr>
          <a:xfrm>
            <a:off x="3148150" y="4555270"/>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5"/>
          <p:cNvSpPr/>
          <p:nvPr/>
        </p:nvSpPr>
        <p:spPr>
          <a:xfrm>
            <a:off x="3148150" y="1276349"/>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5"/>
          <p:cNvSpPr/>
          <p:nvPr/>
        </p:nvSpPr>
        <p:spPr>
          <a:xfrm>
            <a:off x="4062550" y="1850608"/>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5"/>
          <p:cNvSpPr/>
          <p:nvPr/>
        </p:nvSpPr>
        <p:spPr>
          <a:xfrm>
            <a:off x="4062550" y="2175053"/>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5"/>
          <p:cNvSpPr/>
          <p:nvPr/>
        </p:nvSpPr>
        <p:spPr>
          <a:xfrm>
            <a:off x="4062550" y="2499499"/>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5"/>
          <p:cNvSpPr/>
          <p:nvPr/>
        </p:nvSpPr>
        <p:spPr>
          <a:xfrm>
            <a:off x="4062550" y="2823944"/>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5"/>
          <p:cNvSpPr/>
          <p:nvPr/>
        </p:nvSpPr>
        <p:spPr>
          <a:xfrm>
            <a:off x="4062550" y="3148390"/>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5"/>
          <p:cNvSpPr/>
          <p:nvPr/>
        </p:nvSpPr>
        <p:spPr>
          <a:xfrm>
            <a:off x="4062550" y="3472835"/>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5"/>
          <p:cNvSpPr/>
          <p:nvPr/>
        </p:nvSpPr>
        <p:spPr>
          <a:xfrm>
            <a:off x="4062550" y="3797280"/>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5"/>
          <p:cNvSpPr/>
          <p:nvPr/>
        </p:nvSpPr>
        <p:spPr>
          <a:xfrm>
            <a:off x="4062550" y="4121726"/>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5"/>
          <p:cNvSpPr/>
          <p:nvPr/>
        </p:nvSpPr>
        <p:spPr>
          <a:xfrm>
            <a:off x="4062550" y="4446171"/>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5"/>
          <p:cNvSpPr/>
          <p:nvPr/>
        </p:nvSpPr>
        <p:spPr>
          <a:xfrm>
            <a:off x="4062550" y="1491696"/>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5"/>
          <p:cNvSpPr/>
          <p:nvPr/>
        </p:nvSpPr>
        <p:spPr>
          <a:xfrm>
            <a:off x="4824550" y="2967509"/>
            <a:ext cx="193800" cy="202500"/>
          </a:xfrm>
          <a:prstGeom prst="ellipse">
            <a:avLst/>
          </a:prstGeom>
          <a:solidFill>
            <a:srgbClr val="00A9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 name="Google Shape;571;p55"/>
          <p:cNvCxnSpPr>
            <a:stCxn id="559" idx="6"/>
            <a:endCxn id="569" idx="2"/>
          </p:cNvCxnSpPr>
          <p:nvPr/>
        </p:nvCxnSpPr>
        <p:spPr>
          <a:xfrm>
            <a:off x="3341950" y="1377599"/>
            <a:ext cx="720600" cy="215400"/>
          </a:xfrm>
          <a:prstGeom prst="straightConnector1">
            <a:avLst/>
          </a:prstGeom>
          <a:noFill/>
          <a:ln cap="flat" cmpd="sng" w="9525">
            <a:solidFill>
              <a:schemeClr val="dk2"/>
            </a:solidFill>
            <a:prstDash val="solid"/>
            <a:round/>
            <a:headEnd len="med" w="med" type="none"/>
            <a:tailEnd len="med" w="med" type="none"/>
          </a:ln>
        </p:spPr>
      </p:cxnSp>
      <p:cxnSp>
        <p:nvCxnSpPr>
          <p:cNvPr id="572" name="Google Shape;572;p55"/>
          <p:cNvCxnSpPr>
            <a:stCxn id="559" idx="6"/>
            <a:endCxn id="560" idx="2"/>
          </p:cNvCxnSpPr>
          <p:nvPr/>
        </p:nvCxnSpPr>
        <p:spPr>
          <a:xfrm>
            <a:off x="3341950" y="1377599"/>
            <a:ext cx="720600" cy="574200"/>
          </a:xfrm>
          <a:prstGeom prst="straightConnector1">
            <a:avLst/>
          </a:prstGeom>
          <a:noFill/>
          <a:ln cap="flat" cmpd="sng" w="9525">
            <a:solidFill>
              <a:schemeClr val="dk2"/>
            </a:solidFill>
            <a:prstDash val="solid"/>
            <a:round/>
            <a:headEnd len="med" w="med" type="none"/>
            <a:tailEnd len="med" w="med" type="none"/>
          </a:ln>
        </p:spPr>
      </p:cxnSp>
      <p:cxnSp>
        <p:nvCxnSpPr>
          <p:cNvPr id="573" name="Google Shape;573;p55"/>
          <p:cNvCxnSpPr>
            <a:stCxn id="559" idx="6"/>
            <a:endCxn id="561" idx="2"/>
          </p:cNvCxnSpPr>
          <p:nvPr/>
        </p:nvCxnSpPr>
        <p:spPr>
          <a:xfrm>
            <a:off x="3341950" y="1377599"/>
            <a:ext cx="720600" cy="898800"/>
          </a:xfrm>
          <a:prstGeom prst="straightConnector1">
            <a:avLst/>
          </a:prstGeom>
          <a:noFill/>
          <a:ln cap="flat" cmpd="sng" w="9525">
            <a:solidFill>
              <a:schemeClr val="dk2"/>
            </a:solidFill>
            <a:prstDash val="solid"/>
            <a:round/>
            <a:headEnd len="med" w="med" type="none"/>
            <a:tailEnd len="med" w="med" type="none"/>
          </a:ln>
        </p:spPr>
      </p:cxnSp>
      <p:cxnSp>
        <p:nvCxnSpPr>
          <p:cNvPr id="574" name="Google Shape;574;p55"/>
          <p:cNvCxnSpPr>
            <a:stCxn id="559" idx="6"/>
            <a:endCxn id="562" idx="2"/>
          </p:cNvCxnSpPr>
          <p:nvPr/>
        </p:nvCxnSpPr>
        <p:spPr>
          <a:xfrm>
            <a:off x="3341950" y="1377599"/>
            <a:ext cx="720600" cy="1223100"/>
          </a:xfrm>
          <a:prstGeom prst="straightConnector1">
            <a:avLst/>
          </a:prstGeom>
          <a:noFill/>
          <a:ln cap="flat" cmpd="sng" w="9525">
            <a:solidFill>
              <a:schemeClr val="dk2"/>
            </a:solidFill>
            <a:prstDash val="solid"/>
            <a:round/>
            <a:headEnd len="med" w="med" type="none"/>
            <a:tailEnd len="med" w="med" type="none"/>
          </a:ln>
        </p:spPr>
      </p:cxnSp>
      <p:cxnSp>
        <p:nvCxnSpPr>
          <p:cNvPr id="575" name="Google Shape;575;p55"/>
          <p:cNvCxnSpPr>
            <a:stCxn id="559" idx="6"/>
            <a:endCxn id="563" idx="2"/>
          </p:cNvCxnSpPr>
          <p:nvPr/>
        </p:nvCxnSpPr>
        <p:spPr>
          <a:xfrm>
            <a:off x="3341950" y="1377599"/>
            <a:ext cx="720600" cy="1547700"/>
          </a:xfrm>
          <a:prstGeom prst="straightConnector1">
            <a:avLst/>
          </a:prstGeom>
          <a:noFill/>
          <a:ln cap="flat" cmpd="sng" w="9525">
            <a:solidFill>
              <a:schemeClr val="dk2"/>
            </a:solidFill>
            <a:prstDash val="solid"/>
            <a:round/>
            <a:headEnd len="med" w="med" type="none"/>
            <a:tailEnd len="med" w="med" type="none"/>
          </a:ln>
        </p:spPr>
      </p:cxnSp>
      <p:cxnSp>
        <p:nvCxnSpPr>
          <p:cNvPr id="576" name="Google Shape;576;p55"/>
          <p:cNvCxnSpPr>
            <a:stCxn id="559" idx="6"/>
            <a:endCxn id="564" idx="2"/>
          </p:cNvCxnSpPr>
          <p:nvPr/>
        </p:nvCxnSpPr>
        <p:spPr>
          <a:xfrm>
            <a:off x="3341950" y="1377599"/>
            <a:ext cx="720600" cy="1872000"/>
          </a:xfrm>
          <a:prstGeom prst="straightConnector1">
            <a:avLst/>
          </a:prstGeom>
          <a:noFill/>
          <a:ln cap="flat" cmpd="sng" w="9525">
            <a:solidFill>
              <a:schemeClr val="dk2"/>
            </a:solidFill>
            <a:prstDash val="solid"/>
            <a:round/>
            <a:headEnd len="med" w="med" type="none"/>
            <a:tailEnd len="med" w="med" type="none"/>
          </a:ln>
        </p:spPr>
      </p:cxnSp>
      <p:cxnSp>
        <p:nvCxnSpPr>
          <p:cNvPr id="577" name="Google Shape;577;p55"/>
          <p:cNvCxnSpPr>
            <a:stCxn id="559" idx="6"/>
            <a:endCxn id="565" idx="2"/>
          </p:cNvCxnSpPr>
          <p:nvPr/>
        </p:nvCxnSpPr>
        <p:spPr>
          <a:xfrm>
            <a:off x="3341950" y="1377599"/>
            <a:ext cx="720600" cy="2196600"/>
          </a:xfrm>
          <a:prstGeom prst="straightConnector1">
            <a:avLst/>
          </a:prstGeom>
          <a:noFill/>
          <a:ln cap="flat" cmpd="sng" w="9525">
            <a:solidFill>
              <a:schemeClr val="dk2"/>
            </a:solidFill>
            <a:prstDash val="solid"/>
            <a:round/>
            <a:headEnd len="med" w="med" type="none"/>
            <a:tailEnd len="med" w="med" type="none"/>
          </a:ln>
        </p:spPr>
      </p:cxnSp>
      <p:cxnSp>
        <p:nvCxnSpPr>
          <p:cNvPr id="578" name="Google Shape;578;p55"/>
          <p:cNvCxnSpPr>
            <a:stCxn id="559" idx="6"/>
            <a:endCxn id="566" idx="2"/>
          </p:cNvCxnSpPr>
          <p:nvPr/>
        </p:nvCxnSpPr>
        <p:spPr>
          <a:xfrm>
            <a:off x="3341950" y="1377599"/>
            <a:ext cx="720600" cy="2520900"/>
          </a:xfrm>
          <a:prstGeom prst="straightConnector1">
            <a:avLst/>
          </a:prstGeom>
          <a:noFill/>
          <a:ln cap="flat" cmpd="sng" w="9525">
            <a:solidFill>
              <a:schemeClr val="dk2"/>
            </a:solidFill>
            <a:prstDash val="solid"/>
            <a:round/>
            <a:headEnd len="med" w="med" type="none"/>
            <a:tailEnd len="med" w="med" type="none"/>
          </a:ln>
        </p:spPr>
      </p:cxnSp>
      <p:cxnSp>
        <p:nvCxnSpPr>
          <p:cNvPr id="579" name="Google Shape;579;p55"/>
          <p:cNvCxnSpPr>
            <a:stCxn id="559" idx="6"/>
            <a:endCxn id="567" idx="3"/>
          </p:cNvCxnSpPr>
          <p:nvPr/>
        </p:nvCxnSpPr>
        <p:spPr>
          <a:xfrm>
            <a:off x="3341950" y="1377599"/>
            <a:ext cx="749100" cy="2916900"/>
          </a:xfrm>
          <a:prstGeom prst="straightConnector1">
            <a:avLst/>
          </a:prstGeom>
          <a:noFill/>
          <a:ln cap="flat" cmpd="sng" w="9525">
            <a:solidFill>
              <a:schemeClr val="dk2"/>
            </a:solidFill>
            <a:prstDash val="solid"/>
            <a:round/>
            <a:headEnd len="med" w="med" type="none"/>
            <a:tailEnd len="med" w="med" type="none"/>
          </a:ln>
        </p:spPr>
      </p:cxnSp>
      <p:cxnSp>
        <p:nvCxnSpPr>
          <p:cNvPr id="580" name="Google Shape;580;p55"/>
          <p:cNvCxnSpPr>
            <a:stCxn id="559" idx="6"/>
            <a:endCxn id="568" idx="2"/>
          </p:cNvCxnSpPr>
          <p:nvPr/>
        </p:nvCxnSpPr>
        <p:spPr>
          <a:xfrm>
            <a:off x="3341950" y="1377599"/>
            <a:ext cx="720600" cy="3169800"/>
          </a:xfrm>
          <a:prstGeom prst="straightConnector1">
            <a:avLst/>
          </a:prstGeom>
          <a:noFill/>
          <a:ln cap="flat" cmpd="sng" w="9525">
            <a:solidFill>
              <a:schemeClr val="dk2"/>
            </a:solidFill>
            <a:prstDash val="solid"/>
            <a:round/>
            <a:headEnd len="med" w="med" type="none"/>
            <a:tailEnd len="med" w="med" type="none"/>
          </a:ln>
        </p:spPr>
      </p:cxnSp>
      <p:cxnSp>
        <p:nvCxnSpPr>
          <p:cNvPr id="581" name="Google Shape;581;p55"/>
          <p:cNvCxnSpPr>
            <a:stCxn id="569" idx="6"/>
            <a:endCxn id="570" idx="2"/>
          </p:cNvCxnSpPr>
          <p:nvPr/>
        </p:nvCxnSpPr>
        <p:spPr>
          <a:xfrm>
            <a:off x="4256350" y="1592946"/>
            <a:ext cx="568200" cy="1475700"/>
          </a:xfrm>
          <a:prstGeom prst="straightConnector1">
            <a:avLst/>
          </a:prstGeom>
          <a:noFill/>
          <a:ln cap="flat" cmpd="sng" w="9525">
            <a:solidFill>
              <a:schemeClr val="dk2"/>
            </a:solidFill>
            <a:prstDash val="solid"/>
            <a:round/>
            <a:headEnd len="med" w="med" type="none"/>
            <a:tailEnd len="med" w="med" type="none"/>
          </a:ln>
        </p:spPr>
      </p:cxnSp>
      <p:cxnSp>
        <p:nvCxnSpPr>
          <p:cNvPr id="582" name="Google Shape;582;p55"/>
          <p:cNvCxnSpPr>
            <a:stCxn id="560" idx="6"/>
            <a:endCxn id="570" idx="3"/>
          </p:cNvCxnSpPr>
          <p:nvPr/>
        </p:nvCxnSpPr>
        <p:spPr>
          <a:xfrm>
            <a:off x="4256350" y="1951858"/>
            <a:ext cx="596700" cy="1188600"/>
          </a:xfrm>
          <a:prstGeom prst="straightConnector1">
            <a:avLst/>
          </a:prstGeom>
          <a:noFill/>
          <a:ln cap="flat" cmpd="sng" w="9525">
            <a:solidFill>
              <a:schemeClr val="dk2"/>
            </a:solidFill>
            <a:prstDash val="solid"/>
            <a:round/>
            <a:headEnd len="med" w="med" type="none"/>
            <a:tailEnd len="med" w="med" type="none"/>
          </a:ln>
        </p:spPr>
      </p:cxnSp>
      <p:cxnSp>
        <p:nvCxnSpPr>
          <p:cNvPr id="583" name="Google Shape;583;p55"/>
          <p:cNvCxnSpPr>
            <a:stCxn id="561" idx="6"/>
            <a:endCxn id="570" idx="2"/>
          </p:cNvCxnSpPr>
          <p:nvPr/>
        </p:nvCxnSpPr>
        <p:spPr>
          <a:xfrm>
            <a:off x="4256350" y="2276303"/>
            <a:ext cx="568200" cy="792600"/>
          </a:xfrm>
          <a:prstGeom prst="straightConnector1">
            <a:avLst/>
          </a:prstGeom>
          <a:noFill/>
          <a:ln cap="flat" cmpd="sng" w="9525">
            <a:solidFill>
              <a:schemeClr val="dk2"/>
            </a:solidFill>
            <a:prstDash val="solid"/>
            <a:round/>
            <a:headEnd len="med" w="med" type="none"/>
            <a:tailEnd len="med" w="med" type="none"/>
          </a:ln>
        </p:spPr>
      </p:cxnSp>
      <p:cxnSp>
        <p:nvCxnSpPr>
          <p:cNvPr id="584" name="Google Shape;584;p55"/>
          <p:cNvCxnSpPr>
            <a:stCxn id="562" idx="6"/>
            <a:endCxn id="570" idx="2"/>
          </p:cNvCxnSpPr>
          <p:nvPr/>
        </p:nvCxnSpPr>
        <p:spPr>
          <a:xfrm>
            <a:off x="4256350" y="2600749"/>
            <a:ext cx="568200" cy="468000"/>
          </a:xfrm>
          <a:prstGeom prst="straightConnector1">
            <a:avLst/>
          </a:prstGeom>
          <a:noFill/>
          <a:ln cap="flat" cmpd="sng" w="9525">
            <a:solidFill>
              <a:schemeClr val="dk2"/>
            </a:solidFill>
            <a:prstDash val="solid"/>
            <a:round/>
            <a:headEnd len="med" w="med" type="none"/>
            <a:tailEnd len="med" w="med" type="none"/>
          </a:ln>
        </p:spPr>
      </p:cxnSp>
      <p:cxnSp>
        <p:nvCxnSpPr>
          <p:cNvPr id="585" name="Google Shape;585;p55"/>
          <p:cNvCxnSpPr>
            <a:stCxn id="563" idx="6"/>
            <a:endCxn id="570" idx="2"/>
          </p:cNvCxnSpPr>
          <p:nvPr/>
        </p:nvCxnSpPr>
        <p:spPr>
          <a:xfrm>
            <a:off x="4256350" y="2925194"/>
            <a:ext cx="568200" cy="143700"/>
          </a:xfrm>
          <a:prstGeom prst="straightConnector1">
            <a:avLst/>
          </a:prstGeom>
          <a:noFill/>
          <a:ln cap="flat" cmpd="sng" w="9525">
            <a:solidFill>
              <a:schemeClr val="dk2"/>
            </a:solidFill>
            <a:prstDash val="solid"/>
            <a:round/>
            <a:headEnd len="med" w="med" type="none"/>
            <a:tailEnd len="med" w="med" type="none"/>
          </a:ln>
        </p:spPr>
      </p:cxnSp>
      <p:cxnSp>
        <p:nvCxnSpPr>
          <p:cNvPr id="586" name="Google Shape;586;p55"/>
          <p:cNvCxnSpPr>
            <a:stCxn id="564" idx="6"/>
            <a:endCxn id="570" idx="2"/>
          </p:cNvCxnSpPr>
          <p:nvPr/>
        </p:nvCxnSpPr>
        <p:spPr>
          <a:xfrm flipH="1" rot="10800000">
            <a:off x="4256350" y="3068740"/>
            <a:ext cx="568200" cy="180900"/>
          </a:xfrm>
          <a:prstGeom prst="straightConnector1">
            <a:avLst/>
          </a:prstGeom>
          <a:noFill/>
          <a:ln cap="flat" cmpd="sng" w="9525">
            <a:solidFill>
              <a:schemeClr val="dk2"/>
            </a:solidFill>
            <a:prstDash val="solid"/>
            <a:round/>
            <a:headEnd len="med" w="med" type="none"/>
            <a:tailEnd len="med" w="med" type="none"/>
          </a:ln>
        </p:spPr>
      </p:cxnSp>
      <p:cxnSp>
        <p:nvCxnSpPr>
          <p:cNvPr id="587" name="Google Shape;587;p55"/>
          <p:cNvCxnSpPr>
            <a:stCxn id="565" idx="6"/>
            <a:endCxn id="570" idx="2"/>
          </p:cNvCxnSpPr>
          <p:nvPr/>
        </p:nvCxnSpPr>
        <p:spPr>
          <a:xfrm flipH="1" rot="10800000">
            <a:off x="4256350" y="3068885"/>
            <a:ext cx="568200" cy="505200"/>
          </a:xfrm>
          <a:prstGeom prst="straightConnector1">
            <a:avLst/>
          </a:prstGeom>
          <a:noFill/>
          <a:ln cap="flat" cmpd="sng" w="9525">
            <a:solidFill>
              <a:schemeClr val="dk2"/>
            </a:solidFill>
            <a:prstDash val="solid"/>
            <a:round/>
            <a:headEnd len="med" w="med" type="none"/>
            <a:tailEnd len="med" w="med" type="none"/>
          </a:ln>
        </p:spPr>
      </p:cxnSp>
      <p:cxnSp>
        <p:nvCxnSpPr>
          <p:cNvPr id="588" name="Google Shape;588;p55"/>
          <p:cNvCxnSpPr>
            <a:stCxn id="566" idx="6"/>
            <a:endCxn id="570" idx="2"/>
          </p:cNvCxnSpPr>
          <p:nvPr/>
        </p:nvCxnSpPr>
        <p:spPr>
          <a:xfrm flipH="1" rot="10800000">
            <a:off x="4256350" y="3068730"/>
            <a:ext cx="568200" cy="829800"/>
          </a:xfrm>
          <a:prstGeom prst="straightConnector1">
            <a:avLst/>
          </a:prstGeom>
          <a:noFill/>
          <a:ln cap="flat" cmpd="sng" w="9525">
            <a:solidFill>
              <a:schemeClr val="dk2"/>
            </a:solidFill>
            <a:prstDash val="solid"/>
            <a:round/>
            <a:headEnd len="med" w="med" type="none"/>
            <a:tailEnd len="med" w="med" type="none"/>
          </a:ln>
        </p:spPr>
      </p:cxnSp>
      <p:cxnSp>
        <p:nvCxnSpPr>
          <p:cNvPr id="589" name="Google Shape;589;p55"/>
          <p:cNvCxnSpPr>
            <a:stCxn id="567" idx="6"/>
            <a:endCxn id="570" idx="2"/>
          </p:cNvCxnSpPr>
          <p:nvPr/>
        </p:nvCxnSpPr>
        <p:spPr>
          <a:xfrm flipH="1" rot="10800000">
            <a:off x="4256350" y="3068876"/>
            <a:ext cx="568200" cy="1154100"/>
          </a:xfrm>
          <a:prstGeom prst="straightConnector1">
            <a:avLst/>
          </a:prstGeom>
          <a:noFill/>
          <a:ln cap="flat" cmpd="sng" w="9525">
            <a:solidFill>
              <a:schemeClr val="dk2"/>
            </a:solidFill>
            <a:prstDash val="solid"/>
            <a:round/>
            <a:headEnd len="med" w="med" type="none"/>
            <a:tailEnd len="med" w="med" type="none"/>
          </a:ln>
        </p:spPr>
      </p:cxnSp>
      <p:cxnSp>
        <p:nvCxnSpPr>
          <p:cNvPr id="590" name="Google Shape;590;p55"/>
          <p:cNvCxnSpPr>
            <a:stCxn id="568" idx="6"/>
            <a:endCxn id="570" idx="2"/>
          </p:cNvCxnSpPr>
          <p:nvPr/>
        </p:nvCxnSpPr>
        <p:spPr>
          <a:xfrm flipH="1" rot="10800000">
            <a:off x="4256350" y="3068721"/>
            <a:ext cx="568200" cy="1478700"/>
          </a:xfrm>
          <a:prstGeom prst="straightConnector1">
            <a:avLst/>
          </a:prstGeom>
          <a:noFill/>
          <a:ln cap="flat" cmpd="sng" w="9525">
            <a:solidFill>
              <a:schemeClr val="dk2"/>
            </a:solidFill>
            <a:prstDash val="solid"/>
            <a:round/>
            <a:headEnd len="med" w="med" type="none"/>
            <a:tailEnd len="med" w="med" type="none"/>
          </a:ln>
        </p:spPr>
      </p:cxnSp>
      <p:cxnSp>
        <p:nvCxnSpPr>
          <p:cNvPr id="591" name="Google Shape;591;p55"/>
          <p:cNvCxnSpPr>
            <a:stCxn id="570" idx="6"/>
          </p:cNvCxnSpPr>
          <p:nvPr/>
        </p:nvCxnSpPr>
        <p:spPr>
          <a:xfrm flipH="1" rot="10800000">
            <a:off x="5018350" y="3066359"/>
            <a:ext cx="296700" cy="2400"/>
          </a:xfrm>
          <a:prstGeom prst="straightConnector1">
            <a:avLst/>
          </a:prstGeom>
          <a:noFill/>
          <a:ln cap="flat" cmpd="sng" w="9525">
            <a:solidFill>
              <a:schemeClr val="dk2"/>
            </a:solidFill>
            <a:prstDash val="solid"/>
            <a:round/>
            <a:headEnd len="med" w="med" type="none"/>
            <a:tailEnd len="med" w="med" type="triangle"/>
          </a:ln>
        </p:spPr>
      </p:cxnSp>
      <p:sp>
        <p:nvSpPr>
          <p:cNvPr id="592" name="Google Shape;592;p55"/>
          <p:cNvSpPr txBox="1"/>
          <p:nvPr/>
        </p:nvSpPr>
        <p:spPr>
          <a:xfrm>
            <a:off x="342900" y="4877275"/>
            <a:ext cx="16383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000">
                <a:latin typeface="Calibri"/>
                <a:ea typeface="Calibri"/>
                <a:cs typeface="Calibri"/>
                <a:sym typeface="Calibri"/>
              </a:rPr>
              <a:t>Matlab NN representation</a:t>
            </a:r>
            <a:endParaRPr i="1" sz="1000">
              <a:latin typeface="Calibri"/>
              <a:ea typeface="Calibri"/>
              <a:cs typeface="Calibri"/>
              <a:sym typeface="Calibri"/>
            </a:endParaRPr>
          </a:p>
        </p:txBody>
      </p:sp>
      <p:sp>
        <p:nvSpPr>
          <p:cNvPr id="593" name="Google Shape;593;p55"/>
          <p:cNvSpPr txBox="1"/>
          <p:nvPr/>
        </p:nvSpPr>
        <p:spPr>
          <a:xfrm>
            <a:off x="2781300" y="4877275"/>
            <a:ext cx="895500" cy="35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1000">
                <a:latin typeface="Calibri"/>
                <a:ea typeface="Calibri"/>
                <a:cs typeface="Calibri"/>
                <a:sym typeface="Calibri"/>
              </a:rPr>
              <a:t>Input layer</a:t>
            </a:r>
            <a:endParaRPr b="1" sz="1000">
              <a:latin typeface="Calibri"/>
              <a:ea typeface="Calibri"/>
              <a:cs typeface="Calibri"/>
              <a:sym typeface="Calibri"/>
            </a:endParaRPr>
          </a:p>
        </p:txBody>
      </p:sp>
      <p:sp>
        <p:nvSpPr>
          <p:cNvPr id="594" name="Google Shape;594;p55"/>
          <p:cNvSpPr txBox="1"/>
          <p:nvPr/>
        </p:nvSpPr>
        <p:spPr>
          <a:xfrm>
            <a:off x="3771900" y="4648675"/>
            <a:ext cx="8955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Hidden</a:t>
            </a:r>
            <a:r>
              <a:rPr b="1" lang="en-US" sz="1000">
                <a:latin typeface="Calibri"/>
                <a:ea typeface="Calibri"/>
                <a:cs typeface="Calibri"/>
                <a:sym typeface="Calibri"/>
              </a:rPr>
              <a:t> layer</a:t>
            </a:r>
            <a:endParaRPr b="1" sz="1000">
              <a:latin typeface="Calibri"/>
              <a:ea typeface="Calibri"/>
              <a:cs typeface="Calibri"/>
              <a:sym typeface="Calibri"/>
            </a:endParaRPr>
          </a:p>
        </p:txBody>
      </p:sp>
      <p:sp>
        <p:nvSpPr>
          <p:cNvPr id="595" name="Google Shape;595;p55"/>
          <p:cNvSpPr txBox="1"/>
          <p:nvPr/>
        </p:nvSpPr>
        <p:spPr>
          <a:xfrm>
            <a:off x="4853050" y="3304750"/>
            <a:ext cx="8955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Output</a:t>
            </a:r>
            <a:r>
              <a:rPr b="1" lang="en-US" sz="1000">
                <a:latin typeface="Calibri"/>
                <a:ea typeface="Calibri"/>
                <a:cs typeface="Calibri"/>
                <a:sym typeface="Calibri"/>
              </a:rPr>
              <a:t> layer</a:t>
            </a:r>
            <a:endParaRPr b="1" sz="1000">
              <a:latin typeface="Calibri"/>
              <a:ea typeface="Calibri"/>
              <a:cs typeface="Calibri"/>
              <a:sym typeface="Calibri"/>
            </a:endParaRPr>
          </a:p>
        </p:txBody>
      </p:sp>
      <p:sp>
        <p:nvSpPr>
          <p:cNvPr id="596" name="Google Shape;596;p55"/>
          <p:cNvSpPr txBox="1"/>
          <p:nvPr/>
        </p:nvSpPr>
        <p:spPr>
          <a:xfrm>
            <a:off x="5018350" y="2655875"/>
            <a:ext cx="1439700" cy="35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000">
                <a:latin typeface="Calibri"/>
                <a:ea typeface="Calibri"/>
                <a:cs typeface="Calibri"/>
                <a:sym typeface="Calibri"/>
              </a:rPr>
              <a:t>Predicted Throughput</a:t>
            </a:r>
            <a:endParaRPr sz="1000">
              <a:latin typeface="Calibri"/>
              <a:ea typeface="Calibri"/>
              <a:cs typeface="Calibri"/>
              <a:sym typeface="Calibri"/>
            </a:endParaRPr>
          </a:p>
        </p:txBody>
      </p:sp>
      <p:pic>
        <p:nvPicPr>
          <p:cNvPr id="597" name="Google Shape;597;p55"/>
          <p:cNvPicPr preferRelativeResize="0"/>
          <p:nvPr/>
        </p:nvPicPr>
        <p:blipFill>
          <a:blip r:embed="rId5">
            <a:alphaModFix/>
          </a:blip>
          <a:stretch>
            <a:fillRect/>
          </a:stretch>
        </p:blipFill>
        <p:spPr>
          <a:xfrm>
            <a:off x="6886350" y="449225"/>
            <a:ext cx="2762250" cy="2718406"/>
          </a:xfrm>
          <a:prstGeom prst="rect">
            <a:avLst/>
          </a:prstGeom>
          <a:noFill/>
          <a:ln>
            <a:noFill/>
          </a:ln>
        </p:spPr>
      </p:pic>
      <p:pic>
        <p:nvPicPr>
          <p:cNvPr id="598" name="Google Shape;598;p55"/>
          <p:cNvPicPr preferRelativeResize="0"/>
          <p:nvPr/>
        </p:nvPicPr>
        <p:blipFill>
          <a:blip r:embed="rId6">
            <a:alphaModFix/>
          </a:blip>
          <a:stretch>
            <a:fillRect/>
          </a:stretch>
        </p:blipFill>
        <p:spPr>
          <a:xfrm>
            <a:off x="6933413" y="3297488"/>
            <a:ext cx="2762250" cy="2066925"/>
          </a:xfrm>
          <a:prstGeom prst="rect">
            <a:avLst/>
          </a:prstGeom>
          <a:noFill/>
          <a:ln>
            <a:noFill/>
          </a:ln>
        </p:spPr>
      </p:pic>
      <p:cxnSp>
        <p:nvCxnSpPr>
          <p:cNvPr id="599" name="Google Shape;599;p55"/>
          <p:cNvCxnSpPr/>
          <p:nvPr/>
        </p:nvCxnSpPr>
        <p:spPr>
          <a:xfrm>
            <a:off x="6216925" y="5235500"/>
            <a:ext cx="810000" cy="0"/>
          </a:xfrm>
          <a:prstGeom prst="straightConnector1">
            <a:avLst/>
          </a:prstGeom>
          <a:noFill/>
          <a:ln cap="flat" cmpd="sng" w="9525">
            <a:solidFill>
              <a:srgbClr val="CE181E"/>
            </a:solidFill>
            <a:prstDash val="solid"/>
            <a:round/>
            <a:headEnd len="med" w="med" type="none"/>
            <a:tailEnd len="med" w="med" type="triangle"/>
          </a:ln>
        </p:spPr>
      </p:cxnSp>
      <p:sp>
        <p:nvSpPr>
          <p:cNvPr id="600" name="Google Shape;600;p55"/>
          <p:cNvSpPr txBox="1"/>
          <p:nvPr/>
        </p:nvSpPr>
        <p:spPr>
          <a:xfrm>
            <a:off x="5900950" y="4910175"/>
            <a:ext cx="1317900" cy="35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1000">
                <a:solidFill>
                  <a:srgbClr val="FF0000"/>
                </a:solidFill>
                <a:latin typeface="Calibri"/>
                <a:ea typeface="Calibri"/>
                <a:cs typeface="Calibri"/>
                <a:sym typeface="Calibri"/>
              </a:rPr>
              <a:t>Prediction (Mbps)</a:t>
            </a:r>
            <a:endParaRPr b="1" sz="1000">
              <a:solidFill>
                <a:srgbClr val="FF0000"/>
              </a:solidFill>
              <a:latin typeface="Calibri"/>
              <a:ea typeface="Calibri"/>
              <a:cs typeface="Calibri"/>
              <a:sym typeface="Calibri"/>
            </a:endParaRPr>
          </a:p>
        </p:txBody>
      </p:sp>
      <p:sp>
        <p:nvSpPr>
          <p:cNvPr id="601" name="Google Shape;601;p55"/>
          <p:cNvSpPr txBox="1"/>
          <p:nvPr/>
        </p:nvSpPr>
        <p:spPr>
          <a:xfrm>
            <a:off x="5900950" y="3919575"/>
            <a:ext cx="1490400" cy="35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1000">
                <a:solidFill>
                  <a:srgbClr val="FF0000"/>
                </a:solidFill>
                <a:latin typeface="Calibri"/>
                <a:ea typeface="Calibri"/>
                <a:cs typeface="Calibri"/>
                <a:sym typeface="Calibri"/>
              </a:rPr>
              <a:t>Real Value (Mbps)</a:t>
            </a:r>
            <a:endParaRPr b="1" sz="1000">
              <a:solidFill>
                <a:srgbClr val="FF0000"/>
              </a:solidFill>
              <a:latin typeface="Calibri"/>
              <a:ea typeface="Calibri"/>
              <a:cs typeface="Calibri"/>
              <a:sym typeface="Calibri"/>
            </a:endParaRPr>
          </a:p>
        </p:txBody>
      </p:sp>
      <p:cxnSp>
        <p:nvCxnSpPr>
          <p:cNvPr id="602" name="Google Shape;602;p55"/>
          <p:cNvCxnSpPr/>
          <p:nvPr/>
        </p:nvCxnSpPr>
        <p:spPr>
          <a:xfrm>
            <a:off x="6216925" y="4244900"/>
            <a:ext cx="810000" cy="0"/>
          </a:xfrm>
          <a:prstGeom prst="straightConnector1">
            <a:avLst/>
          </a:prstGeom>
          <a:noFill/>
          <a:ln cap="flat" cmpd="sng" w="9525">
            <a:solidFill>
              <a:srgbClr val="CE181E"/>
            </a:solidFill>
            <a:prstDash val="solid"/>
            <a:round/>
            <a:headEnd len="med" w="med" type="none"/>
            <a:tailEnd len="med" w="med" type="triangle"/>
          </a:ln>
        </p:spPr>
      </p:cxnSp>
      <p:sp>
        <p:nvSpPr>
          <p:cNvPr id="603" name="Google Shape;603;p55"/>
          <p:cNvSpPr txBox="1"/>
          <p:nvPr/>
        </p:nvSpPr>
        <p:spPr>
          <a:xfrm>
            <a:off x="2337825" y="2870275"/>
            <a:ext cx="895500" cy="43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latin typeface="Calibri"/>
                <a:ea typeface="Calibri"/>
                <a:cs typeface="Calibri"/>
                <a:sym typeface="Calibri"/>
              </a:rPr>
              <a:t>CW</a:t>
            </a:r>
            <a:r>
              <a:rPr baseline="-25000" lang="en-US" sz="1200">
                <a:latin typeface="Calibri"/>
                <a:ea typeface="Calibri"/>
                <a:cs typeface="Calibri"/>
                <a:sym typeface="Calibri"/>
              </a:rPr>
              <a:t>min</a:t>
            </a:r>
            <a:endParaRPr baseline="-25000" sz="1200">
              <a:latin typeface="Calibri"/>
              <a:ea typeface="Calibri"/>
              <a:cs typeface="Calibri"/>
              <a:sym typeface="Calibri"/>
            </a:endParaRPr>
          </a:p>
        </p:txBody>
      </p:sp>
      <p:cxnSp>
        <p:nvCxnSpPr>
          <p:cNvPr id="604" name="Google Shape;604;p55"/>
          <p:cNvCxnSpPr/>
          <p:nvPr/>
        </p:nvCxnSpPr>
        <p:spPr>
          <a:xfrm flipH="1" rot="10800000">
            <a:off x="2808550" y="3066359"/>
            <a:ext cx="296700" cy="2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56"/>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Example: Neural Network</a:t>
            </a:r>
            <a:endParaRPr sz="3200" strike="noStrike">
              <a:latin typeface="Calibri"/>
              <a:ea typeface="Calibri"/>
              <a:cs typeface="Calibri"/>
              <a:sym typeface="Calibri"/>
            </a:endParaRPr>
          </a:p>
        </p:txBody>
      </p:sp>
      <p:sp>
        <p:nvSpPr>
          <p:cNvPr id="610" name="Google Shape;610;p5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611" name="Google Shape;611;p56"/>
          <p:cNvPicPr preferRelativeResize="0"/>
          <p:nvPr/>
        </p:nvPicPr>
        <p:blipFill>
          <a:blip r:embed="rId3">
            <a:alphaModFix/>
          </a:blip>
          <a:stretch>
            <a:fillRect/>
          </a:stretch>
        </p:blipFill>
        <p:spPr>
          <a:xfrm>
            <a:off x="560675" y="1419947"/>
            <a:ext cx="1194375" cy="3381700"/>
          </a:xfrm>
          <a:prstGeom prst="rect">
            <a:avLst/>
          </a:prstGeom>
          <a:noFill/>
          <a:ln>
            <a:noFill/>
          </a:ln>
        </p:spPr>
      </p:pic>
      <p:pic>
        <p:nvPicPr>
          <p:cNvPr id="612" name="Google Shape;612;p56"/>
          <p:cNvPicPr preferRelativeResize="0"/>
          <p:nvPr/>
        </p:nvPicPr>
        <p:blipFill>
          <a:blip r:embed="rId4">
            <a:alphaModFix/>
          </a:blip>
          <a:stretch>
            <a:fillRect/>
          </a:stretch>
        </p:blipFill>
        <p:spPr>
          <a:xfrm>
            <a:off x="4973658" y="441768"/>
            <a:ext cx="1847850" cy="666750"/>
          </a:xfrm>
          <a:prstGeom prst="rect">
            <a:avLst/>
          </a:prstGeom>
          <a:noFill/>
          <a:ln>
            <a:noFill/>
          </a:ln>
        </p:spPr>
      </p:pic>
      <p:sp>
        <p:nvSpPr>
          <p:cNvPr id="613" name="Google Shape;613;p56"/>
          <p:cNvSpPr/>
          <p:nvPr/>
        </p:nvSpPr>
        <p:spPr>
          <a:xfrm>
            <a:off x="3148150" y="1635261"/>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6"/>
          <p:cNvSpPr/>
          <p:nvPr/>
        </p:nvSpPr>
        <p:spPr>
          <a:xfrm>
            <a:off x="3148150" y="1959706"/>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6"/>
          <p:cNvSpPr/>
          <p:nvPr/>
        </p:nvSpPr>
        <p:spPr>
          <a:xfrm>
            <a:off x="3148150" y="2284152"/>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6"/>
          <p:cNvSpPr/>
          <p:nvPr/>
        </p:nvSpPr>
        <p:spPr>
          <a:xfrm>
            <a:off x="3148150" y="2608597"/>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6"/>
          <p:cNvSpPr/>
          <p:nvPr/>
        </p:nvSpPr>
        <p:spPr>
          <a:xfrm>
            <a:off x="3148150" y="2933043"/>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6"/>
          <p:cNvSpPr/>
          <p:nvPr/>
        </p:nvSpPr>
        <p:spPr>
          <a:xfrm>
            <a:off x="3148150" y="3257488"/>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6"/>
          <p:cNvSpPr/>
          <p:nvPr/>
        </p:nvSpPr>
        <p:spPr>
          <a:xfrm>
            <a:off x="3148150" y="3581933"/>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6"/>
          <p:cNvSpPr/>
          <p:nvPr/>
        </p:nvSpPr>
        <p:spPr>
          <a:xfrm>
            <a:off x="3148150" y="3906379"/>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6"/>
          <p:cNvSpPr/>
          <p:nvPr/>
        </p:nvSpPr>
        <p:spPr>
          <a:xfrm>
            <a:off x="3148150" y="4230824"/>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6"/>
          <p:cNvSpPr/>
          <p:nvPr/>
        </p:nvSpPr>
        <p:spPr>
          <a:xfrm>
            <a:off x="3148150" y="4555270"/>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6"/>
          <p:cNvSpPr/>
          <p:nvPr/>
        </p:nvSpPr>
        <p:spPr>
          <a:xfrm>
            <a:off x="3148150" y="1276349"/>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6"/>
          <p:cNvSpPr/>
          <p:nvPr/>
        </p:nvSpPr>
        <p:spPr>
          <a:xfrm>
            <a:off x="4062550" y="1850608"/>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6"/>
          <p:cNvSpPr/>
          <p:nvPr/>
        </p:nvSpPr>
        <p:spPr>
          <a:xfrm>
            <a:off x="4062550" y="2175053"/>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6"/>
          <p:cNvSpPr/>
          <p:nvPr/>
        </p:nvSpPr>
        <p:spPr>
          <a:xfrm>
            <a:off x="4062550" y="2499499"/>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6"/>
          <p:cNvSpPr/>
          <p:nvPr/>
        </p:nvSpPr>
        <p:spPr>
          <a:xfrm>
            <a:off x="4062550" y="2823944"/>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6"/>
          <p:cNvSpPr/>
          <p:nvPr/>
        </p:nvSpPr>
        <p:spPr>
          <a:xfrm>
            <a:off x="4062550" y="3148390"/>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6"/>
          <p:cNvSpPr/>
          <p:nvPr/>
        </p:nvSpPr>
        <p:spPr>
          <a:xfrm>
            <a:off x="4062550" y="3472835"/>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6"/>
          <p:cNvSpPr/>
          <p:nvPr/>
        </p:nvSpPr>
        <p:spPr>
          <a:xfrm>
            <a:off x="4062550" y="3797280"/>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6"/>
          <p:cNvSpPr/>
          <p:nvPr/>
        </p:nvSpPr>
        <p:spPr>
          <a:xfrm>
            <a:off x="4062550" y="4121726"/>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6"/>
          <p:cNvSpPr/>
          <p:nvPr/>
        </p:nvSpPr>
        <p:spPr>
          <a:xfrm>
            <a:off x="4062550" y="4446171"/>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6"/>
          <p:cNvSpPr/>
          <p:nvPr/>
        </p:nvSpPr>
        <p:spPr>
          <a:xfrm>
            <a:off x="4062550" y="1491696"/>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6"/>
          <p:cNvSpPr/>
          <p:nvPr/>
        </p:nvSpPr>
        <p:spPr>
          <a:xfrm>
            <a:off x="4824550" y="2967509"/>
            <a:ext cx="193800" cy="202500"/>
          </a:xfrm>
          <a:prstGeom prst="ellipse">
            <a:avLst/>
          </a:prstGeom>
          <a:solidFill>
            <a:srgbClr val="00A9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5" name="Google Shape;635;p56"/>
          <p:cNvCxnSpPr>
            <a:stCxn id="623" idx="6"/>
            <a:endCxn id="633" idx="2"/>
          </p:cNvCxnSpPr>
          <p:nvPr/>
        </p:nvCxnSpPr>
        <p:spPr>
          <a:xfrm>
            <a:off x="3341950" y="1377599"/>
            <a:ext cx="720600" cy="215400"/>
          </a:xfrm>
          <a:prstGeom prst="straightConnector1">
            <a:avLst/>
          </a:prstGeom>
          <a:noFill/>
          <a:ln cap="flat" cmpd="sng" w="9525">
            <a:solidFill>
              <a:schemeClr val="dk2"/>
            </a:solidFill>
            <a:prstDash val="solid"/>
            <a:round/>
            <a:headEnd len="med" w="med" type="none"/>
            <a:tailEnd len="med" w="med" type="none"/>
          </a:ln>
        </p:spPr>
      </p:cxnSp>
      <p:cxnSp>
        <p:nvCxnSpPr>
          <p:cNvPr id="636" name="Google Shape;636;p56"/>
          <p:cNvCxnSpPr>
            <a:stCxn id="623" idx="6"/>
            <a:endCxn id="624" idx="2"/>
          </p:cNvCxnSpPr>
          <p:nvPr/>
        </p:nvCxnSpPr>
        <p:spPr>
          <a:xfrm>
            <a:off x="3341950" y="1377599"/>
            <a:ext cx="720600" cy="574200"/>
          </a:xfrm>
          <a:prstGeom prst="straightConnector1">
            <a:avLst/>
          </a:prstGeom>
          <a:noFill/>
          <a:ln cap="flat" cmpd="sng" w="9525">
            <a:solidFill>
              <a:schemeClr val="dk2"/>
            </a:solidFill>
            <a:prstDash val="solid"/>
            <a:round/>
            <a:headEnd len="med" w="med" type="none"/>
            <a:tailEnd len="med" w="med" type="none"/>
          </a:ln>
        </p:spPr>
      </p:cxnSp>
      <p:cxnSp>
        <p:nvCxnSpPr>
          <p:cNvPr id="637" name="Google Shape;637;p56"/>
          <p:cNvCxnSpPr>
            <a:stCxn id="623" idx="6"/>
            <a:endCxn id="625" idx="2"/>
          </p:cNvCxnSpPr>
          <p:nvPr/>
        </p:nvCxnSpPr>
        <p:spPr>
          <a:xfrm>
            <a:off x="3341950" y="1377599"/>
            <a:ext cx="720600" cy="898800"/>
          </a:xfrm>
          <a:prstGeom prst="straightConnector1">
            <a:avLst/>
          </a:prstGeom>
          <a:noFill/>
          <a:ln cap="flat" cmpd="sng" w="9525">
            <a:solidFill>
              <a:schemeClr val="dk2"/>
            </a:solidFill>
            <a:prstDash val="solid"/>
            <a:round/>
            <a:headEnd len="med" w="med" type="none"/>
            <a:tailEnd len="med" w="med" type="none"/>
          </a:ln>
        </p:spPr>
      </p:cxnSp>
      <p:cxnSp>
        <p:nvCxnSpPr>
          <p:cNvPr id="638" name="Google Shape;638;p56"/>
          <p:cNvCxnSpPr>
            <a:stCxn id="623" idx="6"/>
            <a:endCxn id="626" idx="2"/>
          </p:cNvCxnSpPr>
          <p:nvPr/>
        </p:nvCxnSpPr>
        <p:spPr>
          <a:xfrm>
            <a:off x="3341950" y="1377599"/>
            <a:ext cx="720600" cy="1223100"/>
          </a:xfrm>
          <a:prstGeom prst="straightConnector1">
            <a:avLst/>
          </a:prstGeom>
          <a:noFill/>
          <a:ln cap="flat" cmpd="sng" w="9525">
            <a:solidFill>
              <a:schemeClr val="dk2"/>
            </a:solidFill>
            <a:prstDash val="solid"/>
            <a:round/>
            <a:headEnd len="med" w="med" type="none"/>
            <a:tailEnd len="med" w="med" type="none"/>
          </a:ln>
        </p:spPr>
      </p:cxnSp>
      <p:cxnSp>
        <p:nvCxnSpPr>
          <p:cNvPr id="639" name="Google Shape;639;p56"/>
          <p:cNvCxnSpPr>
            <a:stCxn id="623" idx="6"/>
            <a:endCxn id="627" idx="2"/>
          </p:cNvCxnSpPr>
          <p:nvPr/>
        </p:nvCxnSpPr>
        <p:spPr>
          <a:xfrm>
            <a:off x="3341950" y="1377599"/>
            <a:ext cx="720600" cy="1547700"/>
          </a:xfrm>
          <a:prstGeom prst="straightConnector1">
            <a:avLst/>
          </a:prstGeom>
          <a:noFill/>
          <a:ln cap="flat" cmpd="sng" w="9525">
            <a:solidFill>
              <a:schemeClr val="dk2"/>
            </a:solidFill>
            <a:prstDash val="solid"/>
            <a:round/>
            <a:headEnd len="med" w="med" type="none"/>
            <a:tailEnd len="med" w="med" type="none"/>
          </a:ln>
        </p:spPr>
      </p:cxnSp>
      <p:cxnSp>
        <p:nvCxnSpPr>
          <p:cNvPr id="640" name="Google Shape;640;p56"/>
          <p:cNvCxnSpPr>
            <a:stCxn id="623" idx="6"/>
            <a:endCxn id="628" idx="2"/>
          </p:cNvCxnSpPr>
          <p:nvPr/>
        </p:nvCxnSpPr>
        <p:spPr>
          <a:xfrm>
            <a:off x="3341950" y="1377599"/>
            <a:ext cx="720600" cy="1872000"/>
          </a:xfrm>
          <a:prstGeom prst="straightConnector1">
            <a:avLst/>
          </a:prstGeom>
          <a:noFill/>
          <a:ln cap="flat" cmpd="sng" w="9525">
            <a:solidFill>
              <a:schemeClr val="dk2"/>
            </a:solidFill>
            <a:prstDash val="solid"/>
            <a:round/>
            <a:headEnd len="med" w="med" type="none"/>
            <a:tailEnd len="med" w="med" type="none"/>
          </a:ln>
        </p:spPr>
      </p:cxnSp>
      <p:cxnSp>
        <p:nvCxnSpPr>
          <p:cNvPr id="641" name="Google Shape;641;p56"/>
          <p:cNvCxnSpPr>
            <a:stCxn id="623" idx="6"/>
            <a:endCxn id="629" idx="2"/>
          </p:cNvCxnSpPr>
          <p:nvPr/>
        </p:nvCxnSpPr>
        <p:spPr>
          <a:xfrm>
            <a:off x="3341950" y="1377599"/>
            <a:ext cx="720600" cy="2196600"/>
          </a:xfrm>
          <a:prstGeom prst="straightConnector1">
            <a:avLst/>
          </a:prstGeom>
          <a:noFill/>
          <a:ln cap="flat" cmpd="sng" w="9525">
            <a:solidFill>
              <a:schemeClr val="dk2"/>
            </a:solidFill>
            <a:prstDash val="solid"/>
            <a:round/>
            <a:headEnd len="med" w="med" type="none"/>
            <a:tailEnd len="med" w="med" type="none"/>
          </a:ln>
        </p:spPr>
      </p:cxnSp>
      <p:cxnSp>
        <p:nvCxnSpPr>
          <p:cNvPr id="642" name="Google Shape;642;p56"/>
          <p:cNvCxnSpPr>
            <a:stCxn id="623" idx="6"/>
            <a:endCxn id="630" idx="2"/>
          </p:cNvCxnSpPr>
          <p:nvPr/>
        </p:nvCxnSpPr>
        <p:spPr>
          <a:xfrm>
            <a:off x="3341950" y="1377599"/>
            <a:ext cx="720600" cy="2520900"/>
          </a:xfrm>
          <a:prstGeom prst="straightConnector1">
            <a:avLst/>
          </a:prstGeom>
          <a:noFill/>
          <a:ln cap="flat" cmpd="sng" w="9525">
            <a:solidFill>
              <a:schemeClr val="dk2"/>
            </a:solidFill>
            <a:prstDash val="solid"/>
            <a:round/>
            <a:headEnd len="med" w="med" type="none"/>
            <a:tailEnd len="med" w="med" type="none"/>
          </a:ln>
        </p:spPr>
      </p:cxnSp>
      <p:cxnSp>
        <p:nvCxnSpPr>
          <p:cNvPr id="643" name="Google Shape;643;p56"/>
          <p:cNvCxnSpPr>
            <a:stCxn id="623" idx="6"/>
            <a:endCxn id="631" idx="3"/>
          </p:cNvCxnSpPr>
          <p:nvPr/>
        </p:nvCxnSpPr>
        <p:spPr>
          <a:xfrm>
            <a:off x="3341950" y="1377599"/>
            <a:ext cx="749100" cy="2916900"/>
          </a:xfrm>
          <a:prstGeom prst="straightConnector1">
            <a:avLst/>
          </a:prstGeom>
          <a:noFill/>
          <a:ln cap="flat" cmpd="sng" w="9525">
            <a:solidFill>
              <a:schemeClr val="dk2"/>
            </a:solidFill>
            <a:prstDash val="solid"/>
            <a:round/>
            <a:headEnd len="med" w="med" type="none"/>
            <a:tailEnd len="med" w="med" type="none"/>
          </a:ln>
        </p:spPr>
      </p:cxnSp>
      <p:cxnSp>
        <p:nvCxnSpPr>
          <p:cNvPr id="644" name="Google Shape;644;p56"/>
          <p:cNvCxnSpPr>
            <a:stCxn id="623" idx="6"/>
            <a:endCxn id="632" idx="2"/>
          </p:cNvCxnSpPr>
          <p:nvPr/>
        </p:nvCxnSpPr>
        <p:spPr>
          <a:xfrm>
            <a:off x="3341950" y="1377599"/>
            <a:ext cx="720600" cy="3169800"/>
          </a:xfrm>
          <a:prstGeom prst="straightConnector1">
            <a:avLst/>
          </a:prstGeom>
          <a:noFill/>
          <a:ln cap="flat" cmpd="sng" w="9525">
            <a:solidFill>
              <a:schemeClr val="dk2"/>
            </a:solidFill>
            <a:prstDash val="solid"/>
            <a:round/>
            <a:headEnd len="med" w="med" type="none"/>
            <a:tailEnd len="med" w="med" type="none"/>
          </a:ln>
        </p:spPr>
      </p:cxnSp>
      <p:cxnSp>
        <p:nvCxnSpPr>
          <p:cNvPr id="645" name="Google Shape;645;p56"/>
          <p:cNvCxnSpPr>
            <a:stCxn id="633" idx="6"/>
            <a:endCxn id="634" idx="2"/>
          </p:cNvCxnSpPr>
          <p:nvPr/>
        </p:nvCxnSpPr>
        <p:spPr>
          <a:xfrm>
            <a:off x="4256350" y="1592946"/>
            <a:ext cx="568200" cy="1475700"/>
          </a:xfrm>
          <a:prstGeom prst="straightConnector1">
            <a:avLst/>
          </a:prstGeom>
          <a:noFill/>
          <a:ln cap="flat" cmpd="sng" w="9525">
            <a:solidFill>
              <a:schemeClr val="dk2"/>
            </a:solidFill>
            <a:prstDash val="solid"/>
            <a:round/>
            <a:headEnd len="med" w="med" type="none"/>
            <a:tailEnd len="med" w="med" type="none"/>
          </a:ln>
        </p:spPr>
      </p:cxnSp>
      <p:cxnSp>
        <p:nvCxnSpPr>
          <p:cNvPr id="646" name="Google Shape;646;p56"/>
          <p:cNvCxnSpPr>
            <a:stCxn id="624" idx="6"/>
            <a:endCxn id="634" idx="3"/>
          </p:cNvCxnSpPr>
          <p:nvPr/>
        </p:nvCxnSpPr>
        <p:spPr>
          <a:xfrm>
            <a:off x="4256350" y="1951858"/>
            <a:ext cx="596700" cy="1188600"/>
          </a:xfrm>
          <a:prstGeom prst="straightConnector1">
            <a:avLst/>
          </a:prstGeom>
          <a:noFill/>
          <a:ln cap="flat" cmpd="sng" w="9525">
            <a:solidFill>
              <a:schemeClr val="dk2"/>
            </a:solidFill>
            <a:prstDash val="solid"/>
            <a:round/>
            <a:headEnd len="med" w="med" type="none"/>
            <a:tailEnd len="med" w="med" type="none"/>
          </a:ln>
        </p:spPr>
      </p:cxnSp>
      <p:cxnSp>
        <p:nvCxnSpPr>
          <p:cNvPr id="647" name="Google Shape;647;p56"/>
          <p:cNvCxnSpPr>
            <a:stCxn id="625" idx="6"/>
            <a:endCxn id="634" idx="2"/>
          </p:cNvCxnSpPr>
          <p:nvPr/>
        </p:nvCxnSpPr>
        <p:spPr>
          <a:xfrm>
            <a:off x="4256350" y="2276303"/>
            <a:ext cx="568200" cy="792600"/>
          </a:xfrm>
          <a:prstGeom prst="straightConnector1">
            <a:avLst/>
          </a:prstGeom>
          <a:noFill/>
          <a:ln cap="flat" cmpd="sng" w="9525">
            <a:solidFill>
              <a:schemeClr val="dk2"/>
            </a:solidFill>
            <a:prstDash val="solid"/>
            <a:round/>
            <a:headEnd len="med" w="med" type="none"/>
            <a:tailEnd len="med" w="med" type="none"/>
          </a:ln>
        </p:spPr>
      </p:cxnSp>
      <p:cxnSp>
        <p:nvCxnSpPr>
          <p:cNvPr id="648" name="Google Shape;648;p56"/>
          <p:cNvCxnSpPr>
            <a:stCxn id="626" idx="6"/>
            <a:endCxn id="634" idx="2"/>
          </p:cNvCxnSpPr>
          <p:nvPr/>
        </p:nvCxnSpPr>
        <p:spPr>
          <a:xfrm>
            <a:off x="4256350" y="2600749"/>
            <a:ext cx="568200" cy="468000"/>
          </a:xfrm>
          <a:prstGeom prst="straightConnector1">
            <a:avLst/>
          </a:prstGeom>
          <a:noFill/>
          <a:ln cap="flat" cmpd="sng" w="9525">
            <a:solidFill>
              <a:schemeClr val="dk2"/>
            </a:solidFill>
            <a:prstDash val="solid"/>
            <a:round/>
            <a:headEnd len="med" w="med" type="none"/>
            <a:tailEnd len="med" w="med" type="none"/>
          </a:ln>
        </p:spPr>
      </p:cxnSp>
      <p:cxnSp>
        <p:nvCxnSpPr>
          <p:cNvPr id="649" name="Google Shape;649;p56"/>
          <p:cNvCxnSpPr>
            <a:stCxn id="627" idx="6"/>
            <a:endCxn id="634" idx="2"/>
          </p:cNvCxnSpPr>
          <p:nvPr/>
        </p:nvCxnSpPr>
        <p:spPr>
          <a:xfrm>
            <a:off x="4256350" y="2925194"/>
            <a:ext cx="568200" cy="143700"/>
          </a:xfrm>
          <a:prstGeom prst="straightConnector1">
            <a:avLst/>
          </a:prstGeom>
          <a:noFill/>
          <a:ln cap="flat" cmpd="sng" w="9525">
            <a:solidFill>
              <a:schemeClr val="dk2"/>
            </a:solidFill>
            <a:prstDash val="solid"/>
            <a:round/>
            <a:headEnd len="med" w="med" type="none"/>
            <a:tailEnd len="med" w="med" type="none"/>
          </a:ln>
        </p:spPr>
      </p:cxnSp>
      <p:cxnSp>
        <p:nvCxnSpPr>
          <p:cNvPr id="650" name="Google Shape;650;p56"/>
          <p:cNvCxnSpPr>
            <a:stCxn id="628" idx="6"/>
            <a:endCxn id="634" idx="2"/>
          </p:cNvCxnSpPr>
          <p:nvPr/>
        </p:nvCxnSpPr>
        <p:spPr>
          <a:xfrm flipH="1" rot="10800000">
            <a:off x="4256350" y="3068740"/>
            <a:ext cx="568200" cy="180900"/>
          </a:xfrm>
          <a:prstGeom prst="straightConnector1">
            <a:avLst/>
          </a:prstGeom>
          <a:noFill/>
          <a:ln cap="flat" cmpd="sng" w="9525">
            <a:solidFill>
              <a:schemeClr val="dk2"/>
            </a:solidFill>
            <a:prstDash val="solid"/>
            <a:round/>
            <a:headEnd len="med" w="med" type="none"/>
            <a:tailEnd len="med" w="med" type="none"/>
          </a:ln>
        </p:spPr>
      </p:cxnSp>
      <p:cxnSp>
        <p:nvCxnSpPr>
          <p:cNvPr id="651" name="Google Shape;651;p56"/>
          <p:cNvCxnSpPr>
            <a:stCxn id="629" idx="6"/>
            <a:endCxn id="634" idx="2"/>
          </p:cNvCxnSpPr>
          <p:nvPr/>
        </p:nvCxnSpPr>
        <p:spPr>
          <a:xfrm flipH="1" rot="10800000">
            <a:off x="4256350" y="3068885"/>
            <a:ext cx="568200" cy="505200"/>
          </a:xfrm>
          <a:prstGeom prst="straightConnector1">
            <a:avLst/>
          </a:prstGeom>
          <a:noFill/>
          <a:ln cap="flat" cmpd="sng" w="9525">
            <a:solidFill>
              <a:schemeClr val="dk2"/>
            </a:solidFill>
            <a:prstDash val="solid"/>
            <a:round/>
            <a:headEnd len="med" w="med" type="none"/>
            <a:tailEnd len="med" w="med" type="none"/>
          </a:ln>
        </p:spPr>
      </p:cxnSp>
      <p:cxnSp>
        <p:nvCxnSpPr>
          <p:cNvPr id="652" name="Google Shape;652;p56"/>
          <p:cNvCxnSpPr>
            <a:stCxn id="630" idx="6"/>
            <a:endCxn id="634" idx="2"/>
          </p:cNvCxnSpPr>
          <p:nvPr/>
        </p:nvCxnSpPr>
        <p:spPr>
          <a:xfrm flipH="1" rot="10800000">
            <a:off x="4256350" y="3068730"/>
            <a:ext cx="568200" cy="829800"/>
          </a:xfrm>
          <a:prstGeom prst="straightConnector1">
            <a:avLst/>
          </a:prstGeom>
          <a:noFill/>
          <a:ln cap="flat" cmpd="sng" w="9525">
            <a:solidFill>
              <a:schemeClr val="dk2"/>
            </a:solidFill>
            <a:prstDash val="solid"/>
            <a:round/>
            <a:headEnd len="med" w="med" type="none"/>
            <a:tailEnd len="med" w="med" type="none"/>
          </a:ln>
        </p:spPr>
      </p:cxnSp>
      <p:cxnSp>
        <p:nvCxnSpPr>
          <p:cNvPr id="653" name="Google Shape;653;p56"/>
          <p:cNvCxnSpPr>
            <a:stCxn id="631" idx="6"/>
            <a:endCxn id="634" idx="2"/>
          </p:cNvCxnSpPr>
          <p:nvPr/>
        </p:nvCxnSpPr>
        <p:spPr>
          <a:xfrm flipH="1" rot="10800000">
            <a:off x="4256350" y="3068876"/>
            <a:ext cx="568200" cy="1154100"/>
          </a:xfrm>
          <a:prstGeom prst="straightConnector1">
            <a:avLst/>
          </a:prstGeom>
          <a:noFill/>
          <a:ln cap="flat" cmpd="sng" w="9525">
            <a:solidFill>
              <a:schemeClr val="dk2"/>
            </a:solidFill>
            <a:prstDash val="solid"/>
            <a:round/>
            <a:headEnd len="med" w="med" type="none"/>
            <a:tailEnd len="med" w="med" type="none"/>
          </a:ln>
        </p:spPr>
      </p:cxnSp>
      <p:cxnSp>
        <p:nvCxnSpPr>
          <p:cNvPr id="654" name="Google Shape;654;p56"/>
          <p:cNvCxnSpPr>
            <a:stCxn id="632" idx="6"/>
            <a:endCxn id="634" idx="2"/>
          </p:cNvCxnSpPr>
          <p:nvPr/>
        </p:nvCxnSpPr>
        <p:spPr>
          <a:xfrm flipH="1" rot="10800000">
            <a:off x="4256350" y="3068721"/>
            <a:ext cx="568200" cy="1478700"/>
          </a:xfrm>
          <a:prstGeom prst="straightConnector1">
            <a:avLst/>
          </a:prstGeom>
          <a:noFill/>
          <a:ln cap="flat" cmpd="sng" w="9525">
            <a:solidFill>
              <a:schemeClr val="dk2"/>
            </a:solidFill>
            <a:prstDash val="solid"/>
            <a:round/>
            <a:headEnd len="med" w="med" type="none"/>
            <a:tailEnd len="med" w="med" type="none"/>
          </a:ln>
        </p:spPr>
      </p:cxnSp>
      <p:cxnSp>
        <p:nvCxnSpPr>
          <p:cNvPr id="655" name="Google Shape;655;p56"/>
          <p:cNvCxnSpPr>
            <a:stCxn id="634" idx="6"/>
          </p:cNvCxnSpPr>
          <p:nvPr/>
        </p:nvCxnSpPr>
        <p:spPr>
          <a:xfrm flipH="1" rot="10800000">
            <a:off x="5018350" y="3066359"/>
            <a:ext cx="296700" cy="2400"/>
          </a:xfrm>
          <a:prstGeom prst="straightConnector1">
            <a:avLst/>
          </a:prstGeom>
          <a:noFill/>
          <a:ln cap="flat" cmpd="sng" w="9525">
            <a:solidFill>
              <a:schemeClr val="dk2"/>
            </a:solidFill>
            <a:prstDash val="solid"/>
            <a:round/>
            <a:headEnd len="med" w="med" type="none"/>
            <a:tailEnd len="med" w="med" type="triangle"/>
          </a:ln>
        </p:spPr>
      </p:cxnSp>
      <p:sp>
        <p:nvSpPr>
          <p:cNvPr id="656" name="Google Shape;656;p56"/>
          <p:cNvSpPr txBox="1"/>
          <p:nvPr/>
        </p:nvSpPr>
        <p:spPr>
          <a:xfrm>
            <a:off x="342900" y="4877275"/>
            <a:ext cx="1638300" cy="35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i="1" lang="en-US" sz="1000">
                <a:latin typeface="Calibri"/>
                <a:ea typeface="Calibri"/>
                <a:cs typeface="Calibri"/>
                <a:sym typeface="Calibri"/>
              </a:rPr>
              <a:t>Matlab NN representation</a:t>
            </a:r>
            <a:endParaRPr i="1" sz="1000">
              <a:latin typeface="Calibri"/>
              <a:ea typeface="Calibri"/>
              <a:cs typeface="Calibri"/>
              <a:sym typeface="Calibri"/>
            </a:endParaRPr>
          </a:p>
        </p:txBody>
      </p:sp>
      <p:sp>
        <p:nvSpPr>
          <p:cNvPr id="657" name="Google Shape;657;p56"/>
          <p:cNvSpPr txBox="1"/>
          <p:nvPr/>
        </p:nvSpPr>
        <p:spPr>
          <a:xfrm>
            <a:off x="2781300" y="4877275"/>
            <a:ext cx="895500" cy="35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1000">
                <a:latin typeface="Calibri"/>
                <a:ea typeface="Calibri"/>
                <a:cs typeface="Calibri"/>
                <a:sym typeface="Calibri"/>
              </a:rPr>
              <a:t>Input layer</a:t>
            </a:r>
            <a:endParaRPr b="1" sz="1000">
              <a:latin typeface="Calibri"/>
              <a:ea typeface="Calibri"/>
              <a:cs typeface="Calibri"/>
              <a:sym typeface="Calibri"/>
            </a:endParaRPr>
          </a:p>
        </p:txBody>
      </p:sp>
      <p:sp>
        <p:nvSpPr>
          <p:cNvPr id="658" name="Google Shape;658;p56"/>
          <p:cNvSpPr txBox="1"/>
          <p:nvPr/>
        </p:nvSpPr>
        <p:spPr>
          <a:xfrm>
            <a:off x="3771900" y="4648675"/>
            <a:ext cx="895500" cy="35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1000">
                <a:latin typeface="Calibri"/>
                <a:ea typeface="Calibri"/>
                <a:cs typeface="Calibri"/>
                <a:sym typeface="Calibri"/>
              </a:rPr>
              <a:t>Hidden layer</a:t>
            </a:r>
            <a:endParaRPr b="1" sz="1000">
              <a:latin typeface="Calibri"/>
              <a:ea typeface="Calibri"/>
              <a:cs typeface="Calibri"/>
              <a:sym typeface="Calibri"/>
            </a:endParaRPr>
          </a:p>
        </p:txBody>
      </p:sp>
      <p:sp>
        <p:nvSpPr>
          <p:cNvPr id="659" name="Google Shape;659;p56"/>
          <p:cNvSpPr txBox="1"/>
          <p:nvPr/>
        </p:nvSpPr>
        <p:spPr>
          <a:xfrm>
            <a:off x="4853050" y="3304750"/>
            <a:ext cx="895500" cy="35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1000">
                <a:latin typeface="Calibri"/>
                <a:ea typeface="Calibri"/>
                <a:cs typeface="Calibri"/>
                <a:sym typeface="Calibri"/>
              </a:rPr>
              <a:t>Output layer</a:t>
            </a:r>
            <a:endParaRPr b="1" sz="1000">
              <a:latin typeface="Calibri"/>
              <a:ea typeface="Calibri"/>
              <a:cs typeface="Calibri"/>
              <a:sym typeface="Calibri"/>
            </a:endParaRPr>
          </a:p>
        </p:txBody>
      </p:sp>
      <p:sp>
        <p:nvSpPr>
          <p:cNvPr id="660" name="Google Shape;660;p56"/>
          <p:cNvSpPr txBox="1"/>
          <p:nvPr/>
        </p:nvSpPr>
        <p:spPr>
          <a:xfrm>
            <a:off x="5018350" y="2655875"/>
            <a:ext cx="1439700" cy="35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000">
                <a:latin typeface="Calibri"/>
                <a:ea typeface="Calibri"/>
                <a:cs typeface="Calibri"/>
                <a:sym typeface="Calibri"/>
              </a:rPr>
              <a:t>Predicted Throughput</a:t>
            </a:r>
            <a:endParaRPr sz="1000">
              <a:latin typeface="Calibri"/>
              <a:ea typeface="Calibri"/>
              <a:cs typeface="Calibri"/>
              <a:sym typeface="Calibri"/>
            </a:endParaRPr>
          </a:p>
        </p:txBody>
      </p:sp>
      <p:sp>
        <p:nvSpPr>
          <p:cNvPr id="661" name="Google Shape;661;p56"/>
          <p:cNvSpPr txBox="1"/>
          <p:nvPr/>
        </p:nvSpPr>
        <p:spPr>
          <a:xfrm>
            <a:off x="2337825" y="2870275"/>
            <a:ext cx="895500" cy="43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latin typeface="Calibri"/>
                <a:ea typeface="Calibri"/>
                <a:cs typeface="Calibri"/>
                <a:sym typeface="Calibri"/>
              </a:rPr>
              <a:t>CW</a:t>
            </a:r>
            <a:r>
              <a:rPr baseline="-25000" lang="en-US" sz="1200">
                <a:latin typeface="Calibri"/>
                <a:ea typeface="Calibri"/>
                <a:cs typeface="Calibri"/>
                <a:sym typeface="Calibri"/>
              </a:rPr>
              <a:t>min</a:t>
            </a:r>
            <a:endParaRPr baseline="-25000" sz="1200">
              <a:latin typeface="Calibri"/>
              <a:ea typeface="Calibri"/>
              <a:cs typeface="Calibri"/>
              <a:sym typeface="Calibri"/>
            </a:endParaRPr>
          </a:p>
        </p:txBody>
      </p:sp>
      <p:cxnSp>
        <p:nvCxnSpPr>
          <p:cNvPr id="662" name="Google Shape;662;p56"/>
          <p:cNvCxnSpPr/>
          <p:nvPr/>
        </p:nvCxnSpPr>
        <p:spPr>
          <a:xfrm flipH="1" rot="10800000">
            <a:off x="2808550" y="3066359"/>
            <a:ext cx="296700" cy="2400"/>
          </a:xfrm>
          <a:prstGeom prst="straightConnector1">
            <a:avLst/>
          </a:prstGeom>
          <a:noFill/>
          <a:ln cap="flat" cmpd="sng" w="9525">
            <a:solidFill>
              <a:schemeClr val="dk2"/>
            </a:solidFill>
            <a:prstDash val="solid"/>
            <a:round/>
            <a:headEnd len="med" w="med" type="none"/>
            <a:tailEnd len="med" w="med" type="triangle"/>
          </a:ln>
        </p:spPr>
      </p:cxnSp>
      <p:sp>
        <p:nvSpPr>
          <p:cNvPr id="663" name="Google Shape;663;p56"/>
          <p:cNvSpPr txBox="1"/>
          <p:nvPr/>
        </p:nvSpPr>
        <p:spPr>
          <a:xfrm>
            <a:off x="6129325" y="1497000"/>
            <a:ext cx="3889800" cy="79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i="1" lang="en-US" sz="1300">
                <a:latin typeface="Calibri"/>
                <a:ea typeface="Calibri"/>
                <a:cs typeface="Calibri"/>
                <a:sym typeface="Calibri"/>
              </a:rPr>
              <a:t>We can use the NN model to try different CW</a:t>
            </a:r>
            <a:r>
              <a:rPr baseline="-25000" i="1" lang="en-US" sz="1300">
                <a:latin typeface="Calibri"/>
                <a:ea typeface="Calibri"/>
                <a:cs typeface="Calibri"/>
                <a:sym typeface="Calibri"/>
              </a:rPr>
              <a:t>min </a:t>
            </a:r>
            <a:r>
              <a:rPr i="1" lang="en-US" sz="1300">
                <a:latin typeface="Calibri"/>
                <a:ea typeface="Calibri"/>
                <a:cs typeface="Calibri"/>
                <a:sym typeface="Calibri"/>
              </a:rPr>
              <a:t>values to see which is the best performing one.</a:t>
            </a:r>
            <a:endParaRPr i="1" sz="1300">
              <a:latin typeface="Calibri"/>
              <a:ea typeface="Calibri"/>
              <a:cs typeface="Calibri"/>
              <a:sym typeface="Calibri"/>
            </a:endParaRPr>
          </a:p>
        </p:txBody>
      </p:sp>
      <p:pic>
        <p:nvPicPr>
          <p:cNvPr id="664" name="Google Shape;664;p56"/>
          <p:cNvPicPr preferRelativeResize="0"/>
          <p:nvPr/>
        </p:nvPicPr>
        <p:blipFill>
          <a:blip r:embed="rId5">
            <a:alphaModFix/>
          </a:blip>
          <a:stretch>
            <a:fillRect/>
          </a:stretch>
        </p:blipFill>
        <p:spPr>
          <a:xfrm>
            <a:off x="6821500" y="2379672"/>
            <a:ext cx="2739975" cy="1958150"/>
          </a:xfrm>
          <a:prstGeom prst="rect">
            <a:avLst/>
          </a:prstGeom>
          <a:noFill/>
          <a:ln>
            <a:noFill/>
          </a:ln>
        </p:spPr>
      </p:pic>
      <p:sp>
        <p:nvSpPr>
          <p:cNvPr id="665" name="Google Shape;665;p56"/>
          <p:cNvSpPr/>
          <p:nvPr/>
        </p:nvSpPr>
        <p:spPr>
          <a:xfrm rot="947838">
            <a:off x="3471921" y="5201178"/>
            <a:ext cx="717395" cy="227634"/>
          </a:xfrm>
          <a:prstGeom prst="rightArrow">
            <a:avLst>
              <a:gd fmla="val 50000" name="adj1"/>
              <a:gd fmla="val 50000" name="adj2"/>
            </a:avLst>
          </a:prstGeom>
          <a:solidFill>
            <a:srgbClr val="CE18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9211E"/>
              </a:solidFill>
            </a:endParaRPr>
          </a:p>
        </p:txBody>
      </p:sp>
      <p:sp>
        <p:nvSpPr>
          <p:cNvPr id="666" name="Google Shape;666;p56"/>
          <p:cNvSpPr txBox="1"/>
          <p:nvPr/>
        </p:nvSpPr>
        <p:spPr>
          <a:xfrm>
            <a:off x="4221400" y="5196325"/>
            <a:ext cx="2025600" cy="468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solidFill>
                  <a:srgbClr val="CE181E"/>
                </a:solidFill>
                <a:latin typeface="Calibri"/>
                <a:ea typeface="Calibri"/>
                <a:cs typeface="Calibri"/>
                <a:sym typeface="Calibri"/>
              </a:rPr>
              <a:t>configuration to test</a:t>
            </a:r>
            <a:endParaRPr>
              <a:solidFill>
                <a:srgbClr val="CE181E"/>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7"/>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H</a:t>
            </a:r>
            <a:r>
              <a:rPr lang="en-US"/>
              <a:t>ow to define the feature set?</a:t>
            </a:r>
            <a:endParaRPr/>
          </a:p>
        </p:txBody>
      </p:sp>
      <p:sp>
        <p:nvSpPr>
          <p:cNvPr id="673" name="Google Shape;673;p57"/>
          <p:cNvSpPr txBox="1"/>
          <p:nvPr>
            <p:ph idx="1" type="body"/>
          </p:nvPr>
        </p:nvSpPr>
        <p:spPr>
          <a:xfrm>
            <a:off x="503640" y="1326240"/>
            <a:ext cx="9068700" cy="38553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US"/>
              <a:t>We can study the cross-correlation between the desired output and the input features from the dataset, discarding those that show a low value. </a:t>
            </a:r>
            <a:endParaRPr/>
          </a:p>
        </p:txBody>
      </p:sp>
      <p:sp>
        <p:nvSpPr>
          <p:cNvPr id="674" name="Google Shape;674;p5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675" name="Google Shape;675;p57"/>
          <p:cNvPicPr preferRelativeResize="0"/>
          <p:nvPr/>
        </p:nvPicPr>
        <p:blipFill>
          <a:blip r:embed="rId3">
            <a:alphaModFix/>
          </a:blip>
          <a:stretch>
            <a:fillRect/>
          </a:stretch>
        </p:blipFill>
        <p:spPr>
          <a:xfrm>
            <a:off x="996100" y="2158288"/>
            <a:ext cx="5810250" cy="3133725"/>
          </a:xfrm>
          <a:prstGeom prst="rect">
            <a:avLst/>
          </a:prstGeom>
          <a:noFill/>
          <a:ln>
            <a:noFill/>
          </a:ln>
        </p:spPr>
      </p:pic>
      <p:sp>
        <p:nvSpPr>
          <p:cNvPr id="676" name="Google Shape;676;p57"/>
          <p:cNvSpPr txBox="1"/>
          <p:nvPr/>
        </p:nvSpPr>
        <p:spPr>
          <a:xfrm>
            <a:off x="7598775" y="3335350"/>
            <a:ext cx="2117400" cy="7650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US">
                <a:solidFill>
                  <a:srgbClr val="CE181E"/>
                </a:solidFill>
                <a:latin typeface="Calibri"/>
                <a:ea typeface="Calibri"/>
                <a:cs typeface="Calibri"/>
                <a:sym typeface="Calibri"/>
              </a:rPr>
              <a:t>…or rely on deep learning solutions to choose the most appropriate ones.</a:t>
            </a:r>
            <a:endParaRPr>
              <a:solidFill>
                <a:srgbClr val="CE181E"/>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1" name="Shape 681"/>
        <p:cNvGrpSpPr/>
        <p:nvPr/>
      </p:nvGrpSpPr>
      <p:grpSpPr>
        <a:xfrm>
          <a:off x="0" y="0"/>
          <a:ext cx="0" cy="0"/>
          <a:chOff x="0" y="0"/>
          <a:chExt cx="0" cy="0"/>
        </a:xfrm>
      </p:grpSpPr>
      <p:sp>
        <p:nvSpPr>
          <p:cNvPr id="682" name="Google Shape;682;p58"/>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 problem (or not) of SL models</a:t>
            </a:r>
            <a:endParaRPr/>
          </a:p>
        </p:txBody>
      </p:sp>
      <p:sp>
        <p:nvSpPr>
          <p:cNvPr id="683" name="Google Shape;683;p58"/>
          <p:cNvSpPr txBox="1"/>
          <p:nvPr>
            <p:ph idx="1" type="body"/>
          </p:nvPr>
        </p:nvSpPr>
        <p:spPr>
          <a:xfrm>
            <a:off x="503650" y="1326250"/>
            <a:ext cx="8660100" cy="11124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US"/>
              <a:t>They provide </a:t>
            </a:r>
            <a:r>
              <a:rPr lang="en-US"/>
              <a:t>accurate</a:t>
            </a:r>
            <a:r>
              <a:rPr lang="en-US"/>
              <a:t> function approximation in general by minimizing the difference (i.e., mean squared error), but may fail to capture </a:t>
            </a:r>
            <a:r>
              <a:rPr lang="en-US"/>
              <a:t>maximum</a:t>
            </a:r>
            <a:r>
              <a:rPr lang="en-US"/>
              <a:t> / minimum values.</a:t>
            </a:r>
            <a:endParaRPr/>
          </a:p>
          <a:p>
            <a:pPr indent="-317500" lvl="0" marL="457200" rtl="0" algn="l">
              <a:spcBef>
                <a:spcPts val="1000"/>
              </a:spcBef>
              <a:spcAft>
                <a:spcPts val="1000"/>
              </a:spcAft>
              <a:buSzPts val="1400"/>
              <a:buChar char="●"/>
            </a:pPr>
            <a:r>
              <a:rPr lang="en-US"/>
              <a:t>Not always useful for ‘optimization’ purposes.</a:t>
            </a:r>
            <a:endParaRPr/>
          </a:p>
        </p:txBody>
      </p:sp>
      <p:sp>
        <p:nvSpPr>
          <p:cNvPr id="684" name="Google Shape;684;p5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685" name="Google Shape;685;p58"/>
          <p:cNvPicPr preferRelativeResize="0"/>
          <p:nvPr/>
        </p:nvPicPr>
        <p:blipFill>
          <a:blip r:embed="rId3">
            <a:alphaModFix/>
          </a:blip>
          <a:stretch>
            <a:fillRect/>
          </a:stretch>
        </p:blipFill>
        <p:spPr>
          <a:xfrm>
            <a:off x="2645900" y="2438650"/>
            <a:ext cx="2483779" cy="2925500"/>
          </a:xfrm>
          <a:prstGeom prst="rect">
            <a:avLst/>
          </a:prstGeom>
          <a:noFill/>
          <a:ln>
            <a:noFill/>
          </a:ln>
        </p:spPr>
      </p:pic>
      <p:pic>
        <p:nvPicPr>
          <p:cNvPr id="686" name="Google Shape;686;p58"/>
          <p:cNvPicPr preferRelativeResize="0"/>
          <p:nvPr/>
        </p:nvPicPr>
        <p:blipFill>
          <a:blip r:embed="rId4">
            <a:alphaModFix/>
          </a:blip>
          <a:stretch>
            <a:fillRect/>
          </a:stretch>
        </p:blipFill>
        <p:spPr>
          <a:xfrm>
            <a:off x="5485629" y="2963188"/>
            <a:ext cx="3067050" cy="1876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1" name="Shape 691"/>
        <p:cNvGrpSpPr/>
        <p:nvPr/>
      </p:nvGrpSpPr>
      <p:grpSpPr>
        <a:xfrm>
          <a:off x="0" y="0"/>
          <a:ext cx="0" cy="0"/>
          <a:chOff x="0" y="0"/>
          <a:chExt cx="0" cy="0"/>
        </a:xfrm>
      </p:grpSpPr>
      <p:sp>
        <p:nvSpPr>
          <p:cNvPr id="692" name="Google Shape;692;p59"/>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2800">
                <a:solidFill>
                  <a:schemeClr val="dk1"/>
                </a:solidFill>
              </a:rPr>
              <a:t>Directly predicting the ‘good’ configuration</a:t>
            </a:r>
            <a:endParaRPr sz="3400"/>
          </a:p>
        </p:txBody>
      </p:sp>
      <p:sp>
        <p:nvSpPr>
          <p:cNvPr id="693" name="Google Shape;693;p59"/>
          <p:cNvSpPr txBox="1"/>
          <p:nvPr>
            <p:ph idx="1" type="body"/>
          </p:nvPr>
        </p:nvSpPr>
        <p:spPr>
          <a:xfrm>
            <a:off x="503650" y="1326250"/>
            <a:ext cx="9068700" cy="39087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US"/>
              <a:t>Dataset to train a ‘black box’:</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0" rtl="0" algn="l">
              <a:spcBef>
                <a:spcPts val="1000"/>
              </a:spcBef>
              <a:spcAft>
                <a:spcPts val="0"/>
              </a:spcAft>
              <a:buNone/>
            </a:pPr>
            <a:r>
              <a:t/>
            </a:r>
            <a:endParaRPr/>
          </a:p>
          <a:p>
            <a:pPr indent="-317500" lvl="0" marL="457200" rtl="0" algn="l">
              <a:spcBef>
                <a:spcPts val="1000"/>
              </a:spcBef>
              <a:spcAft>
                <a:spcPts val="0"/>
              </a:spcAft>
              <a:buSzPts val="1400"/>
              <a:buChar char="●"/>
            </a:pPr>
            <a:r>
              <a:rPr lang="en-US"/>
              <a:t>What ‘configuration’ do we plug in the dataset? The one giving the highest ‘performance’ for the same observed parameters? </a:t>
            </a:r>
            <a:endParaRPr/>
          </a:p>
          <a:p>
            <a:pPr indent="-317500" lvl="0" marL="457200" rtl="0" algn="l">
              <a:spcBef>
                <a:spcPts val="0"/>
              </a:spcBef>
              <a:spcAft>
                <a:spcPts val="0"/>
              </a:spcAft>
              <a:buSzPts val="1400"/>
              <a:buChar char="●"/>
            </a:pPr>
            <a:r>
              <a:rPr lang="en-US"/>
              <a:t>How do we find it? For each set of ‘input parameters’, should we check multiple configurations to find the good one?</a:t>
            </a:r>
            <a:endParaRPr/>
          </a:p>
          <a:p>
            <a:pPr indent="-317500" lvl="0" marL="457200" rtl="0" algn="l">
              <a:spcBef>
                <a:spcPts val="0"/>
              </a:spcBef>
              <a:spcAft>
                <a:spcPts val="0"/>
              </a:spcAft>
              <a:buSzPts val="1400"/>
              <a:buChar char="●"/>
            </a:pPr>
            <a:r>
              <a:rPr lang="en-US"/>
              <a:t>It is hard to get this kind of dataset in practice.</a:t>
            </a:r>
            <a:endParaRPr/>
          </a:p>
        </p:txBody>
      </p:sp>
      <p:sp>
        <p:nvSpPr>
          <p:cNvPr id="694" name="Google Shape;694;p5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695" name="Google Shape;695;p59"/>
          <p:cNvGraphicFramePr/>
          <p:nvPr/>
        </p:nvGraphicFramePr>
        <p:xfrm>
          <a:off x="952475" y="2643975"/>
          <a:ext cx="3000000" cy="3000000"/>
        </p:xfrm>
        <a:graphic>
          <a:graphicData uri="http://schemas.openxmlformats.org/drawingml/2006/table">
            <a:tbl>
              <a:tblPr>
                <a:noFill/>
                <a:tableStyleId>{A3E1C773-CD8A-4DB8-9952-01DB8522797F}</a:tableStyleId>
              </a:tblPr>
              <a:tblGrid>
                <a:gridCol w="583750"/>
                <a:gridCol w="583750"/>
                <a:gridCol w="583750"/>
                <a:gridCol w="583750"/>
                <a:gridCol w="583750"/>
                <a:gridCol w="583750"/>
                <a:gridCol w="583750"/>
                <a:gridCol w="583750"/>
                <a:gridCol w="583750"/>
                <a:gridCol w="583750"/>
                <a:gridCol w="583750"/>
                <a:gridCol w="583750"/>
                <a:gridCol w="583750"/>
                <a:gridCol w="58375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cxnSp>
        <p:nvCxnSpPr>
          <p:cNvPr id="696" name="Google Shape;696;p59"/>
          <p:cNvCxnSpPr/>
          <p:nvPr/>
        </p:nvCxnSpPr>
        <p:spPr>
          <a:xfrm>
            <a:off x="952475" y="2489100"/>
            <a:ext cx="3358500" cy="12000"/>
          </a:xfrm>
          <a:prstGeom prst="straightConnector1">
            <a:avLst/>
          </a:prstGeom>
          <a:noFill/>
          <a:ln cap="flat" cmpd="sng" w="9525">
            <a:solidFill>
              <a:schemeClr val="dk2"/>
            </a:solidFill>
            <a:prstDash val="solid"/>
            <a:round/>
            <a:headEnd len="med" w="med" type="stealth"/>
            <a:tailEnd len="med" w="med" type="stealth"/>
          </a:ln>
        </p:spPr>
      </p:cxnSp>
      <p:cxnSp>
        <p:nvCxnSpPr>
          <p:cNvPr id="697" name="Google Shape;697;p59"/>
          <p:cNvCxnSpPr/>
          <p:nvPr/>
        </p:nvCxnSpPr>
        <p:spPr>
          <a:xfrm>
            <a:off x="5004475" y="2489100"/>
            <a:ext cx="3927600" cy="35700"/>
          </a:xfrm>
          <a:prstGeom prst="straightConnector1">
            <a:avLst/>
          </a:prstGeom>
          <a:noFill/>
          <a:ln cap="flat" cmpd="sng" w="9525">
            <a:solidFill>
              <a:schemeClr val="dk2"/>
            </a:solidFill>
            <a:prstDash val="solid"/>
            <a:round/>
            <a:headEnd len="med" w="med" type="stealth"/>
            <a:tailEnd len="med" w="med" type="stealth"/>
          </a:ln>
        </p:spPr>
      </p:cxnSp>
      <p:sp>
        <p:nvSpPr>
          <p:cNvPr id="698" name="Google Shape;698;p59"/>
          <p:cNvSpPr txBox="1"/>
          <p:nvPr/>
        </p:nvSpPr>
        <p:spPr>
          <a:xfrm>
            <a:off x="952475" y="2108000"/>
            <a:ext cx="34545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533"/>
              <a:buNone/>
            </a:pPr>
            <a:r>
              <a:rPr lang="en-US" sz="1275"/>
              <a:t>input: observed parameters (including KPIs)</a:t>
            </a:r>
            <a:endParaRPr sz="1275"/>
          </a:p>
        </p:txBody>
      </p:sp>
      <p:sp>
        <p:nvSpPr>
          <p:cNvPr id="699" name="Google Shape;699;p59"/>
          <p:cNvSpPr txBox="1"/>
          <p:nvPr/>
        </p:nvSpPr>
        <p:spPr>
          <a:xfrm>
            <a:off x="6090625" y="2108000"/>
            <a:ext cx="1917600" cy="3963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US" sz="1250"/>
              <a:t>output: configuration</a:t>
            </a:r>
            <a:endParaRPr sz="1250"/>
          </a:p>
        </p:txBody>
      </p:sp>
      <p:sp>
        <p:nvSpPr>
          <p:cNvPr id="700" name="Google Shape;700;p59"/>
          <p:cNvSpPr/>
          <p:nvPr/>
        </p:nvSpPr>
        <p:spPr>
          <a:xfrm>
            <a:off x="5987675" y="1183875"/>
            <a:ext cx="728700" cy="54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f(x)</a:t>
            </a:r>
            <a:endParaRPr/>
          </a:p>
        </p:txBody>
      </p:sp>
      <p:cxnSp>
        <p:nvCxnSpPr>
          <p:cNvPr id="701" name="Google Shape;701;p59"/>
          <p:cNvCxnSpPr>
            <a:endCxn id="700" idx="1"/>
          </p:cNvCxnSpPr>
          <p:nvPr/>
        </p:nvCxnSpPr>
        <p:spPr>
          <a:xfrm>
            <a:off x="5589275" y="1457025"/>
            <a:ext cx="398400" cy="0"/>
          </a:xfrm>
          <a:prstGeom prst="straightConnector1">
            <a:avLst/>
          </a:prstGeom>
          <a:noFill/>
          <a:ln cap="flat" cmpd="sng" w="9525">
            <a:solidFill>
              <a:schemeClr val="dk2"/>
            </a:solidFill>
            <a:prstDash val="solid"/>
            <a:round/>
            <a:headEnd len="med" w="med" type="none"/>
            <a:tailEnd len="med" w="med" type="triangle"/>
          </a:ln>
        </p:spPr>
      </p:cxnSp>
      <p:cxnSp>
        <p:nvCxnSpPr>
          <p:cNvPr id="702" name="Google Shape;702;p59"/>
          <p:cNvCxnSpPr/>
          <p:nvPr/>
        </p:nvCxnSpPr>
        <p:spPr>
          <a:xfrm>
            <a:off x="6716375" y="1457075"/>
            <a:ext cx="398400" cy="0"/>
          </a:xfrm>
          <a:prstGeom prst="straightConnector1">
            <a:avLst/>
          </a:prstGeom>
          <a:noFill/>
          <a:ln cap="flat" cmpd="sng" w="9525">
            <a:solidFill>
              <a:schemeClr val="dk2"/>
            </a:solidFill>
            <a:prstDash val="solid"/>
            <a:round/>
            <a:headEnd len="med" w="med" type="none"/>
            <a:tailEnd len="med" w="med" type="triangle"/>
          </a:ln>
        </p:spPr>
      </p:cxnSp>
      <p:sp>
        <p:nvSpPr>
          <p:cNvPr id="703" name="Google Shape;703;p59"/>
          <p:cNvSpPr txBox="1"/>
          <p:nvPr/>
        </p:nvSpPr>
        <p:spPr>
          <a:xfrm>
            <a:off x="7079575" y="1175975"/>
            <a:ext cx="2788800" cy="765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t>optimal conf</a:t>
            </a:r>
            <a:endParaRPr/>
          </a:p>
        </p:txBody>
      </p:sp>
      <p:sp>
        <p:nvSpPr>
          <p:cNvPr id="704" name="Google Shape;704;p59"/>
          <p:cNvSpPr txBox="1"/>
          <p:nvPr/>
        </p:nvSpPr>
        <p:spPr>
          <a:xfrm>
            <a:off x="5053550" y="1181425"/>
            <a:ext cx="667200" cy="765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t>state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FTMRate</a:t>
            </a:r>
            <a:endParaRPr/>
          </a:p>
        </p:txBody>
      </p:sp>
      <p:sp>
        <p:nvSpPr>
          <p:cNvPr id="711" name="Google Shape;711;p6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712" name="Google Shape;712;p60"/>
          <p:cNvSpPr txBox="1"/>
          <p:nvPr/>
        </p:nvSpPr>
        <p:spPr>
          <a:xfrm>
            <a:off x="55200" y="5145750"/>
            <a:ext cx="8845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Calibri"/>
                <a:ea typeface="Calibri"/>
                <a:cs typeface="Calibri"/>
                <a:sym typeface="Calibri"/>
              </a:rPr>
              <a:t>W. </a:t>
            </a:r>
            <a:r>
              <a:rPr lang="en-US" sz="1100">
                <a:latin typeface="Calibri"/>
                <a:ea typeface="Calibri"/>
                <a:cs typeface="Calibri"/>
                <a:sym typeface="Calibri"/>
              </a:rPr>
              <a:t>Ciezobka, M. Wojnar, K. Kosek-Szott, S. Szott, and K. Rusek. "FTMRate: Collision-Immune Distance-based Data Rate Selection for IEEE 802.11 Networks." 24th IEEE International Symposium on a World of Wireless, Mobile and Multimedia Networks (WoWMoM), 2023.</a:t>
            </a:r>
            <a:endParaRPr sz="1100">
              <a:latin typeface="Calibri"/>
              <a:ea typeface="Calibri"/>
              <a:cs typeface="Calibri"/>
              <a:sym typeface="Calibri"/>
            </a:endParaRPr>
          </a:p>
        </p:txBody>
      </p:sp>
      <p:sp>
        <p:nvSpPr>
          <p:cNvPr id="713" name="Google Shape;713;p60"/>
          <p:cNvSpPr txBox="1"/>
          <p:nvPr/>
        </p:nvSpPr>
        <p:spPr>
          <a:xfrm>
            <a:off x="3224775" y="498875"/>
            <a:ext cx="50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3"/>
              </a:rPr>
              <a:t>https://github.com/ml4wifi-devs/ftmrate</a:t>
            </a:r>
            <a:endParaRPr>
              <a:latin typeface="Calibri"/>
              <a:ea typeface="Calibri"/>
              <a:cs typeface="Calibri"/>
              <a:sym typeface="Calibri"/>
            </a:endParaRPr>
          </a:p>
        </p:txBody>
      </p:sp>
      <p:pic>
        <p:nvPicPr>
          <p:cNvPr id="714" name="Google Shape;714;p60"/>
          <p:cNvPicPr preferRelativeResize="0"/>
          <p:nvPr/>
        </p:nvPicPr>
        <p:blipFill>
          <a:blip r:embed="rId4">
            <a:alphaModFix/>
          </a:blip>
          <a:stretch>
            <a:fillRect/>
          </a:stretch>
        </p:blipFill>
        <p:spPr>
          <a:xfrm>
            <a:off x="538750" y="1277320"/>
            <a:ext cx="3105258" cy="3668729"/>
          </a:xfrm>
          <a:prstGeom prst="rect">
            <a:avLst/>
          </a:prstGeom>
          <a:noFill/>
          <a:ln>
            <a:noFill/>
          </a:ln>
        </p:spPr>
      </p:pic>
      <p:pic>
        <p:nvPicPr>
          <p:cNvPr id="715" name="Google Shape;715;p60"/>
          <p:cNvPicPr preferRelativeResize="0"/>
          <p:nvPr/>
        </p:nvPicPr>
        <p:blipFill>
          <a:blip r:embed="rId5">
            <a:alphaModFix/>
          </a:blip>
          <a:stretch>
            <a:fillRect/>
          </a:stretch>
        </p:blipFill>
        <p:spPr>
          <a:xfrm>
            <a:off x="4490233" y="1188045"/>
            <a:ext cx="4610580" cy="366873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6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FTMRate</a:t>
            </a:r>
            <a:endParaRPr/>
          </a:p>
        </p:txBody>
      </p:sp>
      <p:sp>
        <p:nvSpPr>
          <p:cNvPr id="722" name="Google Shape;722;p6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723" name="Google Shape;723;p61"/>
          <p:cNvPicPr preferRelativeResize="0"/>
          <p:nvPr/>
        </p:nvPicPr>
        <p:blipFill>
          <a:blip r:embed="rId3">
            <a:alphaModFix/>
          </a:blip>
          <a:stretch>
            <a:fillRect/>
          </a:stretch>
        </p:blipFill>
        <p:spPr>
          <a:xfrm>
            <a:off x="0" y="1564049"/>
            <a:ext cx="10077451" cy="2950652"/>
          </a:xfrm>
          <a:prstGeom prst="rect">
            <a:avLst/>
          </a:prstGeom>
          <a:noFill/>
          <a:ln>
            <a:noFill/>
          </a:ln>
        </p:spPr>
      </p:pic>
      <p:sp>
        <p:nvSpPr>
          <p:cNvPr id="724" name="Google Shape;724;p61"/>
          <p:cNvSpPr txBox="1"/>
          <p:nvPr/>
        </p:nvSpPr>
        <p:spPr>
          <a:xfrm>
            <a:off x="55200" y="5145750"/>
            <a:ext cx="8845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Calibri"/>
                <a:ea typeface="Calibri"/>
                <a:cs typeface="Calibri"/>
                <a:sym typeface="Calibri"/>
              </a:rPr>
              <a:t>W. Ciezobka, M. Wojnar, K. Kosek-Szott, S. Szott, and K. Rusek. "FTMRate: Collision-Immune Distance-based Data Rate Selection for IEEE 802.11 Networks." 24th IEEE International Symposium on a World of Wireless, Mobile and Multimedia Networks (WoWMoM), 2023.</a:t>
            </a:r>
            <a:endParaRPr sz="1100">
              <a:latin typeface="Calibri"/>
              <a:ea typeface="Calibri"/>
              <a:cs typeface="Calibri"/>
              <a:sym typeface="Calibri"/>
            </a:endParaRPr>
          </a:p>
        </p:txBody>
      </p:sp>
      <p:sp>
        <p:nvSpPr>
          <p:cNvPr id="725" name="Google Shape;725;p61"/>
          <p:cNvSpPr txBox="1"/>
          <p:nvPr/>
        </p:nvSpPr>
        <p:spPr>
          <a:xfrm>
            <a:off x="3224775" y="498875"/>
            <a:ext cx="50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4"/>
              </a:rPr>
              <a:t>https://github.com/ml4wifi-devs/ftmrate</a:t>
            </a:r>
            <a:endParaRPr>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2"/>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Unsupervised Learning</a:t>
            </a:r>
            <a:endParaRPr sz="3200" strike="noStrike">
              <a:latin typeface="Calibri"/>
              <a:ea typeface="Calibri"/>
              <a:cs typeface="Calibri"/>
              <a:sym typeface="Calibri"/>
            </a:endParaRPr>
          </a:p>
        </p:txBody>
      </p:sp>
      <p:sp>
        <p:nvSpPr>
          <p:cNvPr id="731" name="Google Shape;731;p62"/>
          <p:cNvSpPr txBox="1"/>
          <p:nvPr/>
        </p:nvSpPr>
        <p:spPr>
          <a:xfrm>
            <a:off x="503650" y="1326250"/>
            <a:ext cx="9237300" cy="2027100"/>
          </a:xfrm>
          <a:prstGeom prst="rect">
            <a:avLst/>
          </a:prstGeom>
          <a:noFill/>
          <a:ln>
            <a:noFill/>
          </a:ln>
        </p:spPr>
        <p:txBody>
          <a:bodyPr anchorCtr="0" anchor="t" bIns="0" lIns="0" spcFirstLastPara="1" rIns="0" wrap="square" tIns="0">
            <a:noAutofit/>
          </a:bodyPr>
          <a:lstStyle/>
          <a:p>
            <a:pPr indent="-379880" lvl="0" marL="432000" marR="0" rtl="0" algn="l">
              <a:spcBef>
                <a:spcPts val="0"/>
              </a:spcBef>
              <a:spcAft>
                <a:spcPts val="0"/>
              </a:spcAft>
              <a:buClr>
                <a:srgbClr val="000000"/>
              </a:buClr>
              <a:buSzPts val="1600"/>
              <a:buFont typeface="Noto Sans Symbols"/>
              <a:buChar char="●"/>
            </a:pPr>
            <a:r>
              <a:rPr b="1" lang="en-US" sz="1600" strike="noStrike">
                <a:latin typeface="Calibri"/>
                <a:ea typeface="Calibri"/>
                <a:cs typeface="Calibri"/>
                <a:sym typeface="Calibri"/>
              </a:rPr>
              <a:t>Goal</a:t>
            </a:r>
            <a:r>
              <a:rPr lang="en-US" sz="1600" strike="noStrike">
                <a:latin typeface="Calibri"/>
                <a:ea typeface="Calibri"/>
                <a:cs typeface="Calibri"/>
                <a:sym typeface="Calibri"/>
              </a:rPr>
              <a:t>: Find patterns/trends/similarities in a dataset when only the features are available</a:t>
            </a:r>
            <a:endParaRPr sz="1600" strike="noStrike">
              <a:latin typeface="Calibri"/>
              <a:ea typeface="Calibri"/>
              <a:cs typeface="Calibri"/>
              <a:sym typeface="Calibri"/>
            </a:endParaRPr>
          </a:p>
          <a:p>
            <a:pPr indent="-379880" lvl="0" marL="432000" marR="0" rtl="0" algn="l">
              <a:spcBef>
                <a:spcPts val="1414"/>
              </a:spcBef>
              <a:spcAft>
                <a:spcPts val="0"/>
              </a:spcAft>
              <a:buClr>
                <a:srgbClr val="000000"/>
              </a:buClr>
              <a:buSzPts val="1600"/>
              <a:buFont typeface="Noto Sans Symbols"/>
              <a:buChar char="●"/>
            </a:pPr>
            <a:r>
              <a:rPr b="1" lang="en-US" sz="1600" strike="noStrike">
                <a:latin typeface="Calibri"/>
                <a:ea typeface="Calibri"/>
                <a:cs typeface="Calibri"/>
                <a:sym typeface="Calibri"/>
              </a:rPr>
              <a:t>Dataset</a:t>
            </a:r>
            <a:r>
              <a:rPr lang="en-US" sz="1600" strike="noStrike">
                <a:latin typeface="Calibri"/>
                <a:ea typeface="Calibri"/>
                <a:cs typeface="Calibri"/>
                <a:sym typeface="Calibri"/>
              </a:rPr>
              <a:t>: We need a consolidated dataset to train the model, retraining it as the dataset updates</a:t>
            </a:r>
            <a:endParaRPr sz="1600" strike="noStrike">
              <a:latin typeface="Calibri"/>
              <a:ea typeface="Calibri"/>
              <a:cs typeface="Calibri"/>
              <a:sym typeface="Calibri"/>
            </a:endParaRPr>
          </a:p>
          <a:p>
            <a:pPr indent="-379880" lvl="0" marL="432000" marR="0" rtl="0" algn="l">
              <a:spcBef>
                <a:spcPts val="1414"/>
              </a:spcBef>
              <a:spcAft>
                <a:spcPts val="0"/>
              </a:spcAft>
              <a:buClr>
                <a:srgbClr val="000000"/>
              </a:buClr>
              <a:buSzPts val="1600"/>
              <a:buFont typeface="Noto Sans Symbols"/>
              <a:buChar char="●"/>
            </a:pPr>
            <a:r>
              <a:rPr b="1" lang="en-US" sz="1600" strike="noStrike">
                <a:latin typeface="Calibri"/>
                <a:ea typeface="Calibri"/>
                <a:cs typeface="Calibri"/>
                <a:sym typeface="Calibri"/>
              </a:rPr>
              <a:t>Techniques</a:t>
            </a:r>
            <a:r>
              <a:rPr lang="en-US" sz="1600" strike="noStrike">
                <a:latin typeface="Calibri"/>
                <a:ea typeface="Calibri"/>
                <a:cs typeface="Calibri"/>
                <a:sym typeface="Calibri"/>
              </a:rPr>
              <a:t>: K-means,  Self-Organizing Maps (SOMs), hidden Markov model (HMM), Auto encoders (AEs), Principal Component Analysis (PCA), Restricted Boltzmann machine (RBM), fuzzy C-means, etc.</a:t>
            </a:r>
            <a:endParaRPr sz="1600" strike="noStrike">
              <a:latin typeface="Calibri"/>
              <a:ea typeface="Calibri"/>
              <a:cs typeface="Calibri"/>
              <a:sym typeface="Calibri"/>
            </a:endParaRPr>
          </a:p>
          <a:p>
            <a:pPr indent="-379879" lvl="0" marL="431999" marR="0" rtl="0" algn="l">
              <a:spcBef>
                <a:spcPts val="1414"/>
              </a:spcBef>
              <a:spcAft>
                <a:spcPts val="0"/>
              </a:spcAft>
              <a:buClr>
                <a:srgbClr val="000000"/>
              </a:buClr>
              <a:buSzPts val="1600"/>
              <a:buFont typeface="Noto Sans Symbols"/>
              <a:buChar char="●"/>
            </a:pPr>
            <a:r>
              <a:rPr b="1" lang="en-US" sz="1600" strike="noStrike">
                <a:latin typeface="Calibri"/>
                <a:ea typeface="Calibri"/>
                <a:cs typeface="Calibri"/>
                <a:sym typeface="Calibri"/>
              </a:rPr>
              <a:t>Main uses: </a:t>
            </a:r>
            <a:r>
              <a:rPr lang="en-US" sz="1600" strike="noStrike">
                <a:latin typeface="Calibri"/>
                <a:ea typeface="Calibri"/>
                <a:cs typeface="Calibri"/>
                <a:sym typeface="Calibri"/>
              </a:rPr>
              <a:t>Cluster the data in similar groups</a:t>
            </a:r>
            <a:endParaRPr i="0" sz="1600" u="none" cap="none" strike="noStrike">
              <a:latin typeface="Calibri"/>
              <a:ea typeface="Calibri"/>
              <a:cs typeface="Calibri"/>
              <a:sym typeface="Calibri"/>
            </a:endParaRPr>
          </a:p>
        </p:txBody>
      </p:sp>
      <p:sp>
        <p:nvSpPr>
          <p:cNvPr id="732" name="Google Shape;732;p6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733" name="Google Shape;733;p62"/>
          <p:cNvPicPr preferRelativeResize="0"/>
          <p:nvPr/>
        </p:nvPicPr>
        <p:blipFill>
          <a:blip r:embed="rId3">
            <a:alphaModFix/>
          </a:blip>
          <a:stretch>
            <a:fillRect/>
          </a:stretch>
        </p:blipFill>
        <p:spPr>
          <a:xfrm>
            <a:off x="6248350" y="2898620"/>
            <a:ext cx="3324050" cy="2669725"/>
          </a:xfrm>
          <a:prstGeom prst="rect">
            <a:avLst/>
          </a:prstGeom>
          <a:noFill/>
          <a:ln>
            <a:noFill/>
          </a:ln>
        </p:spPr>
      </p:pic>
      <p:sp>
        <p:nvSpPr>
          <p:cNvPr id="734" name="Google Shape;734;p62"/>
          <p:cNvSpPr txBox="1"/>
          <p:nvPr/>
        </p:nvSpPr>
        <p:spPr>
          <a:xfrm>
            <a:off x="460375" y="3444075"/>
            <a:ext cx="5566200" cy="1750800"/>
          </a:xfrm>
          <a:prstGeom prst="rect">
            <a:avLst/>
          </a:prstGeom>
          <a:noFill/>
          <a:ln>
            <a:noFill/>
          </a:ln>
        </p:spPr>
        <p:txBody>
          <a:bodyPr anchorCtr="0" anchor="t" bIns="91425" lIns="91425" spcFirstLastPara="1" rIns="91425" wrap="square" tIns="91425">
            <a:normAutofit/>
          </a:bodyPr>
          <a:lstStyle/>
          <a:p>
            <a:pPr indent="-379879" lvl="0" marL="431999" rtl="0" algn="l">
              <a:spcBef>
                <a:spcPts val="1414"/>
              </a:spcBef>
              <a:spcAft>
                <a:spcPts val="0"/>
              </a:spcAft>
              <a:buClr>
                <a:schemeClr val="dk1"/>
              </a:buClr>
              <a:buSzPts val="1600"/>
              <a:buFont typeface="Calibri"/>
              <a:buChar char="●"/>
            </a:pPr>
            <a:r>
              <a:rPr b="1" lang="en-US" sz="1600">
                <a:solidFill>
                  <a:schemeClr val="dk1"/>
                </a:solidFill>
                <a:latin typeface="Calibri"/>
                <a:ea typeface="Calibri"/>
                <a:cs typeface="Calibri"/>
                <a:sym typeface="Calibri"/>
              </a:rPr>
              <a:t>Wi-Fi example</a:t>
            </a:r>
            <a:endParaRPr sz="1600">
              <a:solidFill>
                <a:schemeClr val="dk1"/>
              </a:solidFill>
              <a:latin typeface="Calibri"/>
              <a:ea typeface="Calibri"/>
              <a:cs typeface="Calibri"/>
              <a:sym typeface="Calibri"/>
            </a:endParaRPr>
          </a:p>
          <a:p>
            <a:pPr indent="-354162" lvl="1" marL="864000" rtl="0" algn="l">
              <a:spcBef>
                <a:spcPts val="1131"/>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AP selection from a dataset that contains only the features. Then, identifying which APs are similar may reduce the ‘testing’ phase by only requesting association to an AP of each representative ‘cluster’.</a:t>
            </a:r>
            <a:endParaRPr>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63"/>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Unsupervised Learning: CSI overhead reduction</a:t>
            </a:r>
            <a:endParaRPr/>
          </a:p>
        </p:txBody>
      </p:sp>
      <p:sp>
        <p:nvSpPr>
          <p:cNvPr id="741" name="Google Shape;741;p63"/>
          <p:cNvSpPr txBox="1"/>
          <p:nvPr>
            <p:ph idx="1" type="body"/>
          </p:nvPr>
        </p:nvSpPr>
        <p:spPr>
          <a:xfrm>
            <a:off x="503650" y="1326250"/>
            <a:ext cx="5562300" cy="3855300"/>
          </a:xfrm>
          <a:prstGeom prst="rect">
            <a:avLst/>
          </a:prstGeom>
        </p:spPr>
        <p:txBody>
          <a:bodyPr anchorCtr="0" anchor="t" bIns="0" lIns="0" spcFirstLastPara="1" rIns="0" wrap="square" tIns="0">
            <a:normAutofit lnSpcReduction="10000"/>
          </a:bodyPr>
          <a:lstStyle/>
          <a:p>
            <a:pPr indent="-304800" lvl="0" marL="457200" rtl="0" algn="l">
              <a:spcBef>
                <a:spcPts val="0"/>
              </a:spcBef>
              <a:spcAft>
                <a:spcPts val="0"/>
              </a:spcAft>
              <a:buSzPts val="1200"/>
              <a:buChar char="●"/>
            </a:pPr>
            <a:r>
              <a:rPr lang="en-US" sz="1600"/>
              <a:t>Source: </a:t>
            </a:r>
            <a:r>
              <a:rPr lang="en-US" sz="1600"/>
              <a:t>Deshmukh, Mrugen, Mahmoud Kamel, Zinan Lin, Rui Yang, Hanqing Lou, and Ismail Güvenç. "</a:t>
            </a:r>
            <a:r>
              <a:rPr b="1" lang="en-US" sz="1600"/>
              <a:t>Intelligent Feedback Overhead Reduction (iFOR) in Wi-Fi 7 and Beyond</a:t>
            </a:r>
            <a:r>
              <a:rPr lang="en-US" sz="1600"/>
              <a:t>." In 2022 IEEE 95th Vehicular Technology Conference (VTC2022-Spring), pp. 1-5. IEEE, 2022.</a:t>
            </a:r>
            <a:endParaRPr sz="1600"/>
          </a:p>
          <a:p>
            <a:pPr indent="-330200" lvl="0" marL="457200" rtl="0" algn="l">
              <a:spcBef>
                <a:spcPts val="1000"/>
              </a:spcBef>
              <a:spcAft>
                <a:spcPts val="0"/>
              </a:spcAft>
              <a:buSzPts val="1600"/>
              <a:buChar char="●"/>
            </a:pPr>
            <a:r>
              <a:rPr lang="en-US" sz="1600"/>
              <a:t>“Instead of feeding back the angles to represent one CSI vector, we propose the iFOR algorithm, which feeds back an index from a set of candidates that represent a diverse set of CSI feedback”</a:t>
            </a:r>
            <a:endParaRPr sz="1600"/>
          </a:p>
          <a:p>
            <a:pPr indent="-330200" lvl="0" marL="457200" rtl="0" algn="l">
              <a:spcBef>
                <a:spcPts val="1000"/>
              </a:spcBef>
              <a:spcAft>
                <a:spcPts val="0"/>
              </a:spcAft>
              <a:buSzPts val="1600"/>
              <a:buChar char="●"/>
            </a:pPr>
            <a:r>
              <a:rPr lang="en-US" sz="1600"/>
              <a:t>Clustering N vectors in M (e.g., 1024, 10 bits): K-means.</a:t>
            </a:r>
            <a:endParaRPr sz="1600"/>
          </a:p>
          <a:p>
            <a:pPr indent="-330200" lvl="0" marL="457200" rtl="0" algn="l">
              <a:spcBef>
                <a:spcPts val="1000"/>
              </a:spcBef>
              <a:spcAft>
                <a:spcPts val="0"/>
              </a:spcAft>
              <a:buSzPts val="1600"/>
              <a:buChar char="●"/>
            </a:pPr>
            <a:r>
              <a:rPr lang="en-US" sz="1600"/>
              <a:t>The M vectors are known at the AP and the stations.</a:t>
            </a:r>
            <a:endParaRPr sz="1600"/>
          </a:p>
          <a:p>
            <a:pPr indent="-330200" lvl="0" marL="457200" rtl="0" algn="l">
              <a:spcBef>
                <a:spcPts val="1000"/>
              </a:spcBef>
              <a:spcAft>
                <a:spcPts val="0"/>
              </a:spcAft>
              <a:buSzPts val="1600"/>
              <a:buChar char="●"/>
            </a:pPr>
            <a:r>
              <a:rPr lang="en-US" sz="1600"/>
              <a:t>A station measures the CSI, and selects the candidate vector with a lower euclidian distance to the measured.</a:t>
            </a:r>
            <a:endParaRPr sz="1600"/>
          </a:p>
          <a:p>
            <a:pPr indent="-330200" lvl="0" marL="457200" rtl="0" algn="l">
              <a:spcBef>
                <a:spcPts val="1000"/>
              </a:spcBef>
              <a:spcAft>
                <a:spcPts val="1000"/>
              </a:spcAft>
              <a:buSzPts val="1600"/>
              <a:buChar char="●"/>
            </a:pPr>
            <a:r>
              <a:rPr lang="en-US" sz="1600"/>
              <a:t>Only the index (10 bits) is exchanged.</a:t>
            </a:r>
            <a:endParaRPr sz="1600"/>
          </a:p>
        </p:txBody>
      </p:sp>
      <p:sp>
        <p:nvSpPr>
          <p:cNvPr id="742" name="Google Shape;742;p6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743" name="Google Shape;743;p63"/>
          <p:cNvPicPr preferRelativeResize="0"/>
          <p:nvPr/>
        </p:nvPicPr>
        <p:blipFill>
          <a:blip r:embed="rId3">
            <a:alphaModFix/>
          </a:blip>
          <a:stretch>
            <a:fillRect/>
          </a:stretch>
        </p:blipFill>
        <p:spPr>
          <a:xfrm>
            <a:off x="6737600" y="1172225"/>
            <a:ext cx="2591824" cy="2146700"/>
          </a:xfrm>
          <a:prstGeom prst="rect">
            <a:avLst/>
          </a:prstGeom>
          <a:noFill/>
          <a:ln>
            <a:noFill/>
          </a:ln>
        </p:spPr>
      </p:pic>
      <p:pic>
        <p:nvPicPr>
          <p:cNvPr id="744" name="Google Shape;744;p63"/>
          <p:cNvPicPr preferRelativeResize="0"/>
          <p:nvPr/>
        </p:nvPicPr>
        <p:blipFill>
          <a:blip r:embed="rId4">
            <a:alphaModFix/>
          </a:blip>
          <a:stretch>
            <a:fillRect/>
          </a:stretch>
        </p:blipFill>
        <p:spPr>
          <a:xfrm>
            <a:off x="6892750" y="3400074"/>
            <a:ext cx="2436678" cy="20452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Boris Bellalta</a:t>
            </a:r>
            <a:endParaRPr sz="3200" strike="noStrike">
              <a:latin typeface="Calibri"/>
              <a:ea typeface="Calibri"/>
              <a:cs typeface="Calibri"/>
              <a:sym typeface="Calibri"/>
            </a:endParaRPr>
          </a:p>
        </p:txBody>
      </p:sp>
      <p:sp>
        <p:nvSpPr>
          <p:cNvPr id="118" name="Google Shape;118;p19"/>
          <p:cNvSpPr txBox="1"/>
          <p:nvPr/>
        </p:nvSpPr>
        <p:spPr>
          <a:xfrm>
            <a:off x="622800" y="1325875"/>
            <a:ext cx="6080100" cy="3650700"/>
          </a:xfrm>
          <a:prstGeom prst="rect">
            <a:avLst/>
          </a:prstGeom>
          <a:noFill/>
          <a:ln>
            <a:noFill/>
          </a:ln>
        </p:spPr>
        <p:txBody>
          <a:bodyPr anchorCtr="0" anchor="t" bIns="0" lIns="0" spcFirstLastPara="1" rIns="0" wrap="square" tIns="0">
            <a:normAutofit/>
          </a:bodyPr>
          <a:lstStyle/>
          <a:p>
            <a:pPr indent="-342900" lvl="0" marL="457200" marR="0" rtl="0" algn="l">
              <a:lnSpc>
                <a:spcPct val="100000"/>
              </a:lnSpc>
              <a:spcBef>
                <a:spcPts val="0"/>
              </a:spcBef>
              <a:spcAft>
                <a:spcPts val="0"/>
              </a:spcAft>
              <a:buSzPts val="1800"/>
              <a:buFont typeface="Calibri"/>
              <a:buChar char="●"/>
            </a:pPr>
            <a:r>
              <a:rPr lang="en-US" sz="1800">
                <a:latin typeface="Calibri"/>
                <a:ea typeface="Calibri"/>
                <a:cs typeface="Calibri"/>
                <a:sym typeface="Calibri"/>
              </a:rPr>
              <a:t>Full-p</a:t>
            </a:r>
            <a:r>
              <a:rPr lang="en-US" sz="1800" strike="noStrike">
                <a:latin typeface="Calibri"/>
                <a:ea typeface="Calibri"/>
                <a:cs typeface="Calibri"/>
                <a:sym typeface="Calibri"/>
              </a:rPr>
              <a:t>rofessor at UPF</a:t>
            </a:r>
            <a:endParaRPr sz="1800" strike="noStrike">
              <a:latin typeface="Calibri"/>
              <a:ea typeface="Calibri"/>
              <a:cs typeface="Calibri"/>
              <a:sym typeface="Calibri"/>
            </a:endParaRPr>
          </a:p>
          <a:p>
            <a:pPr indent="-342900" lvl="0" marL="457200" marR="0" rtl="0" algn="l">
              <a:lnSpc>
                <a:spcPct val="100000"/>
              </a:lnSpc>
              <a:spcBef>
                <a:spcPts val="1000"/>
              </a:spcBef>
              <a:spcAft>
                <a:spcPts val="0"/>
              </a:spcAft>
              <a:buSzPts val="1800"/>
              <a:buFont typeface="Calibri"/>
              <a:buChar char="●"/>
            </a:pPr>
            <a:r>
              <a:rPr lang="en-US" sz="1800" strike="noStrike">
                <a:latin typeface="Calibri"/>
                <a:ea typeface="Calibri"/>
                <a:cs typeface="Calibri"/>
                <a:sym typeface="Calibri"/>
              </a:rPr>
              <a:t>Head of the </a:t>
            </a:r>
            <a:r>
              <a:rPr lang="en-US" sz="1800" u="sng" strike="noStrike">
                <a:solidFill>
                  <a:schemeClr val="hlink"/>
                </a:solidFill>
                <a:latin typeface="Calibri"/>
                <a:ea typeface="Calibri"/>
                <a:cs typeface="Calibri"/>
                <a:sym typeface="Calibri"/>
                <a:hlinkClick r:id="rId3"/>
              </a:rPr>
              <a:t>Wireless Networking group</a:t>
            </a:r>
            <a:endParaRPr sz="1800">
              <a:latin typeface="Calibri"/>
              <a:ea typeface="Calibri"/>
              <a:cs typeface="Calibri"/>
              <a:sym typeface="Calibri"/>
            </a:endParaRPr>
          </a:p>
          <a:p>
            <a:pPr indent="-336550" lvl="1" marL="914400" marR="0" rtl="0" algn="l">
              <a:lnSpc>
                <a:spcPct val="100000"/>
              </a:lnSpc>
              <a:spcBef>
                <a:spcPts val="1000"/>
              </a:spcBef>
              <a:spcAft>
                <a:spcPts val="0"/>
              </a:spcAft>
              <a:buSzPts val="1700"/>
              <a:buFont typeface="Calibri"/>
              <a:buChar char="○"/>
            </a:pPr>
            <a:r>
              <a:rPr i="0" lang="en-US" sz="1700" u="none" cap="none" strike="noStrike">
                <a:latin typeface="Calibri"/>
                <a:ea typeface="Calibri"/>
                <a:cs typeface="Calibri"/>
                <a:sym typeface="Calibri"/>
              </a:rPr>
              <a:t>Unlicensed bands, Wi-Fi</a:t>
            </a:r>
            <a:endParaRPr i="0" sz="1700" u="none" cap="none" strike="noStrike">
              <a:latin typeface="Calibri"/>
              <a:ea typeface="Calibri"/>
              <a:cs typeface="Calibri"/>
              <a:sym typeface="Calibri"/>
            </a:endParaRPr>
          </a:p>
          <a:p>
            <a:pPr indent="-336550" lvl="1" marL="914400" marR="0" rtl="0" algn="l">
              <a:lnSpc>
                <a:spcPct val="100000"/>
              </a:lnSpc>
              <a:spcBef>
                <a:spcPts val="1000"/>
              </a:spcBef>
              <a:spcAft>
                <a:spcPts val="0"/>
              </a:spcAft>
              <a:buSzPts val="1700"/>
              <a:buFont typeface="Calibri"/>
              <a:buChar char="○"/>
            </a:pPr>
            <a:r>
              <a:rPr i="0" lang="en-US" sz="1700" u="none" cap="none" strike="noStrike">
                <a:latin typeface="Calibri"/>
                <a:ea typeface="Calibri"/>
                <a:cs typeface="Calibri"/>
                <a:sym typeface="Calibri"/>
              </a:rPr>
              <a:t>XR Immersive Communications (over Wi-Fi)</a:t>
            </a:r>
            <a:endParaRPr i="0" sz="1800" u="none" cap="none" strike="noStrike">
              <a:latin typeface="Calibri"/>
              <a:ea typeface="Calibri"/>
              <a:cs typeface="Calibri"/>
              <a:sym typeface="Calibri"/>
            </a:endParaRPr>
          </a:p>
          <a:p>
            <a:pPr indent="-342900" lvl="0" marL="457200" marR="0" rtl="0" algn="l">
              <a:lnSpc>
                <a:spcPct val="100000"/>
              </a:lnSpc>
              <a:spcBef>
                <a:spcPts val="1414"/>
              </a:spcBef>
              <a:spcAft>
                <a:spcPts val="0"/>
              </a:spcAft>
              <a:buSzPts val="1800"/>
              <a:buFont typeface="Times New Roman"/>
              <a:buChar char="●"/>
            </a:pPr>
            <a:r>
              <a:rPr b="1" lang="en-US" sz="1800" strike="noStrike">
                <a:latin typeface="Calibri"/>
                <a:ea typeface="Calibri"/>
                <a:cs typeface="Calibri"/>
                <a:sym typeface="Calibri"/>
              </a:rPr>
              <a:t>ML interest</a:t>
            </a:r>
            <a:r>
              <a:rPr lang="en-US" sz="1800" strike="noStrike">
                <a:latin typeface="Calibri"/>
                <a:ea typeface="Calibri"/>
                <a:cs typeface="Calibri"/>
                <a:sym typeface="Calibri"/>
              </a:rPr>
              <a:t>: ‘intelligent’ adaptive systems; low-complexity but responsive RL agents; inter</a:t>
            </a:r>
            <a:r>
              <a:rPr lang="en-US" sz="1800">
                <a:latin typeface="Calibri"/>
                <a:ea typeface="Calibri"/>
                <a:cs typeface="Calibri"/>
                <a:sym typeface="Calibri"/>
              </a:rPr>
              <a:t>play</a:t>
            </a:r>
            <a:r>
              <a:rPr lang="en-US" sz="1800" strike="noStrike">
                <a:latin typeface="Calibri"/>
                <a:ea typeface="Calibri"/>
                <a:cs typeface="Calibri"/>
                <a:sym typeface="Calibri"/>
              </a:rPr>
              <a:t> between ML agents;</a:t>
            </a:r>
            <a:endParaRPr sz="1800" strike="noStrike">
              <a:latin typeface="Calibri"/>
              <a:ea typeface="Calibri"/>
              <a:cs typeface="Calibri"/>
              <a:sym typeface="Calibri"/>
            </a:endParaRPr>
          </a:p>
          <a:p>
            <a:pPr indent="-330200" lvl="0" marL="457200" marR="0" rtl="0" algn="l">
              <a:lnSpc>
                <a:spcPct val="100000"/>
              </a:lnSpc>
              <a:spcBef>
                <a:spcPts val="1414"/>
              </a:spcBef>
              <a:spcAft>
                <a:spcPts val="1000"/>
              </a:spcAft>
              <a:buSzPts val="1600"/>
              <a:buFont typeface="Calibri"/>
              <a:buChar char="●"/>
            </a:pPr>
            <a:r>
              <a:rPr lang="en-US" sz="1800" u="sng">
                <a:latin typeface="Calibri"/>
                <a:ea typeface="Calibri"/>
                <a:cs typeface="Calibri"/>
                <a:sym typeface="Calibri"/>
              </a:rPr>
              <a:t>Contact</a:t>
            </a:r>
            <a:r>
              <a:rPr lang="en-US" sz="1800">
                <a:latin typeface="Calibri"/>
                <a:ea typeface="Calibri"/>
                <a:cs typeface="Calibri"/>
                <a:sym typeface="Calibri"/>
              </a:rPr>
              <a:t>: </a:t>
            </a:r>
            <a:r>
              <a:rPr lang="en-US" sz="1700" u="sng">
                <a:solidFill>
                  <a:schemeClr val="hlink"/>
                </a:solidFill>
                <a:latin typeface="Calibri"/>
                <a:ea typeface="Calibri"/>
                <a:cs typeface="Calibri"/>
                <a:sym typeface="Calibri"/>
                <a:hlinkClick r:id="rId4"/>
              </a:rPr>
              <a:t>boris.bellalta@upf.edu</a:t>
            </a:r>
            <a:endParaRPr sz="1800">
              <a:solidFill>
                <a:schemeClr val="dk1"/>
              </a:solidFill>
              <a:latin typeface="Calibri"/>
              <a:ea typeface="Calibri"/>
              <a:cs typeface="Calibri"/>
              <a:sym typeface="Calibri"/>
            </a:endParaRPr>
          </a:p>
        </p:txBody>
      </p:sp>
      <p:pic>
        <p:nvPicPr>
          <p:cNvPr id="119" name="Google Shape;119;p19"/>
          <p:cNvPicPr preferRelativeResize="0"/>
          <p:nvPr/>
        </p:nvPicPr>
        <p:blipFill rotWithShape="1">
          <a:blip r:embed="rId5">
            <a:alphaModFix/>
          </a:blip>
          <a:srcRect b="0" l="0" r="0" t="0"/>
          <a:stretch/>
        </p:blipFill>
        <p:spPr>
          <a:xfrm>
            <a:off x="7128300" y="902977"/>
            <a:ext cx="2048975" cy="2572749"/>
          </a:xfrm>
          <a:prstGeom prst="rect">
            <a:avLst/>
          </a:prstGeom>
          <a:noFill/>
          <a:ln>
            <a:noFill/>
          </a:ln>
        </p:spPr>
      </p:pic>
      <p:pic>
        <p:nvPicPr>
          <p:cNvPr id="120" name="Google Shape;120;p19"/>
          <p:cNvPicPr preferRelativeResize="0"/>
          <p:nvPr/>
        </p:nvPicPr>
        <p:blipFill rotWithShape="1">
          <a:blip r:embed="rId6">
            <a:alphaModFix/>
          </a:blip>
          <a:srcRect b="0" l="0" r="0" t="0"/>
          <a:stretch/>
        </p:blipFill>
        <p:spPr>
          <a:xfrm>
            <a:off x="7455277" y="3796797"/>
            <a:ext cx="1395000" cy="1273320"/>
          </a:xfrm>
          <a:prstGeom prst="rect">
            <a:avLst/>
          </a:prstGeom>
          <a:noFill/>
          <a:ln>
            <a:noFill/>
          </a:ln>
        </p:spPr>
      </p:pic>
      <p:sp>
        <p:nvSpPr>
          <p:cNvPr id="121" name="Google Shape;121;p1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64"/>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Reinforcement Learning</a:t>
            </a:r>
            <a:endParaRPr sz="3200" strike="noStrike">
              <a:latin typeface="Calibri"/>
              <a:ea typeface="Calibri"/>
              <a:cs typeface="Calibri"/>
              <a:sym typeface="Calibri"/>
            </a:endParaRPr>
          </a:p>
        </p:txBody>
      </p:sp>
      <p:sp>
        <p:nvSpPr>
          <p:cNvPr id="750" name="Google Shape;750;p64"/>
          <p:cNvSpPr txBox="1"/>
          <p:nvPr/>
        </p:nvSpPr>
        <p:spPr>
          <a:xfrm>
            <a:off x="503640" y="1326240"/>
            <a:ext cx="9068760" cy="3855240"/>
          </a:xfrm>
          <a:prstGeom prst="rect">
            <a:avLst/>
          </a:prstGeom>
          <a:noFill/>
          <a:ln>
            <a:noFill/>
          </a:ln>
        </p:spPr>
        <p:txBody>
          <a:bodyPr anchorCtr="0" anchor="t" bIns="0" lIns="0" spcFirstLastPara="1" rIns="0" wrap="square" tIns="0">
            <a:noAutofit/>
          </a:bodyPr>
          <a:lstStyle/>
          <a:p>
            <a:pPr indent="-386230" lvl="0" marL="432000" marR="0" rtl="0" algn="l">
              <a:spcBef>
                <a:spcPts val="0"/>
              </a:spcBef>
              <a:spcAft>
                <a:spcPts val="0"/>
              </a:spcAft>
              <a:buClr>
                <a:srgbClr val="000000"/>
              </a:buClr>
              <a:buSzPts val="1700"/>
              <a:buFont typeface="Noto Sans Symbols"/>
              <a:buChar char="●"/>
            </a:pPr>
            <a:r>
              <a:rPr b="1" lang="en-US" sz="1700" strike="noStrike">
                <a:latin typeface="Calibri"/>
                <a:ea typeface="Calibri"/>
                <a:cs typeface="Calibri"/>
                <a:sym typeface="Calibri"/>
              </a:rPr>
              <a:t>Goal</a:t>
            </a:r>
            <a:r>
              <a:rPr lang="en-US" sz="1700" strike="noStrike">
                <a:latin typeface="Calibri"/>
                <a:ea typeface="Calibri"/>
                <a:cs typeface="Calibri"/>
                <a:sym typeface="Calibri"/>
              </a:rPr>
              <a:t>: Learn from experience (relationship between actions and rewards)</a:t>
            </a:r>
            <a:endParaRPr sz="1700" strike="noStrike">
              <a:latin typeface="Calibri"/>
              <a:ea typeface="Calibri"/>
              <a:cs typeface="Calibri"/>
              <a:sym typeface="Calibri"/>
            </a:endParaRPr>
          </a:p>
          <a:p>
            <a:pPr indent="-386230" lvl="0" marL="432000" marR="0" rtl="0" algn="l">
              <a:spcBef>
                <a:spcPts val="1414"/>
              </a:spcBef>
              <a:spcAft>
                <a:spcPts val="0"/>
              </a:spcAft>
              <a:buClr>
                <a:srgbClr val="000000"/>
              </a:buClr>
              <a:buSzPts val="1700"/>
              <a:buFont typeface="Noto Sans Symbols"/>
              <a:buChar char="●"/>
            </a:pPr>
            <a:r>
              <a:rPr b="1" lang="en-US" sz="1700" strike="noStrike">
                <a:latin typeface="Calibri"/>
                <a:ea typeface="Calibri"/>
                <a:cs typeface="Calibri"/>
                <a:sym typeface="Calibri"/>
              </a:rPr>
              <a:t>Dataset</a:t>
            </a:r>
            <a:r>
              <a:rPr lang="en-US" sz="1700" strike="noStrike">
                <a:latin typeface="Calibri"/>
                <a:ea typeface="Calibri"/>
                <a:cs typeface="Calibri"/>
                <a:sym typeface="Calibri"/>
              </a:rPr>
              <a:t>: sequence of actions and rewards obtained</a:t>
            </a:r>
            <a:endParaRPr sz="1700" strike="noStrike">
              <a:latin typeface="Calibri"/>
              <a:ea typeface="Calibri"/>
              <a:cs typeface="Calibri"/>
              <a:sym typeface="Calibri"/>
            </a:endParaRPr>
          </a:p>
          <a:p>
            <a:pPr indent="-386230" lvl="0" marL="432000" marR="0" rtl="0" algn="l">
              <a:spcBef>
                <a:spcPts val="1414"/>
              </a:spcBef>
              <a:spcAft>
                <a:spcPts val="0"/>
              </a:spcAft>
              <a:buClr>
                <a:srgbClr val="000000"/>
              </a:buClr>
              <a:buSzPts val="1700"/>
              <a:buFont typeface="Noto Sans Symbols"/>
              <a:buChar char="●"/>
            </a:pPr>
            <a:r>
              <a:rPr b="1" lang="en-US" sz="1700" strike="noStrike">
                <a:latin typeface="Calibri"/>
                <a:ea typeface="Calibri"/>
                <a:cs typeface="Calibri"/>
                <a:sym typeface="Calibri"/>
              </a:rPr>
              <a:t>Techniques</a:t>
            </a:r>
            <a:r>
              <a:rPr lang="en-US" sz="1700" strike="noStrike">
                <a:latin typeface="Calibri"/>
                <a:ea typeface="Calibri"/>
                <a:cs typeface="Calibri"/>
                <a:sym typeface="Calibri"/>
              </a:rPr>
              <a:t>: </a:t>
            </a:r>
            <a:r>
              <a:rPr lang="en-US" sz="1700" strike="noStrike">
                <a:latin typeface="Calibri"/>
                <a:ea typeface="Calibri"/>
                <a:cs typeface="Calibri"/>
                <a:sym typeface="Calibri"/>
              </a:rPr>
              <a:t>Multi-armed Bandits, </a:t>
            </a:r>
            <a:r>
              <a:rPr lang="en-US" sz="1700" strike="noStrike">
                <a:latin typeface="Calibri"/>
                <a:ea typeface="Calibri"/>
                <a:cs typeface="Calibri"/>
                <a:sym typeface="Calibri"/>
              </a:rPr>
              <a:t>Q-learning, DQL</a:t>
            </a:r>
            <a:endParaRPr sz="1700" strike="noStrike">
              <a:latin typeface="Calibri"/>
              <a:ea typeface="Calibri"/>
              <a:cs typeface="Calibri"/>
              <a:sym typeface="Calibri"/>
            </a:endParaRPr>
          </a:p>
          <a:p>
            <a:pPr indent="-386230" lvl="0" marL="432000" marR="0" rtl="0" algn="l">
              <a:spcBef>
                <a:spcPts val="1414"/>
              </a:spcBef>
              <a:spcAft>
                <a:spcPts val="0"/>
              </a:spcAft>
              <a:buClr>
                <a:srgbClr val="000000"/>
              </a:buClr>
              <a:buSzPts val="1700"/>
              <a:buFont typeface="Noto Sans Symbols"/>
              <a:buChar char="●"/>
            </a:pPr>
            <a:r>
              <a:rPr b="1" lang="en-US" sz="1700" strike="noStrike">
                <a:latin typeface="Calibri"/>
                <a:ea typeface="Calibri"/>
                <a:cs typeface="Calibri"/>
                <a:sym typeface="Calibri"/>
              </a:rPr>
              <a:t>Main uses: </a:t>
            </a:r>
            <a:r>
              <a:rPr lang="en-US" sz="1700" strike="noStrike">
                <a:latin typeface="Calibri"/>
                <a:ea typeface="Calibri"/>
                <a:cs typeface="Calibri"/>
                <a:sym typeface="Calibri"/>
              </a:rPr>
              <a:t>Adaptive systems in dynamic environments</a:t>
            </a:r>
            <a:endParaRPr sz="1700" strike="noStrike">
              <a:latin typeface="Calibri"/>
              <a:ea typeface="Calibri"/>
              <a:cs typeface="Calibri"/>
              <a:sym typeface="Calibri"/>
            </a:endParaRPr>
          </a:p>
          <a:p>
            <a:pPr indent="-386230" lvl="0" marL="432000" marR="0" rtl="0" algn="l">
              <a:spcBef>
                <a:spcPts val="1414"/>
              </a:spcBef>
              <a:spcAft>
                <a:spcPts val="0"/>
              </a:spcAft>
              <a:buClr>
                <a:srgbClr val="000000"/>
              </a:buClr>
              <a:buSzPts val="1700"/>
              <a:buFont typeface="Calibri"/>
              <a:buChar char="●"/>
            </a:pPr>
            <a:r>
              <a:rPr b="1" lang="en-US" sz="1700" strike="noStrike">
                <a:latin typeface="Calibri"/>
                <a:ea typeface="Calibri"/>
                <a:cs typeface="Calibri"/>
                <a:sym typeface="Calibri"/>
              </a:rPr>
              <a:t>Wi-Fi examples: exploration – exploitation tradeoff</a:t>
            </a:r>
            <a:endParaRPr sz="1700" strike="noStrike">
              <a:latin typeface="Calibri"/>
              <a:ea typeface="Calibri"/>
              <a:cs typeface="Calibri"/>
              <a:sym typeface="Calibri"/>
            </a:endParaRPr>
          </a:p>
          <a:p>
            <a:pPr indent="-347812" lvl="1" marL="864000" marR="0" rtl="0" algn="l">
              <a:spcBef>
                <a:spcPts val="1131"/>
              </a:spcBef>
              <a:spcAft>
                <a:spcPts val="0"/>
              </a:spcAft>
              <a:buClr>
                <a:srgbClr val="000000"/>
              </a:buClr>
              <a:buSzPts val="1500"/>
              <a:buFont typeface="Calibri"/>
              <a:buChar char="−"/>
            </a:pPr>
            <a:r>
              <a:rPr i="0" lang="en-US" sz="1500" u="none" cap="none" strike="noStrike">
                <a:latin typeface="Calibri"/>
                <a:ea typeface="Calibri"/>
                <a:cs typeface="Calibri"/>
                <a:sym typeface="Calibri"/>
              </a:rPr>
              <a:t>AP selection by </a:t>
            </a:r>
            <a:r>
              <a:rPr lang="en-US" sz="1500">
                <a:latin typeface="Calibri"/>
                <a:ea typeface="Calibri"/>
                <a:cs typeface="Calibri"/>
                <a:sym typeface="Calibri"/>
              </a:rPr>
              <a:t>trying </a:t>
            </a:r>
            <a:r>
              <a:rPr i="0" lang="en-US" sz="1500" u="none" cap="none" strike="noStrike">
                <a:latin typeface="Calibri"/>
                <a:ea typeface="Calibri"/>
                <a:cs typeface="Calibri"/>
                <a:sym typeface="Calibri"/>
              </a:rPr>
              <a:t>and rating different APs</a:t>
            </a:r>
            <a:endParaRPr i="0" sz="1500" u="none" cap="none" strike="noStrike">
              <a:latin typeface="Calibri"/>
              <a:ea typeface="Calibri"/>
              <a:cs typeface="Calibri"/>
              <a:sym typeface="Calibri"/>
            </a:endParaRPr>
          </a:p>
          <a:p>
            <a:pPr indent="-347812" lvl="1" marL="864000" marR="0" rtl="0" algn="l">
              <a:spcBef>
                <a:spcPts val="1131"/>
              </a:spcBef>
              <a:spcAft>
                <a:spcPts val="0"/>
              </a:spcAft>
              <a:buClr>
                <a:srgbClr val="000000"/>
              </a:buClr>
              <a:buSzPts val="1500"/>
              <a:buFont typeface="Calibri"/>
              <a:buChar char="−"/>
            </a:pPr>
            <a:r>
              <a:rPr i="0" lang="en-US" sz="1500" u="none" cap="none" strike="noStrike">
                <a:latin typeface="Calibri"/>
                <a:ea typeface="Calibri"/>
                <a:cs typeface="Calibri"/>
                <a:sym typeface="Calibri"/>
              </a:rPr>
              <a:t>Dynamic channel selection: given a set of unknown channels, we need to find the best one (the empt</a:t>
            </a:r>
            <a:r>
              <a:rPr lang="en-US" sz="1500">
                <a:latin typeface="Calibri"/>
                <a:ea typeface="Calibri"/>
                <a:cs typeface="Calibri"/>
                <a:sym typeface="Calibri"/>
              </a:rPr>
              <a:t>y</a:t>
            </a:r>
            <a:r>
              <a:rPr i="0" lang="en-US" sz="1500" u="none" cap="none" strike="noStrike">
                <a:latin typeface="Calibri"/>
                <a:ea typeface="Calibri"/>
                <a:cs typeface="Calibri"/>
                <a:sym typeface="Calibri"/>
              </a:rPr>
              <a:t> one)</a:t>
            </a:r>
            <a:endParaRPr i="0" sz="1500" u="none" cap="none" strike="noStrike">
              <a:latin typeface="Calibri"/>
              <a:ea typeface="Calibri"/>
              <a:cs typeface="Calibri"/>
              <a:sym typeface="Calibri"/>
            </a:endParaRPr>
          </a:p>
          <a:p>
            <a:pPr indent="-347812" lvl="1" marL="864000" marR="0" rtl="0" algn="l">
              <a:spcBef>
                <a:spcPts val="1131"/>
              </a:spcBef>
              <a:spcAft>
                <a:spcPts val="0"/>
              </a:spcAft>
              <a:buClr>
                <a:srgbClr val="000000"/>
              </a:buClr>
              <a:buSzPts val="1500"/>
              <a:buFont typeface="Calibri"/>
              <a:buChar char="−"/>
            </a:pPr>
            <a:r>
              <a:rPr i="0" lang="en-US" sz="1500" u="none" cap="none" strike="noStrike">
                <a:latin typeface="Calibri"/>
                <a:ea typeface="Calibri"/>
                <a:cs typeface="Calibri"/>
                <a:sym typeface="Calibri"/>
              </a:rPr>
              <a:t>Dynamic configuration of Tx Power and CCA to support Spatial Reuse</a:t>
            </a:r>
            <a:endParaRPr i="0" sz="1500" u="none" cap="none" strike="noStrike">
              <a:latin typeface="Calibri"/>
              <a:ea typeface="Calibri"/>
              <a:cs typeface="Calibri"/>
              <a:sym typeface="Calibri"/>
            </a:endParaRPr>
          </a:p>
          <a:p>
            <a:pPr indent="-347812" lvl="1" marL="864000" marR="0" rtl="0" algn="l">
              <a:spcBef>
                <a:spcPts val="1131"/>
              </a:spcBef>
              <a:spcAft>
                <a:spcPts val="0"/>
              </a:spcAft>
              <a:buClr>
                <a:srgbClr val="000000"/>
              </a:buClr>
              <a:buSzPts val="1500"/>
              <a:buFont typeface="Calibri"/>
              <a:buChar char="−"/>
            </a:pPr>
            <a:r>
              <a:rPr lang="en-US" sz="1500">
                <a:latin typeface="Calibri"/>
                <a:ea typeface="Calibri"/>
                <a:cs typeface="Calibri"/>
                <a:sym typeface="Calibri"/>
              </a:rPr>
              <a:t>e</a:t>
            </a:r>
            <a:r>
              <a:rPr i="0" lang="en-US" sz="1500" u="none" cap="none" strike="noStrike">
                <a:latin typeface="Calibri"/>
                <a:ea typeface="Calibri"/>
                <a:cs typeface="Calibri"/>
                <a:sym typeface="Calibri"/>
              </a:rPr>
              <a:t>tc.</a:t>
            </a:r>
            <a:endParaRPr i="0" sz="1500" u="none" cap="none" strike="noStrike">
              <a:latin typeface="Calibri"/>
              <a:ea typeface="Calibri"/>
              <a:cs typeface="Calibri"/>
              <a:sym typeface="Calibri"/>
            </a:endParaRPr>
          </a:p>
        </p:txBody>
      </p:sp>
      <p:sp>
        <p:nvSpPr>
          <p:cNvPr id="751" name="Google Shape;751;p6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752" name="Google Shape;752;p64"/>
          <p:cNvPicPr preferRelativeResize="0"/>
          <p:nvPr/>
        </p:nvPicPr>
        <p:blipFill rotWithShape="1">
          <a:blip r:embed="rId3">
            <a:alphaModFix/>
          </a:blip>
          <a:srcRect b="0" l="0" r="0" t="0"/>
          <a:stretch/>
        </p:blipFill>
        <p:spPr>
          <a:xfrm>
            <a:off x="7061560" y="2008045"/>
            <a:ext cx="2089440" cy="124307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65"/>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Reinforcement Learning</a:t>
            </a:r>
            <a:endParaRPr sz="3200" strike="noStrike">
              <a:latin typeface="Calibri"/>
              <a:ea typeface="Calibri"/>
              <a:cs typeface="Calibri"/>
              <a:sym typeface="Calibri"/>
            </a:endParaRPr>
          </a:p>
        </p:txBody>
      </p:sp>
      <p:pic>
        <p:nvPicPr>
          <p:cNvPr id="758" name="Google Shape;758;p65"/>
          <p:cNvPicPr preferRelativeResize="0"/>
          <p:nvPr/>
        </p:nvPicPr>
        <p:blipFill rotWithShape="1">
          <a:blip r:embed="rId3">
            <a:alphaModFix/>
          </a:blip>
          <a:srcRect b="0" l="0" r="0" t="0"/>
          <a:stretch/>
        </p:blipFill>
        <p:spPr>
          <a:xfrm>
            <a:off x="1266480" y="3634560"/>
            <a:ext cx="7822440" cy="1852560"/>
          </a:xfrm>
          <a:prstGeom prst="rect">
            <a:avLst/>
          </a:prstGeom>
          <a:noFill/>
          <a:ln>
            <a:noFill/>
          </a:ln>
        </p:spPr>
      </p:pic>
      <p:sp>
        <p:nvSpPr>
          <p:cNvPr id="759" name="Google Shape;759;p65"/>
          <p:cNvSpPr txBox="1"/>
          <p:nvPr/>
        </p:nvSpPr>
        <p:spPr>
          <a:xfrm>
            <a:off x="503651" y="1254600"/>
            <a:ext cx="5307900" cy="27042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720"/>
              <a:buFont typeface="Noto Sans Symbols"/>
              <a:buChar char="●"/>
            </a:pPr>
            <a:r>
              <a:rPr lang="en-US" sz="1600" strike="noStrike">
                <a:latin typeface="Calibri"/>
                <a:ea typeface="Calibri"/>
                <a:cs typeface="Calibri"/>
                <a:sym typeface="Calibri"/>
              </a:rPr>
              <a:t>An ‘</a:t>
            </a:r>
            <a:r>
              <a:rPr b="1" lang="en-US" sz="1600" strike="noStrike">
                <a:latin typeface="Calibri"/>
                <a:ea typeface="Calibri"/>
                <a:cs typeface="Calibri"/>
                <a:sym typeface="Calibri"/>
              </a:rPr>
              <a:t>agent</a:t>
            </a:r>
            <a:r>
              <a:rPr lang="en-US" sz="1600" strike="noStrike">
                <a:latin typeface="Calibri"/>
                <a:ea typeface="Calibri"/>
                <a:cs typeface="Calibri"/>
                <a:sym typeface="Calibri"/>
              </a:rPr>
              <a:t>’ learns by interacting with the ‘environment’</a:t>
            </a:r>
            <a:endParaRPr sz="1600" strike="noStrike">
              <a:latin typeface="Calibri"/>
              <a:ea typeface="Calibri"/>
              <a:cs typeface="Calibri"/>
              <a:sym typeface="Calibri"/>
            </a:endParaRPr>
          </a:p>
          <a:p>
            <a:pPr indent="-311300" lvl="1" marL="864000" marR="0" rtl="0" algn="l">
              <a:spcBef>
                <a:spcPts val="1414"/>
              </a:spcBef>
              <a:spcAft>
                <a:spcPts val="0"/>
              </a:spcAft>
              <a:buClr>
                <a:srgbClr val="000000"/>
              </a:buClr>
              <a:buSzPts val="1000"/>
              <a:buFont typeface="Calibri"/>
              <a:buChar char="−"/>
            </a:pPr>
            <a:r>
              <a:rPr i="0" lang="en-US" u="none" cap="none" strike="noStrike">
                <a:latin typeface="Calibri"/>
                <a:ea typeface="Calibri"/>
                <a:cs typeface="Calibri"/>
                <a:sym typeface="Calibri"/>
              </a:rPr>
              <a:t>The agent can play different ‘actions’</a:t>
            </a:r>
            <a:endParaRPr i="0" u="none" cap="none" strike="noStrike">
              <a:latin typeface="Calibri"/>
              <a:ea typeface="Calibri"/>
              <a:cs typeface="Calibri"/>
              <a:sym typeface="Calibri"/>
            </a:endParaRPr>
          </a:p>
          <a:p>
            <a:pPr indent="-311300" lvl="1" marL="864000" marR="0" rtl="0" algn="l">
              <a:spcBef>
                <a:spcPts val="1414"/>
              </a:spcBef>
              <a:spcAft>
                <a:spcPts val="0"/>
              </a:spcAft>
              <a:buClr>
                <a:srgbClr val="000000"/>
              </a:buClr>
              <a:buSzPts val="1000"/>
              <a:buFont typeface="Calibri"/>
              <a:buChar char="−"/>
            </a:pPr>
            <a:r>
              <a:rPr i="0" lang="en-US" u="none" cap="none" strike="noStrike">
                <a:latin typeface="Calibri"/>
                <a:ea typeface="Calibri"/>
                <a:cs typeface="Calibri"/>
                <a:sym typeface="Calibri"/>
              </a:rPr>
              <a:t>For each action, the agent receives a ‘reward’</a:t>
            </a:r>
            <a:endParaRPr i="0" u="none" cap="none" strike="noStrike">
              <a:latin typeface="Calibri"/>
              <a:ea typeface="Calibri"/>
              <a:cs typeface="Calibri"/>
              <a:sym typeface="Calibri"/>
            </a:endParaRPr>
          </a:p>
          <a:p>
            <a:pPr indent="-311300" lvl="1" marL="864000" marR="0" rtl="0" algn="l">
              <a:spcBef>
                <a:spcPts val="1414"/>
              </a:spcBef>
              <a:spcAft>
                <a:spcPts val="0"/>
              </a:spcAft>
              <a:buClr>
                <a:srgbClr val="000000"/>
              </a:buClr>
              <a:buSzPts val="1000"/>
              <a:buFont typeface="Calibri"/>
              <a:buChar char="−"/>
            </a:pPr>
            <a:r>
              <a:rPr i="0" lang="en-US" u="none" cap="none" strike="noStrike">
                <a:latin typeface="Calibri"/>
                <a:ea typeface="Calibri"/>
                <a:cs typeface="Calibri"/>
                <a:sym typeface="Calibri"/>
              </a:rPr>
              <a:t>If possible, the agent may characterize the environment through a set of ‘states’</a:t>
            </a:r>
            <a:endParaRPr i="0" u="none" cap="none" strike="noStrike">
              <a:latin typeface="Calibri"/>
              <a:ea typeface="Calibri"/>
              <a:cs typeface="Calibri"/>
              <a:sym typeface="Calibri"/>
            </a:endParaRPr>
          </a:p>
          <a:p>
            <a:pPr indent="-324000" lvl="0" marL="432000" marR="0" rtl="0" algn="l">
              <a:spcBef>
                <a:spcPts val="1414"/>
              </a:spcBef>
              <a:spcAft>
                <a:spcPts val="0"/>
              </a:spcAft>
              <a:buClr>
                <a:srgbClr val="000000"/>
              </a:buClr>
              <a:buSzPts val="720"/>
              <a:buFont typeface="Noto Sans Symbols"/>
              <a:buChar char="●"/>
            </a:pPr>
            <a:r>
              <a:rPr lang="en-US" sz="1600" strike="noStrike">
                <a:latin typeface="Calibri"/>
                <a:ea typeface="Calibri"/>
                <a:cs typeface="Calibri"/>
                <a:sym typeface="Calibri"/>
              </a:rPr>
              <a:t>The </a:t>
            </a:r>
            <a:r>
              <a:rPr b="1" lang="en-US" sz="1600" strike="noStrike">
                <a:latin typeface="Calibri"/>
                <a:ea typeface="Calibri"/>
                <a:cs typeface="Calibri"/>
                <a:sym typeface="Calibri"/>
              </a:rPr>
              <a:t>ML algorithm</a:t>
            </a:r>
            <a:r>
              <a:rPr lang="en-US" sz="1600" strike="noStrike">
                <a:latin typeface="Calibri"/>
                <a:ea typeface="Calibri"/>
                <a:cs typeface="Calibri"/>
                <a:sym typeface="Calibri"/>
              </a:rPr>
              <a:t> tells the agent how to select the actions to maximize the reward</a:t>
            </a:r>
            <a:endParaRPr sz="1600" strike="noStrike">
              <a:latin typeface="Calibri"/>
              <a:ea typeface="Calibri"/>
              <a:cs typeface="Calibri"/>
              <a:sym typeface="Calibri"/>
            </a:endParaRPr>
          </a:p>
        </p:txBody>
      </p:sp>
      <p:pic>
        <p:nvPicPr>
          <p:cNvPr id="760" name="Google Shape;760;p65"/>
          <p:cNvPicPr preferRelativeResize="0"/>
          <p:nvPr/>
        </p:nvPicPr>
        <p:blipFill>
          <a:blip r:embed="rId4">
            <a:alphaModFix/>
          </a:blip>
          <a:stretch>
            <a:fillRect/>
          </a:stretch>
        </p:blipFill>
        <p:spPr>
          <a:xfrm>
            <a:off x="5933851" y="1633560"/>
            <a:ext cx="3638550" cy="1247775"/>
          </a:xfrm>
          <a:prstGeom prst="rect">
            <a:avLst/>
          </a:prstGeom>
          <a:noFill/>
          <a:ln>
            <a:noFill/>
          </a:ln>
        </p:spPr>
      </p:pic>
      <p:sp>
        <p:nvSpPr>
          <p:cNvPr id="761" name="Google Shape;761;p6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66"/>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RL vs standard </a:t>
            </a:r>
            <a:r>
              <a:rPr lang="en-US" sz="3200">
                <a:latin typeface="Calibri"/>
                <a:ea typeface="Calibri"/>
                <a:cs typeface="Calibri"/>
                <a:sym typeface="Calibri"/>
              </a:rPr>
              <a:t>‘</a:t>
            </a:r>
            <a:r>
              <a:rPr lang="en-US" sz="3200" strike="noStrike">
                <a:latin typeface="Calibri"/>
                <a:ea typeface="Calibri"/>
                <a:cs typeface="Calibri"/>
                <a:sym typeface="Calibri"/>
              </a:rPr>
              <a:t>rule-based</a:t>
            </a:r>
            <a:r>
              <a:rPr lang="en-US" sz="3200">
                <a:latin typeface="Calibri"/>
                <a:ea typeface="Calibri"/>
                <a:cs typeface="Calibri"/>
                <a:sym typeface="Calibri"/>
              </a:rPr>
              <a:t>’</a:t>
            </a:r>
            <a:r>
              <a:rPr lang="en-US" sz="3200" strike="noStrike">
                <a:latin typeface="Calibri"/>
                <a:ea typeface="Calibri"/>
                <a:cs typeface="Calibri"/>
                <a:sym typeface="Calibri"/>
              </a:rPr>
              <a:t> protocols?</a:t>
            </a:r>
            <a:endParaRPr sz="3200" strike="noStrike">
              <a:latin typeface="Calibri"/>
              <a:ea typeface="Calibri"/>
              <a:cs typeface="Calibri"/>
              <a:sym typeface="Calibri"/>
            </a:endParaRPr>
          </a:p>
        </p:txBody>
      </p:sp>
      <p:sp>
        <p:nvSpPr>
          <p:cNvPr id="767" name="Google Shape;767;p66"/>
          <p:cNvSpPr txBox="1"/>
          <p:nvPr/>
        </p:nvSpPr>
        <p:spPr>
          <a:xfrm>
            <a:off x="503650" y="1360451"/>
            <a:ext cx="4724400" cy="3023700"/>
          </a:xfrm>
          <a:prstGeom prst="rect">
            <a:avLst/>
          </a:prstGeom>
          <a:noFill/>
          <a:ln>
            <a:noFill/>
          </a:ln>
        </p:spPr>
        <p:txBody>
          <a:bodyPr anchorCtr="0" anchor="t" bIns="0" lIns="0" spcFirstLastPara="1" rIns="0" wrap="square" tIns="0">
            <a:normAutofit/>
          </a:bodyPr>
          <a:lstStyle/>
          <a:p>
            <a:pPr indent="-330200" lvl="0" marL="457200" marR="0" rtl="0" algn="l">
              <a:spcBef>
                <a:spcPts val="0"/>
              </a:spcBef>
              <a:spcAft>
                <a:spcPts val="0"/>
              </a:spcAft>
              <a:buSzPts val="1600"/>
              <a:buFont typeface="Calibri"/>
              <a:buChar char="●"/>
            </a:pPr>
            <a:r>
              <a:rPr lang="en-US" sz="1600" strike="noStrike">
                <a:latin typeface="Calibri"/>
                <a:ea typeface="Calibri"/>
                <a:cs typeface="Calibri"/>
                <a:sym typeface="Calibri"/>
              </a:rPr>
              <a:t>RL naturally adapts to different situations.</a:t>
            </a:r>
            <a:endParaRPr sz="1600" strike="noStrike">
              <a:latin typeface="Calibri"/>
              <a:ea typeface="Calibri"/>
              <a:cs typeface="Calibri"/>
              <a:sym typeface="Calibri"/>
            </a:endParaRPr>
          </a:p>
          <a:p>
            <a:pPr indent="-330200" lvl="0" marL="457200" marR="0" rtl="0" algn="l">
              <a:spcBef>
                <a:spcPts val="0"/>
              </a:spcBef>
              <a:spcAft>
                <a:spcPts val="0"/>
              </a:spcAft>
              <a:buSzPts val="1600"/>
              <a:buFont typeface="Calibri"/>
              <a:buChar char="●"/>
            </a:pPr>
            <a:r>
              <a:rPr lang="en-US" sz="1600">
                <a:latin typeface="Calibri"/>
                <a:ea typeface="Calibri"/>
                <a:cs typeface="Calibri"/>
                <a:sym typeface="Calibri"/>
              </a:rPr>
              <a:t>but…</a:t>
            </a:r>
            <a:endParaRPr sz="1600">
              <a:latin typeface="Calibri"/>
              <a:ea typeface="Calibri"/>
              <a:cs typeface="Calibri"/>
              <a:sym typeface="Calibri"/>
            </a:endParaRPr>
          </a:p>
          <a:p>
            <a:pPr indent="-330200" lvl="1" marL="914400" marR="0" rtl="0" algn="l">
              <a:spcBef>
                <a:spcPts val="0"/>
              </a:spcBef>
              <a:spcAft>
                <a:spcPts val="0"/>
              </a:spcAft>
              <a:buSzPts val="1600"/>
              <a:buFont typeface="Calibri"/>
              <a:buChar char="○"/>
            </a:pPr>
            <a:r>
              <a:rPr lang="en-US" sz="1600">
                <a:latin typeface="Calibri"/>
                <a:ea typeface="Calibri"/>
                <a:cs typeface="Calibri"/>
                <a:sym typeface="Calibri"/>
              </a:rPr>
              <a:t>… </a:t>
            </a:r>
            <a:r>
              <a:rPr lang="en-US" sz="1600" strike="noStrike">
                <a:latin typeface="Calibri"/>
                <a:ea typeface="Calibri"/>
                <a:cs typeface="Calibri"/>
                <a:sym typeface="Calibri"/>
              </a:rPr>
              <a:t>requires time to learn.</a:t>
            </a:r>
            <a:endParaRPr sz="1600" strike="noStrike">
              <a:latin typeface="Calibri"/>
              <a:ea typeface="Calibri"/>
              <a:cs typeface="Calibri"/>
              <a:sym typeface="Calibri"/>
            </a:endParaRPr>
          </a:p>
          <a:p>
            <a:pPr indent="-330200" lvl="1" marL="914400" marR="0" rtl="0" algn="l">
              <a:spcBef>
                <a:spcPts val="0"/>
              </a:spcBef>
              <a:spcAft>
                <a:spcPts val="0"/>
              </a:spcAft>
              <a:buSzPts val="1600"/>
              <a:buFont typeface="Calibri"/>
              <a:buChar char="○"/>
            </a:pPr>
            <a:r>
              <a:rPr lang="en-US" sz="1600">
                <a:latin typeface="Calibri"/>
                <a:ea typeface="Calibri"/>
                <a:cs typeface="Calibri"/>
                <a:sym typeface="Calibri"/>
              </a:rPr>
              <a:t>… h</a:t>
            </a:r>
            <a:r>
              <a:rPr lang="en-US" sz="1600" strike="noStrike">
                <a:latin typeface="Calibri"/>
                <a:ea typeface="Calibri"/>
                <a:cs typeface="Calibri"/>
                <a:sym typeface="Calibri"/>
              </a:rPr>
              <a:t>igher computational resources.</a:t>
            </a:r>
            <a:endParaRPr sz="1600" strike="noStrike">
              <a:latin typeface="Calibri"/>
              <a:ea typeface="Calibri"/>
              <a:cs typeface="Calibri"/>
              <a:sym typeface="Calibri"/>
            </a:endParaRPr>
          </a:p>
          <a:p>
            <a:pPr indent="0" lvl="0" marL="457200" marR="0" rtl="0" algn="l">
              <a:spcBef>
                <a:spcPts val="1000"/>
              </a:spcBef>
              <a:spcAft>
                <a:spcPts val="0"/>
              </a:spcAft>
              <a:buNone/>
            </a:pPr>
            <a:r>
              <a:t/>
            </a:r>
            <a:endParaRPr sz="1600" strike="noStrike">
              <a:latin typeface="Calibri"/>
              <a:ea typeface="Calibri"/>
              <a:cs typeface="Calibri"/>
              <a:sym typeface="Calibri"/>
            </a:endParaRPr>
          </a:p>
          <a:p>
            <a:pPr indent="-330200" lvl="0" marL="457200" marR="0" rtl="0" algn="l">
              <a:spcBef>
                <a:spcPts val="1414"/>
              </a:spcBef>
              <a:spcAft>
                <a:spcPts val="0"/>
              </a:spcAft>
              <a:buSzPts val="1600"/>
              <a:buFont typeface="Calibri"/>
              <a:buChar char="➔"/>
            </a:pPr>
            <a:r>
              <a:rPr lang="en-US" sz="1600" strike="noStrike">
                <a:latin typeface="Calibri"/>
                <a:ea typeface="Calibri"/>
                <a:cs typeface="Calibri"/>
                <a:sym typeface="Calibri"/>
              </a:rPr>
              <a:t>The two approaches can be also combined.</a:t>
            </a:r>
            <a:endParaRPr sz="1600" strike="noStrike">
              <a:latin typeface="Calibri"/>
              <a:ea typeface="Calibri"/>
              <a:cs typeface="Calibri"/>
              <a:sym typeface="Calibri"/>
            </a:endParaRPr>
          </a:p>
          <a:p>
            <a:pPr indent="0" lvl="0" marL="0" marR="0" rtl="0" algn="l">
              <a:spcBef>
                <a:spcPts val="1414"/>
              </a:spcBef>
              <a:spcAft>
                <a:spcPts val="0"/>
              </a:spcAft>
              <a:buNone/>
            </a:pPr>
            <a:r>
              <a:t/>
            </a:r>
            <a:endParaRPr sz="1600">
              <a:latin typeface="Calibri"/>
              <a:ea typeface="Calibri"/>
              <a:cs typeface="Calibri"/>
              <a:sym typeface="Calibri"/>
            </a:endParaRPr>
          </a:p>
          <a:p>
            <a:pPr indent="0" lvl="0" marL="0" marR="0" rtl="0" algn="l">
              <a:spcBef>
                <a:spcPts val="1414"/>
              </a:spcBef>
              <a:spcAft>
                <a:spcPts val="1000"/>
              </a:spcAft>
              <a:buNone/>
            </a:pPr>
            <a:r>
              <a:rPr b="1" lang="en-US" sz="1600">
                <a:latin typeface="Calibri"/>
                <a:ea typeface="Calibri"/>
                <a:cs typeface="Calibri"/>
                <a:sym typeface="Calibri"/>
              </a:rPr>
              <a:t>Example</a:t>
            </a:r>
            <a:r>
              <a:rPr lang="en-US" sz="1600">
                <a:latin typeface="Calibri"/>
                <a:ea typeface="Calibri"/>
                <a:cs typeface="Calibri"/>
                <a:sym typeface="Calibri"/>
              </a:rPr>
              <a:t>: We can learn the protocol.</a:t>
            </a:r>
            <a:endParaRPr sz="1600">
              <a:latin typeface="Calibri"/>
              <a:ea typeface="Calibri"/>
              <a:cs typeface="Calibri"/>
              <a:sym typeface="Calibri"/>
            </a:endParaRPr>
          </a:p>
        </p:txBody>
      </p:sp>
      <p:sp>
        <p:nvSpPr>
          <p:cNvPr id="768" name="Google Shape;768;p6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769" name="Google Shape;769;p66"/>
          <p:cNvPicPr preferRelativeResize="0"/>
          <p:nvPr/>
        </p:nvPicPr>
        <p:blipFill>
          <a:blip r:embed="rId3">
            <a:alphaModFix/>
          </a:blip>
          <a:stretch>
            <a:fillRect/>
          </a:stretch>
        </p:blipFill>
        <p:spPr>
          <a:xfrm>
            <a:off x="5847650" y="1172151"/>
            <a:ext cx="4001199" cy="2644975"/>
          </a:xfrm>
          <a:prstGeom prst="rect">
            <a:avLst/>
          </a:prstGeom>
          <a:noFill/>
          <a:ln>
            <a:noFill/>
          </a:ln>
        </p:spPr>
      </p:pic>
      <p:sp>
        <p:nvSpPr>
          <p:cNvPr id="770" name="Google Shape;770;p66"/>
          <p:cNvSpPr/>
          <p:nvPr/>
        </p:nvSpPr>
        <p:spPr>
          <a:xfrm>
            <a:off x="1376425" y="4430950"/>
            <a:ext cx="4281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a:t>
            </a:r>
            <a:endParaRPr/>
          </a:p>
        </p:txBody>
      </p:sp>
      <p:sp>
        <p:nvSpPr>
          <p:cNvPr id="771" name="Google Shape;771;p66"/>
          <p:cNvSpPr/>
          <p:nvPr/>
        </p:nvSpPr>
        <p:spPr>
          <a:xfrm>
            <a:off x="2290825" y="4430950"/>
            <a:ext cx="4281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a:t>
            </a:r>
            <a:endParaRPr/>
          </a:p>
        </p:txBody>
      </p:sp>
      <p:sp>
        <p:nvSpPr>
          <p:cNvPr id="772" name="Google Shape;772;p66"/>
          <p:cNvSpPr/>
          <p:nvPr/>
        </p:nvSpPr>
        <p:spPr>
          <a:xfrm>
            <a:off x="3205225" y="4430950"/>
            <a:ext cx="4281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a:t>
            </a:r>
            <a:endParaRPr/>
          </a:p>
        </p:txBody>
      </p:sp>
      <p:cxnSp>
        <p:nvCxnSpPr>
          <p:cNvPr id="773" name="Google Shape;773;p66"/>
          <p:cNvCxnSpPr>
            <a:stCxn id="770" idx="0"/>
            <a:endCxn id="771" idx="0"/>
          </p:cNvCxnSpPr>
          <p:nvPr/>
        </p:nvCxnSpPr>
        <p:spPr>
          <a:xfrm flipH="1" rot="-5400000">
            <a:off x="2047375" y="3974050"/>
            <a:ext cx="600" cy="914400"/>
          </a:xfrm>
          <a:prstGeom prst="curvedConnector3">
            <a:avLst>
              <a:gd fmla="val -39687500" name="adj1"/>
            </a:avLst>
          </a:prstGeom>
          <a:noFill/>
          <a:ln cap="flat" cmpd="sng" w="9525">
            <a:solidFill>
              <a:schemeClr val="dk2"/>
            </a:solidFill>
            <a:prstDash val="solid"/>
            <a:round/>
            <a:headEnd len="med" w="med" type="none"/>
            <a:tailEnd len="med" w="med" type="stealth"/>
          </a:ln>
        </p:spPr>
      </p:cxnSp>
      <p:cxnSp>
        <p:nvCxnSpPr>
          <p:cNvPr id="774" name="Google Shape;774;p66"/>
          <p:cNvCxnSpPr>
            <a:stCxn id="771" idx="0"/>
            <a:endCxn id="772" idx="0"/>
          </p:cNvCxnSpPr>
          <p:nvPr/>
        </p:nvCxnSpPr>
        <p:spPr>
          <a:xfrm flipH="1" rot="-5400000">
            <a:off x="2961775" y="3974050"/>
            <a:ext cx="600" cy="914400"/>
          </a:xfrm>
          <a:prstGeom prst="curvedConnector3">
            <a:avLst>
              <a:gd fmla="val -39687500" name="adj1"/>
            </a:avLst>
          </a:prstGeom>
          <a:noFill/>
          <a:ln cap="flat" cmpd="sng" w="9525">
            <a:solidFill>
              <a:schemeClr val="dk2"/>
            </a:solidFill>
            <a:prstDash val="solid"/>
            <a:round/>
            <a:headEnd len="med" w="med" type="none"/>
            <a:tailEnd len="med" w="med" type="stealth"/>
          </a:ln>
        </p:spPr>
      </p:cxnSp>
      <p:cxnSp>
        <p:nvCxnSpPr>
          <p:cNvPr id="775" name="Google Shape;775;p66"/>
          <p:cNvCxnSpPr>
            <a:stCxn id="776" idx="4"/>
            <a:endCxn id="770" idx="4"/>
          </p:cNvCxnSpPr>
          <p:nvPr/>
        </p:nvCxnSpPr>
        <p:spPr>
          <a:xfrm rot="5400000">
            <a:off x="2923675" y="3531850"/>
            <a:ext cx="600" cy="2667000"/>
          </a:xfrm>
          <a:prstGeom prst="curvedConnector3">
            <a:avLst>
              <a:gd fmla="val 39687500" name="adj1"/>
            </a:avLst>
          </a:prstGeom>
          <a:noFill/>
          <a:ln cap="flat" cmpd="sng" w="9525">
            <a:solidFill>
              <a:schemeClr val="dk2"/>
            </a:solidFill>
            <a:prstDash val="solid"/>
            <a:round/>
            <a:headEnd len="med" w="med" type="none"/>
            <a:tailEnd len="med" w="med" type="triangle"/>
          </a:ln>
        </p:spPr>
      </p:cxnSp>
      <p:sp>
        <p:nvSpPr>
          <p:cNvPr id="776" name="Google Shape;776;p66"/>
          <p:cNvSpPr/>
          <p:nvPr/>
        </p:nvSpPr>
        <p:spPr>
          <a:xfrm>
            <a:off x="4043425" y="4430950"/>
            <a:ext cx="4281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a:t>
            </a:r>
            <a:endParaRPr/>
          </a:p>
        </p:txBody>
      </p:sp>
      <p:cxnSp>
        <p:nvCxnSpPr>
          <p:cNvPr id="777" name="Google Shape;777;p66"/>
          <p:cNvCxnSpPr>
            <a:stCxn id="772" idx="0"/>
            <a:endCxn id="776" idx="0"/>
          </p:cNvCxnSpPr>
          <p:nvPr/>
        </p:nvCxnSpPr>
        <p:spPr>
          <a:xfrm flipH="1" rot="-5400000">
            <a:off x="3838075" y="4012150"/>
            <a:ext cx="600" cy="838200"/>
          </a:xfrm>
          <a:prstGeom prst="curvedConnector3">
            <a:avLst>
              <a:gd fmla="val -39687500" name="adj1"/>
            </a:avLst>
          </a:prstGeom>
          <a:noFill/>
          <a:ln cap="flat" cmpd="sng" w="9525">
            <a:solidFill>
              <a:schemeClr val="dk2"/>
            </a:solidFill>
            <a:prstDash val="solid"/>
            <a:round/>
            <a:headEnd len="med" w="med" type="none"/>
            <a:tailEnd len="med" w="med" type="stealth"/>
          </a:ln>
        </p:spPr>
      </p:cxnSp>
      <p:sp>
        <p:nvSpPr>
          <p:cNvPr id="778" name="Google Shape;778;p66"/>
          <p:cNvSpPr/>
          <p:nvPr/>
        </p:nvSpPr>
        <p:spPr>
          <a:xfrm>
            <a:off x="5872225" y="4430950"/>
            <a:ext cx="4281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a:t>
            </a:r>
            <a:endParaRPr/>
          </a:p>
        </p:txBody>
      </p:sp>
      <p:sp>
        <p:nvSpPr>
          <p:cNvPr id="779" name="Google Shape;779;p66"/>
          <p:cNvSpPr/>
          <p:nvPr/>
        </p:nvSpPr>
        <p:spPr>
          <a:xfrm>
            <a:off x="6786625" y="4430950"/>
            <a:ext cx="4281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a:t>
            </a:r>
            <a:endParaRPr/>
          </a:p>
        </p:txBody>
      </p:sp>
      <p:sp>
        <p:nvSpPr>
          <p:cNvPr id="780" name="Google Shape;780;p66"/>
          <p:cNvSpPr/>
          <p:nvPr/>
        </p:nvSpPr>
        <p:spPr>
          <a:xfrm>
            <a:off x="7701025" y="4430950"/>
            <a:ext cx="4281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a:t>
            </a:r>
            <a:endParaRPr/>
          </a:p>
        </p:txBody>
      </p:sp>
      <p:cxnSp>
        <p:nvCxnSpPr>
          <p:cNvPr id="781" name="Google Shape;781;p66"/>
          <p:cNvCxnSpPr>
            <a:stCxn id="778" idx="0"/>
            <a:endCxn id="779" idx="0"/>
          </p:cNvCxnSpPr>
          <p:nvPr/>
        </p:nvCxnSpPr>
        <p:spPr>
          <a:xfrm flipH="1" rot="-5400000">
            <a:off x="6543175" y="3974050"/>
            <a:ext cx="600" cy="914400"/>
          </a:xfrm>
          <a:prstGeom prst="curvedConnector3">
            <a:avLst>
              <a:gd fmla="val -39687500" name="adj1"/>
            </a:avLst>
          </a:prstGeom>
          <a:noFill/>
          <a:ln cap="flat" cmpd="sng" w="9525">
            <a:solidFill>
              <a:schemeClr val="dk2"/>
            </a:solidFill>
            <a:prstDash val="solid"/>
            <a:round/>
            <a:headEnd len="med" w="med" type="none"/>
            <a:tailEnd len="med" w="med" type="stealth"/>
          </a:ln>
        </p:spPr>
      </p:cxnSp>
      <p:cxnSp>
        <p:nvCxnSpPr>
          <p:cNvPr id="782" name="Google Shape;782;p66"/>
          <p:cNvCxnSpPr>
            <a:stCxn id="779" idx="0"/>
            <a:endCxn id="783" idx="0"/>
          </p:cNvCxnSpPr>
          <p:nvPr/>
        </p:nvCxnSpPr>
        <p:spPr>
          <a:xfrm flipH="1" rot="-5400000">
            <a:off x="7876675" y="3554950"/>
            <a:ext cx="600" cy="1752600"/>
          </a:xfrm>
          <a:prstGeom prst="curvedConnector3">
            <a:avLst>
              <a:gd fmla="val -39687500" name="adj1"/>
            </a:avLst>
          </a:prstGeom>
          <a:noFill/>
          <a:ln cap="flat" cmpd="sng" w="9525">
            <a:solidFill>
              <a:schemeClr val="dk2"/>
            </a:solidFill>
            <a:prstDash val="solid"/>
            <a:round/>
            <a:headEnd len="med" w="med" type="none"/>
            <a:tailEnd len="med" w="med" type="stealth"/>
          </a:ln>
        </p:spPr>
      </p:cxnSp>
      <p:cxnSp>
        <p:nvCxnSpPr>
          <p:cNvPr id="784" name="Google Shape;784;p66"/>
          <p:cNvCxnSpPr>
            <a:stCxn id="783" idx="4"/>
            <a:endCxn id="780" idx="4"/>
          </p:cNvCxnSpPr>
          <p:nvPr/>
        </p:nvCxnSpPr>
        <p:spPr>
          <a:xfrm rot="5400000">
            <a:off x="8333875" y="4446250"/>
            <a:ext cx="600" cy="838200"/>
          </a:xfrm>
          <a:prstGeom prst="curvedConnector3">
            <a:avLst>
              <a:gd fmla="val 39687500" name="adj1"/>
            </a:avLst>
          </a:prstGeom>
          <a:noFill/>
          <a:ln cap="flat" cmpd="sng" w="9525">
            <a:solidFill>
              <a:schemeClr val="dk2"/>
            </a:solidFill>
            <a:prstDash val="solid"/>
            <a:round/>
            <a:headEnd len="med" w="med" type="none"/>
            <a:tailEnd len="med" w="med" type="triangle"/>
          </a:ln>
        </p:spPr>
      </p:cxnSp>
      <p:sp>
        <p:nvSpPr>
          <p:cNvPr id="783" name="Google Shape;783;p66"/>
          <p:cNvSpPr/>
          <p:nvPr/>
        </p:nvSpPr>
        <p:spPr>
          <a:xfrm>
            <a:off x="8539225" y="4430950"/>
            <a:ext cx="4281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a:t>
            </a:r>
            <a:endParaRPr/>
          </a:p>
        </p:txBody>
      </p:sp>
      <p:cxnSp>
        <p:nvCxnSpPr>
          <p:cNvPr id="785" name="Google Shape;785;p66"/>
          <p:cNvCxnSpPr>
            <a:endCxn id="778" idx="4"/>
          </p:cNvCxnSpPr>
          <p:nvPr/>
        </p:nvCxnSpPr>
        <p:spPr>
          <a:xfrm flipH="1">
            <a:off x="6086275" y="4864450"/>
            <a:ext cx="1828800" cy="600"/>
          </a:xfrm>
          <a:prstGeom prst="curvedConnector4">
            <a:avLst>
              <a:gd fmla="val 10758" name="adj1"/>
              <a:gd fmla="val 39787500" name="adj2"/>
            </a:avLst>
          </a:prstGeom>
          <a:noFill/>
          <a:ln cap="flat" cmpd="sng" w="9525">
            <a:solidFill>
              <a:schemeClr val="dk2"/>
            </a:solidFill>
            <a:prstDash val="solid"/>
            <a:round/>
            <a:headEnd len="med" w="med" type="none"/>
            <a:tailEnd len="med" w="med" type="triangle"/>
          </a:ln>
        </p:spPr>
      </p:cxnSp>
      <p:sp>
        <p:nvSpPr>
          <p:cNvPr id="786" name="Google Shape;786;p66"/>
          <p:cNvSpPr txBox="1"/>
          <p:nvPr/>
        </p:nvSpPr>
        <p:spPr>
          <a:xfrm>
            <a:off x="2338475" y="5158875"/>
            <a:ext cx="1752600" cy="4338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300">
                <a:latin typeface="Calibri"/>
                <a:ea typeface="Calibri"/>
                <a:cs typeface="Calibri"/>
                <a:sym typeface="Calibri"/>
              </a:rPr>
              <a:t>Pre-programmed</a:t>
            </a:r>
            <a:endParaRPr sz="1300">
              <a:latin typeface="Calibri"/>
              <a:ea typeface="Calibri"/>
              <a:cs typeface="Calibri"/>
              <a:sym typeface="Calibri"/>
            </a:endParaRPr>
          </a:p>
        </p:txBody>
      </p:sp>
      <p:sp>
        <p:nvSpPr>
          <p:cNvPr id="787" name="Google Shape;787;p66"/>
          <p:cNvSpPr txBox="1"/>
          <p:nvPr/>
        </p:nvSpPr>
        <p:spPr>
          <a:xfrm>
            <a:off x="7215275" y="5158875"/>
            <a:ext cx="1752600" cy="4338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300">
                <a:latin typeface="Calibri"/>
                <a:ea typeface="Calibri"/>
                <a:cs typeface="Calibri"/>
                <a:sym typeface="Calibri"/>
              </a:rPr>
              <a:t>Learned</a:t>
            </a:r>
            <a:endParaRPr sz="1300">
              <a:latin typeface="Calibri"/>
              <a:ea typeface="Calibri"/>
              <a:cs typeface="Calibri"/>
              <a:sym typeface="Calibri"/>
            </a:endParaRPr>
          </a:p>
        </p:txBody>
      </p:sp>
      <p:cxnSp>
        <p:nvCxnSpPr>
          <p:cNvPr id="788" name="Google Shape;788;p66"/>
          <p:cNvCxnSpPr>
            <a:stCxn id="771" idx="4"/>
            <a:endCxn id="770" idx="4"/>
          </p:cNvCxnSpPr>
          <p:nvPr/>
        </p:nvCxnSpPr>
        <p:spPr>
          <a:xfrm rot="5400000">
            <a:off x="2047375" y="4408150"/>
            <a:ext cx="600" cy="914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789" name="Google Shape;789;p66"/>
          <p:cNvCxnSpPr>
            <a:stCxn id="772" idx="4"/>
            <a:endCxn id="770" idx="4"/>
          </p:cNvCxnSpPr>
          <p:nvPr/>
        </p:nvCxnSpPr>
        <p:spPr>
          <a:xfrm rot="5400000">
            <a:off x="2504575" y="3950950"/>
            <a:ext cx="600" cy="1828800"/>
          </a:xfrm>
          <a:prstGeom prst="curvedConnector3">
            <a:avLst>
              <a:gd fmla="val 62612500" name="adj1"/>
            </a:avLst>
          </a:prstGeom>
          <a:noFill/>
          <a:ln cap="flat" cmpd="sng" w="9525">
            <a:solidFill>
              <a:schemeClr val="dk2"/>
            </a:solidFill>
            <a:prstDash val="solid"/>
            <a:round/>
            <a:headEnd len="med" w="med" type="none"/>
            <a:tailEnd len="med" w="med" type="stealth"/>
          </a:ln>
        </p:spPr>
      </p:cxnSp>
      <p:cxnSp>
        <p:nvCxnSpPr>
          <p:cNvPr id="790" name="Google Shape;790;p66"/>
          <p:cNvCxnSpPr>
            <a:stCxn id="770" idx="3"/>
            <a:endCxn id="770" idx="1"/>
          </p:cNvCxnSpPr>
          <p:nvPr/>
        </p:nvCxnSpPr>
        <p:spPr>
          <a:xfrm rot="-5400000">
            <a:off x="1285969" y="4647728"/>
            <a:ext cx="306900" cy="600"/>
          </a:xfrm>
          <a:prstGeom prst="curvedConnector5">
            <a:avLst>
              <a:gd fmla="val -98305" name="adj1"/>
              <a:gd fmla="val -61423965" name="adj2"/>
              <a:gd fmla="val 198323" name="adj3"/>
            </a:avLst>
          </a:prstGeom>
          <a:noFill/>
          <a:ln cap="flat" cmpd="sng" w="9525">
            <a:solidFill>
              <a:schemeClr val="dk2"/>
            </a:solidFill>
            <a:prstDash val="solid"/>
            <a:round/>
            <a:headEnd len="med" w="med" type="none"/>
            <a:tailEnd len="med" w="med" type="triangle"/>
          </a:ln>
        </p:spPr>
      </p:cxnSp>
      <p:cxnSp>
        <p:nvCxnSpPr>
          <p:cNvPr id="791" name="Google Shape;791;p66"/>
          <p:cNvCxnSpPr/>
          <p:nvPr/>
        </p:nvCxnSpPr>
        <p:spPr>
          <a:xfrm rot="-5400000">
            <a:off x="5781769" y="4647728"/>
            <a:ext cx="306900" cy="600"/>
          </a:xfrm>
          <a:prstGeom prst="curvedConnector5">
            <a:avLst>
              <a:gd fmla="val -98305" name="adj1"/>
              <a:gd fmla="val -61423965" name="adj2"/>
              <a:gd fmla="val 198323" name="adj3"/>
            </a:avLst>
          </a:prstGeom>
          <a:noFill/>
          <a:ln cap="flat" cmpd="sng" w="9525">
            <a:solidFill>
              <a:schemeClr val="dk2"/>
            </a:solidFill>
            <a:prstDash val="solid"/>
            <a:round/>
            <a:headEnd len="med" w="med" type="none"/>
            <a:tailEnd len="med" w="med" type="triangle"/>
          </a:ln>
        </p:spPr>
      </p:cxnSp>
      <p:cxnSp>
        <p:nvCxnSpPr>
          <p:cNvPr id="792" name="Google Shape;792;p66"/>
          <p:cNvCxnSpPr/>
          <p:nvPr/>
        </p:nvCxnSpPr>
        <p:spPr>
          <a:xfrm rot="-5400000">
            <a:off x="6772369" y="4647728"/>
            <a:ext cx="306900" cy="600"/>
          </a:xfrm>
          <a:prstGeom prst="curvedConnector5">
            <a:avLst>
              <a:gd fmla="val -98305" name="adj1"/>
              <a:gd fmla="val -61423965" name="adj2"/>
              <a:gd fmla="val 198323" name="adj3"/>
            </a:avLst>
          </a:prstGeom>
          <a:noFill/>
          <a:ln cap="flat" cmpd="sng" w="9525">
            <a:solidFill>
              <a:schemeClr val="dk2"/>
            </a:solidFill>
            <a:prstDash val="solid"/>
            <a:round/>
            <a:headEnd len="med" w="med" type="none"/>
            <a:tailEnd len="med" w="med" type="triangle"/>
          </a:ln>
        </p:spPr>
      </p:cxnSp>
      <p:cxnSp>
        <p:nvCxnSpPr>
          <p:cNvPr id="793" name="Google Shape;793;p66"/>
          <p:cNvCxnSpPr>
            <a:stCxn id="780" idx="0"/>
            <a:endCxn id="783" idx="0"/>
          </p:cNvCxnSpPr>
          <p:nvPr/>
        </p:nvCxnSpPr>
        <p:spPr>
          <a:xfrm flipH="1" rot="-5400000">
            <a:off x="8333875" y="4012150"/>
            <a:ext cx="600" cy="838200"/>
          </a:xfrm>
          <a:prstGeom prst="curvedConnector3">
            <a:avLst>
              <a:gd fmla="val -39687500"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67"/>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RL vs standard ‘rule-based’ protocols?</a:t>
            </a:r>
            <a:br>
              <a:rPr lang="en-US">
                <a:solidFill>
                  <a:schemeClr val="dk1"/>
                </a:solidFill>
              </a:rPr>
            </a:br>
            <a:r>
              <a:rPr lang="en-US">
                <a:solidFill>
                  <a:schemeClr val="dk1"/>
                </a:solidFill>
              </a:rPr>
              <a:t>802.11ax Example: UORA</a:t>
            </a:r>
            <a:endParaRPr/>
          </a:p>
        </p:txBody>
      </p:sp>
      <p:sp>
        <p:nvSpPr>
          <p:cNvPr id="800" name="Google Shape;800;p67"/>
          <p:cNvSpPr txBox="1"/>
          <p:nvPr>
            <p:ph idx="1" type="body"/>
          </p:nvPr>
        </p:nvSpPr>
        <p:spPr>
          <a:xfrm>
            <a:off x="183525" y="4965425"/>
            <a:ext cx="9573900" cy="631200"/>
          </a:xfrm>
          <a:prstGeom prst="rect">
            <a:avLst/>
          </a:prstGeom>
        </p:spPr>
        <p:txBody>
          <a:bodyPr anchorCtr="0" anchor="t" bIns="0" lIns="0" spcFirstLastPara="1" rIns="0" wrap="square" tIns="0">
            <a:noAutofit/>
          </a:bodyPr>
          <a:lstStyle/>
          <a:p>
            <a:pPr indent="0" lvl="0" marL="0" rtl="0" algn="l">
              <a:lnSpc>
                <a:spcPct val="105000"/>
              </a:lnSpc>
              <a:spcBef>
                <a:spcPts val="0"/>
              </a:spcBef>
              <a:spcAft>
                <a:spcPts val="1000"/>
              </a:spcAft>
              <a:buSzPts val="852"/>
              <a:buNone/>
            </a:pPr>
            <a:r>
              <a:rPr lang="en-US" sz="1107"/>
              <a:t>[1] K. Kosek-Szott and K. Domino, ‘‘An efficient backoff procedure for IEEE 802.11ax uplink OFDMA-based random access,’’ IEEE Access, vol. 10, pp. 8855–8863, 2022 </a:t>
            </a:r>
            <a:br>
              <a:rPr lang="en-US" sz="1107"/>
            </a:br>
            <a:r>
              <a:rPr lang="en-US" sz="1107"/>
              <a:t>[2] </a:t>
            </a:r>
            <a:r>
              <a:rPr lang="en-US" sz="1107"/>
              <a:t>Kosek-Szott, Katarzyna, Szymon Szott, and Falko Dressler. "Improving IEEE 802.11 ax UORA Performance: Comparison of Reinforcement Learning and Heuristic Approaches." IEEE Access 10 (2022): 120285-120295.</a:t>
            </a:r>
            <a:endParaRPr sz="1107"/>
          </a:p>
        </p:txBody>
      </p:sp>
      <p:sp>
        <p:nvSpPr>
          <p:cNvPr id="801" name="Google Shape;801;p6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802" name="Google Shape;802;p67"/>
          <p:cNvPicPr preferRelativeResize="0"/>
          <p:nvPr/>
        </p:nvPicPr>
        <p:blipFill>
          <a:blip r:embed="rId3">
            <a:alphaModFix/>
          </a:blip>
          <a:stretch>
            <a:fillRect/>
          </a:stretch>
        </p:blipFill>
        <p:spPr>
          <a:xfrm>
            <a:off x="729600" y="1324620"/>
            <a:ext cx="3199871" cy="3270456"/>
          </a:xfrm>
          <a:prstGeom prst="rect">
            <a:avLst/>
          </a:prstGeom>
          <a:noFill/>
          <a:ln>
            <a:noFill/>
          </a:ln>
        </p:spPr>
      </p:pic>
      <p:sp>
        <p:nvSpPr>
          <p:cNvPr id="803" name="Google Shape;803;p67"/>
          <p:cNvSpPr txBox="1"/>
          <p:nvPr/>
        </p:nvSpPr>
        <p:spPr>
          <a:xfrm>
            <a:off x="4844375" y="1690375"/>
            <a:ext cx="4122900" cy="25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OBO decrementation</a:t>
            </a:r>
            <a:endParaRPr sz="18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Standard: fixed</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Efficient OBO: variable, depending on recent observations (</a:t>
            </a:r>
            <a:r>
              <a:rPr lang="en-US" sz="1600">
                <a:solidFill>
                  <a:schemeClr val="dk1"/>
                </a:solidFill>
                <a:latin typeface="Calibri"/>
                <a:ea typeface="Calibri"/>
                <a:cs typeface="Calibri"/>
                <a:sym typeface="Calibri"/>
              </a:rPr>
              <a:t>heuristic) </a:t>
            </a:r>
            <a:r>
              <a:rPr lang="en-US" sz="1600">
                <a:latin typeface="Calibri"/>
                <a:ea typeface="Calibri"/>
                <a:cs typeface="Calibri"/>
                <a:sym typeface="Calibri"/>
              </a:rPr>
              <a:t>[1]</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RL-based OBO: variable, based on a trained DQL model [2]</a:t>
            </a:r>
            <a:endParaRPr sz="1600">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68"/>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RL vs standard ‘rule-based’ protocols?</a:t>
            </a:r>
            <a:r>
              <a:rPr lang="en-US">
                <a:solidFill>
                  <a:schemeClr val="dk1"/>
                </a:solidFill>
              </a:rPr>
              <a:t> UORA example</a:t>
            </a:r>
            <a:endParaRPr/>
          </a:p>
        </p:txBody>
      </p:sp>
      <p:sp>
        <p:nvSpPr>
          <p:cNvPr id="810" name="Google Shape;810;p68"/>
          <p:cNvSpPr txBox="1"/>
          <p:nvPr>
            <p:ph idx="1" type="body"/>
          </p:nvPr>
        </p:nvSpPr>
        <p:spPr>
          <a:xfrm>
            <a:off x="503650" y="1326250"/>
            <a:ext cx="4390500" cy="38553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1000"/>
              </a:spcAft>
              <a:buNone/>
            </a:pPr>
            <a:r>
              <a:rPr lang="en-US" sz="2200" u="sng"/>
              <a:t>Conclusions</a:t>
            </a:r>
            <a:r>
              <a:rPr lang="en-US" sz="2200"/>
              <a:t>: “</a:t>
            </a:r>
            <a:r>
              <a:rPr i="1" lang="en-US" sz="2200"/>
              <a:t>The simulation results confirm that the proposed approach gives satisfactory results in various dynamic settings; however, when compared to E-OBO, </a:t>
            </a:r>
            <a:r>
              <a:rPr i="1" lang="en-US" sz="2200">
                <a:solidFill>
                  <a:srgbClr val="FF9900"/>
                </a:solidFill>
              </a:rPr>
              <a:t>RL-OBO does not provide meaningful advantages</a:t>
            </a:r>
            <a:r>
              <a:rPr i="1" lang="en-US" sz="2200"/>
              <a:t>. Both mechanisms provide similar outcomes (i.e., throughput, channel access fairness, efficiency) and, therefore, </a:t>
            </a:r>
            <a:r>
              <a:rPr i="1" lang="en-US" sz="2200">
                <a:solidFill>
                  <a:srgbClr val="FF9900"/>
                </a:solidFill>
              </a:rPr>
              <a:t>the need for RL-OBO training and appropriate configuration of ML-related hyperparameters becomes a disadvantage</a:t>
            </a:r>
            <a:r>
              <a:rPr i="1" lang="en-US" sz="2200"/>
              <a:t>.</a:t>
            </a:r>
            <a:r>
              <a:rPr lang="en-US" sz="2200"/>
              <a:t>”</a:t>
            </a:r>
            <a:endParaRPr sz="2200"/>
          </a:p>
        </p:txBody>
      </p:sp>
      <p:sp>
        <p:nvSpPr>
          <p:cNvPr id="811" name="Google Shape;811;p6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812" name="Google Shape;812;p68"/>
          <p:cNvPicPr preferRelativeResize="0"/>
          <p:nvPr/>
        </p:nvPicPr>
        <p:blipFill>
          <a:blip r:embed="rId3">
            <a:alphaModFix/>
          </a:blip>
          <a:stretch>
            <a:fillRect/>
          </a:stretch>
        </p:blipFill>
        <p:spPr>
          <a:xfrm>
            <a:off x="4719225" y="1525474"/>
            <a:ext cx="5227725" cy="3209825"/>
          </a:xfrm>
          <a:prstGeom prst="rect">
            <a:avLst/>
          </a:prstGeom>
          <a:noFill/>
          <a:ln>
            <a:noFill/>
          </a:ln>
        </p:spPr>
      </p:pic>
      <p:sp>
        <p:nvSpPr>
          <p:cNvPr id="813" name="Google Shape;813;p68"/>
          <p:cNvSpPr txBox="1"/>
          <p:nvPr/>
        </p:nvSpPr>
        <p:spPr>
          <a:xfrm>
            <a:off x="5926600" y="4595025"/>
            <a:ext cx="917700" cy="685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t>Heuristic</a:t>
            </a:r>
            <a:endParaRPr sz="1200"/>
          </a:p>
        </p:txBody>
      </p:sp>
      <p:sp>
        <p:nvSpPr>
          <p:cNvPr id="814" name="Google Shape;814;p68"/>
          <p:cNvSpPr txBox="1"/>
          <p:nvPr/>
        </p:nvSpPr>
        <p:spPr>
          <a:xfrm>
            <a:off x="6920350" y="4595025"/>
            <a:ext cx="917700" cy="685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t>RL</a:t>
            </a:r>
            <a:endParaRPr sz="12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69"/>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Actions, Rewards and States</a:t>
            </a:r>
            <a:endParaRPr sz="3200" strike="noStrike">
              <a:latin typeface="Calibri"/>
              <a:ea typeface="Calibri"/>
              <a:cs typeface="Calibri"/>
              <a:sym typeface="Calibri"/>
            </a:endParaRPr>
          </a:p>
        </p:txBody>
      </p:sp>
      <p:sp>
        <p:nvSpPr>
          <p:cNvPr id="820" name="Google Shape;820;p69"/>
          <p:cNvSpPr txBox="1"/>
          <p:nvPr/>
        </p:nvSpPr>
        <p:spPr>
          <a:xfrm>
            <a:off x="503650" y="1326250"/>
            <a:ext cx="6376500" cy="2314500"/>
          </a:xfrm>
          <a:prstGeom prst="rect">
            <a:avLst/>
          </a:prstGeom>
          <a:noFill/>
          <a:ln>
            <a:noFill/>
          </a:ln>
        </p:spPr>
        <p:txBody>
          <a:bodyPr anchorCtr="0" anchor="t" bIns="0" lIns="0" spcFirstLastPara="1" rIns="0" wrap="square" tIns="0">
            <a:normAutofit fontScale="85000" lnSpcReduction="20000"/>
          </a:bodyPr>
          <a:lstStyle/>
          <a:p>
            <a:pPr indent="-328629" lvl="0" marL="432000" marR="0" rtl="0" algn="l">
              <a:spcBef>
                <a:spcPts val="0"/>
              </a:spcBef>
              <a:spcAft>
                <a:spcPts val="0"/>
              </a:spcAft>
              <a:buClr>
                <a:srgbClr val="000000"/>
              </a:buClr>
              <a:buSzPct val="45000"/>
              <a:buFont typeface="Calibri"/>
              <a:buChar char="●"/>
            </a:pPr>
            <a:r>
              <a:rPr lang="en-US" sz="1800" strike="noStrike">
                <a:latin typeface="Calibri"/>
                <a:ea typeface="Calibri"/>
                <a:cs typeface="Calibri"/>
                <a:sym typeface="Calibri"/>
              </a:rPr>
              <a:t>Consider the case of a robot moving in a map.</a:t>
            </a:r>
            <a:endParaRPr sz="1800" strike="noStrike">
              <a:latin typeface="Calibri"/>
              <a:ea typeface="Calibri"/>
              <a:cs typeface="Calibri"/>
              <a:sym typeface="Calibri"/>
            </a:endParaRPr>
          </a:p>
          <a:p>
            <a:pPr indent="-328629" lvl="0" marL="432000" marR="0" rtl="0" algn="l">
              <a:spcBef>
                <a:spcPts val="1414"/>
              </a:spcBef>
              <a:spcAft>
                <a:spcPts val="0"/>
              </a:spcAft>
              <a:buClr>
                <a:srgbClr val="000000"/>
              </a:buClr>
              <a:buSzPct val="45000"/>
              <a:buFont typeface="Noto Sans Symbols"/>
              <a:buChar char="●"/>
            </a:pPr>
            <a:r>
              <a:rPr lang="en-US" sz="1800" strike="noStrike">
                <a:latin typeface="Calibri"/>
                <a:ea typeface="Calibri"/>
                <a:cs typeface="Calibri"/>
                <a:sym typeface="Calibri"/>
              </a:rPr>
              <a:t>Each position of the map is a ‘</a:t>
            </a:r>
            <a:r>
              <a:rPr b="1" lang="en-US" sz="1800" strike="noStrike">
                <a:latin typeface="Calibri"/>
                <a:ea typeface="Calibri"/>
                <a:cs typeface="Calibri"/>
                <a:sym typeface="Calibri"/>
              </a:rPr>
              <a:t>state</a:t>
            </a:r>
            <a:r>
              <a:rPr lang="en-US" sz="1800" strike="noStrike">
                <a:latin typeface="Calibri"/>
                <a:ea typeface="Calibri"/>
                <a:cs typeface="Calibri"/>
                <a:sym typeface="Calibri"/>
              </a:rPr>
              <a:t>’:</a:t>
            </a:r>
            <a:r>
              <a:rPr lang="en-US" sz="1800">
                <a:latin typeface="Calibri"/>
                <a:ea typeface="Calibri"/>
                <a:cs typeface="Calibri"/>
                <a:sym typeface="Calibri"/>
              </a:rPr>
              <a:t> (x,y)</a:t>
            </a:r>
            <a:endParaRPr sz="1800" strike="noStrike">
              <a:latin typeface="Calibri"/>
              <a:ea typeface="Calibri"/>
              <a:cs typeface="Calibri"/>
              <a:sym typeface="Calibri"/>
            </a:endParaRPr>
          </a:p>
          <a:p>
            <a:pPr indent="-328629" lvl="0" marL="431999" marR="0" rtl="0" algn="l">
              <a:spcBef>
                <a:spcPts val="1414"/>
              </a:spcBef>
              <a:spcAft>
                <a:spcPts val="0"/>
              </a:spcAft>
              <a:buClr>
                <a:srgbClr val="000000"/>
              </a:buClr>
              <a:buSzPct val="45000"/>
              <a:buFont typeface="Noto Sans Symbols"/>
              <a:buChar char="●"/>
            </a:pPr>
            <a:r>
              <a:rPr b="1" lang="en-US" sz="1800" strike="noStrike">
                <a:latin typeface="Calibri"/>
                <a:ea typeface="Calibri"/>
                <a:cs typeface="Calibri"/>
                <a:sym typeface="Calibri"/>
              </a:rPr>
              <a:t>Actions</a:t>
            </a:r>
            <a:r>
              <a:rPr lang="en-US" sz="1800" strike="noStrike">
                <a:latin typeface="Calibri"/>
                <a:ea typeface="Calibri"/>
                <a:cs typeface="Calibri"/>
                <a:sym typeface="Calibri"/>
              </a:rPr>
              <a:t>: the movements that can be done in each state</a:t>
            </a:r>
            <a:r>
              <a:rPr lang="en-US" sz="1800">
                <a:latin typeface="Calibri"/>
                <a:ea typeface="Calibri"/>
                <a:cs typeface="Calibri"/>
                <a:sym typeface="Calibri"/>
              </a:rPr>
              <a:t>: U, D, R, L</a:t>
            </a:r>
            <a:r>
              <a:rPr lang="en-US" sz="1800" strike="noStrike">
                <a:latin typeface="Calibri"/>
                <a:ea typeface="Calibri"/>
                <a:cs typeface="Calibri"/>
                <a:sym typeface="Calibri"/>
              </a:rPr>
              <a:t> </a:t>
            </a:r>
            <a:endParaRPr sz="1800" strike="noStrike">
              <a:latin typeface="Calibri"/>
              <a:ea typeface="Calibri"/>
              <a:cs typeface="Calibri"/>
              <a:sym typeface="Calibri"/>
            </a:endParaRPr>
          </a:p>
          <a:p>
            <a:pPr indent="-328629" lvl="0" marL="432000" marR="0" rtl="0" algn="l">
              <a:spcBef>
                <a:spcPts val="1414"/>
              </a:spcBef>
              <a:spcAft>
                <a:spcPts val="0"/>
              </a:spcAft>
              <a:buClr>
                <a:srgbClr val="000000"/>
              </a:buClr>
              <a:buSzPct val="45000"/>
              <a:buFont typeface="Noto Sans Symbols"/>
              <a:buChar char="●"/>
            </a:pPr>
            <a:r>
              <a:rPr b="1" lang="en-US" sz="1800" strike="noStrike">
                <a:latin typeface="Calibri"/>
                <a:ea typeface="Calibri"/>
                <a:cs typeface="Calibri"/>
                <a:sym typeface="Calibri"/>
              </a:rPr>
              <a:t>Rewards</a:t>
            </a:r>
            <a:r>
              <a:rPr lang="en-US" sz="1800" strike="noStrike">
                <a:latin typeface="Calibri"/>
                <a:ea typeface="Calibri"/>
                <a:cs typeface="Calibri"/>
                <a:sym typeface="Calibri"/>
              </a:rPr>
              <a:t>: how </a:t>
            </a:r>
            <a:r>
              <a:rPr lang="en-US" sz="1800">
                <a:latin typeface="Calibri"/>
                <a:ea typeface="Calibri"/>
                <a:cs typeface="Calibri"/>
                <a:sym typeface="Calibri"/>
              </a:rPr>
              <a:t>close</a:t>
            </a:r>
            <a:r>
              <a:rPr lang="en-US" sz="1800" strike="noStrike">
                <a:latin typeface="Calibri"/>
                <a:ea typeface="Calibri"/>
                <a:cs typeface="Calibri"/>
                <a:sym typeface="Calibri"/>
              </a:rPr>
              <a:t> is the robot </a:t>
            </a:r>
            <a:r>
              <a:rPr lang="en-US" sz="1800">
                <a:latin typeface="Calibri"/>
                <a:ea typeface="Calibri"/>
                <a:cs typeface="Calibri"/>
                <a:sym typeface="Calibri"/>
              </a:rPr>
              <a:t>to</a:t>
            </a:r>
            <a:r>
              <a:rPr lang="en-US" sz="1800" strike="noStrike">
                <a:latin typeface="Calibri"/>
                <a:ea typeface="Calibri"/>
                <a:cs typeface="Calibri"/>
                <a:sym typeface="Calibri"/>
              </a:rPr>
              <a:t> the </a:t>
            </a:r>
            <a:r>
              <a:rPr lang="en-US" sz="1800">
                <a:latin typeface="Calibri"/>
                <a:ea typeface="Calibri"/>
                <a:cs typeface="Calibri"/>
                <a:sym typeface="Calibri"/>
              </a:rPr>
              <a:t>e</a:t>
            </a:r>
            <a:r>
              <a:rPr lang="en-US" sz="1800" strike="noStrike">
                <a:latin typeface="Calibri"/>
                <a:ea typeface="Calibri"/>
                <a:cs typeface="Calibri"/>
                <a:sym typeface="Calibri"/>
              </a:rPr>
              <a:t>nd; and/or if there is an obstacle.</a:t>
            </a:r>
            <a:endParaRPr sz="1800" strike="noStrike">
              <a:latin typeface="Calibri"/>
              <a:ea typeface="Calibri"/>
              <a:cs typeface="Calibri"/>
              <a:sym typeface="Calibri"/>
            </a:endParaRPr>
          </a:p>
          <a:p>
            <a:pPr indent="-328629" lvl="0" marL="431999" marR="0" rtl="0" algn="l">
              <a:spcBef>
                <a:spcPts val="1414"/>
              </a:spcBef>
              <a:spcAft>
                <a:spcPts val="0"/>
              </a:spcAft>
              <a:buClr>
                <a:srgbClr val="000000"/>
              </a:buClr>
              <a:buSzPct val="45000"/>
              <a:buFont typeface="Calibri"/>
              <a:buChar char="●"/>
            </a:pPr>
            <a:r>
              <a:rPr i="1" lang="en-US" sz="1800" strike="noStrike">
                <a:latin typeface="Calibri"/>
                <a:ea typeface="Calibri"/>
                <a:cs typeface="Calibri"/>
                <a:sym typeface="Calibri"/>
              </a:rPr>
              <a:t>Moving results in a reward, but also moves the system to a new state.</a:t>
            </a:r>
            <a:endParaRPr i="1" sz="1800" strike="noStrike">
              <a:latin typeface="Calibri"/>
              <a:ea typeface="Calibri"/>
              <a:cs typeface="Calibri"/>
              <a:sym typeface="Calibri"/>
            </a:endParaRPr>
          </a:p>
          <a:p>
            <a:pPr indent="-325755" lvl="0" marL="457200" marR="0" rtl="0" algn="l">
              <a:spcBef>
                <a:spcPts val="1414"/>
              </a:spcBef>
              <a:spcAft>
                <a:spcPts val="1000"/>
              </a:spcAft>
              <a:buSzPct val="100000"/>
              <a:buFont typeface="Calibri"/>
              <a:buChar char="➔"/>
            </a:pPr>
            <a:r>
              <a:rPr i="1" lang="en-US" sz="1800">
                <a:latin typeface="Calibri"/>
                <a:ea typeface="Calibri"/>
                <a:cs typeface="Calibri"/>
                <a:sym typeface="Calibri"/>
              </a:rPr>
              <a:t>Learning the model means knowing what to do </a:t>
            </a:r>
            <a:r>
              <a:rPr i="1" lang="en-US" sz="1800">
                <a:solidFill>
                  <a:schemeClr val="dk1"/>
                </a:solidFill>
                <a:latin typeface="Calibri"/>
                <a:ea typeface="Calibri"/>
                <a:cs typeface="Calibri"/>
                <a:sym typeface="Calibri"/>
              </a:rPr>
              <a:t>(action to play) </a:t>
            </a:r>
            <a:r>
              <a:rPr i="1" lang="en-US" sz="1800">
                <a:latin typeface="Calibri"/>
                <a:ea typeface="Calibri"/>
                <a:cs typeface="Calibri"/>
                <a:sym typeface="Calibri"/>
              </a:rPr>
              <a:t>at every state.</a:t>
            </a:r>
            <a:endParaRPr i="1" sz="1800">
              <a:latin typeface="Calibri"/>
              <a:ea typeface="Calibri"/>
              <a:cs typeface="Calibri"/>
              <a:sym typeface="Calibri"/>
            </a:endParaRPr>
          </a:p>
        </p:txBody>
      </p:sp>
      <p:sp>
        <p:nvSpPr>
          <p:cNvPr id="821" name="Google Shape;821;p69"/>
          <p:cNvSpPr/>
          <p:nvPr/>
        </p:nvSpPr>
        <p:spPr>
          <a:xfrm>
            <a:off x="1258200" y="3863160"/>
            <a:ext cx="7416000" cy="687600"/>
          </a:xfrm>
          <a:custGeom>
            <a:rect b="b" l="l" r="r" t="t"/>
            <a:pathLst>
              <a:path extrusionOk="0" h="1912" w="20602">
                <a:moveTo>
                  <a:pt x="318" y="0"/>
                </a:moveTo>
                <a:lnTo>
                  <a:pt x="319" y="0"/>
                </a:lnTo>
                <a:cubicBezTo>
                  <a:pt x="263" y="0"/>
                  <a:pt x="208" y="15"/>
                  <a:pt x="159" y="43"/>
                </a:cubicBezTo>
                <a:cubicBezTo>
                  <a:pt x="111" y="71"/>
                  <a:pt x="71" y="111"/>
                  <a:pt x="43" y="159"/>
                </a:cubicBezTo>
                <a:cubicBezTo>
                  <a:pt x="15" y="208"/>
                  <a:pt x="0" y="263"/>
                  <a:pt x="0" y="319"/>
                </a:cubicBezTo>
                <a:lnTo>
                  <a:pt x="0" y="1592"/>
                </a:lnTo>
                <a:lnTo>
                  <a:pt x="0" y="1593"/>
                </a:lnTo>
                <a:cubicBezTo>
                  <a:pt x="0" y="1648"/>
                  <a:pt x="15" y="1703"/>
                  <a:pt x="43" y="1752"/>
                </a:cubicBezTo>
                <a:cubicBezTo>
                  <a:pt x="71" y="1800"/>
                  <a:pt x="111" y="1840"/>
                  <a:pt x="159" y="1868"/>
                </a:cubicBezTo>
                <a:cubicBezTo>
                  <a:pt x="208" y="1896"/>
                  <a:pt x="263" y="1911"/>
                  <a:pt x="319" y="1911"/>
                </a:cubicBezTo>
                <a:lnTo>
                  <a:pt x="20282" y="1910"/>
                </a:lnTo>
                <a:lnTo>
                  <a:pt x="20283" y="1911"/>
                </a:lnTo>
                <a:cubicBezTo>
                  <a:pt x="20338" y="1911"/>
                  <a:pt x="20393" y="1896"/>
                  <a:pt x="20442" y="1868"/>
                </a:cubicBezTo>
                <a:cubicBezTo>
                  <a:pt x="20490" y="1840"/>
                  <a:pt x="20530" y="1800"/>
                  <a:pt x="20558" y="1752"/>
                </a:cubicBezTo>
                <a:cubicBezTo>
                  <a:pt x="20586" y="1703"/>
                  <a:pt x="20601" y="1648"/>
                  <a:pt x="20601" y="1593"/>
                </a:cubicBezTo>
                <a:lnTo>
                  <a:pt x="20601" y="318"/>
                </a:lnTo>
                <a:lnTo>
                  <a:pt x="20601" y="319"/>
                </a:lnTo>
                <a:lnTo>
                  <a:pt x="20601" y="319"/>
                </a:lnTo>
                <a:cubicBezTo>
                  <a:pt x="20601" y="263"/>
                  <a:pt x="20586" y="208"/>
                  <a:pt x="20558" y="159"/>
                </a:cubicBezTo>
                <a:cubicBezTo>
                  <a:pt x="20530" y="111"/>
                  <a:pt x="20490" y="71"/>
                  <a:pt x="20442" y="43"/>
                </a:cubicBezTo>
                <a:cubicBezTo>
                  <a:pt x="20393" y="15"/>
                  <a:pt x="20338" y="0"/>
                  <a:pt x="20283" y="0"/>
                </a:cubicBezTo>
                <a:lnTo>
                  <a:pt x="318" y="0"/>
                </a:lnTo>
              </a:path>
            </a:pathLst>
          </a:custGeom>
          <a:solidFill>
            <a:srgbClr val="FFF2CC"/>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i="1" lang="en-US" sz="1500" strike="noStrike">
                <a:latin typeface="Calibri"/>
                <a:ea typeface="Calibri"/>
                <a:cs typeface="Calibri"/>
                <a:sym typeface="Calibri"/>
              </a:rPr>
              <a:t>It is not clear how to define states in Wi-Fi, as sometimes the state is equivalent to the ‘action’ (i.e., the selected AP or channel). </a:t>
            </a:r>
            <a:endParaRPr i="1" sz="1500" strike="noStrike">
              <a:latin typeface="Calibri"/>
              <a:ea typeface="Calibri"/>
              <a:cs typeface="Calibri"/>
              <a:sym typeface="Calibri"/>
            </a:endParaRPr>
          </a:p>
        </p:txBody>
      </p:sp>
      <p:sp>
        <p:nvSpPr>
          <p:cNvPr id="822" name="Google Shape;822;p69"/>
          <p:cNvSpPr/>
          <p:nvPr/>
        </p:nvSpPr>
        <p:spPr>
          <a:xfrm>
            <a:off x="1258560" y="4655520"/>
            <a:ext cx="7416000" cy="687600"/>
          </a:xfrm>
          <a:custGeom>
            <a:rect b="b" l="l" r="r" t="t"/>
            <a:pathLst>
              <a:path extrusionOk="0" h="1912" w="20602">
                <a:moveTo>
                  <a:pt x="318" y="0"/>
                </a:moveTo>
                <a:lnTo>
                  <a:pt x="319" y="0"/>
                </a:lnTo>
                <a:cubicBezTo>
                  <a:pt x="263" y="0"/>
                  <a:pt x="208" y="15"/>
                  <a:pt x="159" y="43"/>
                </a:cubicBezTo>
                <a:cubicBezTo>
                  <a:pt x="111" y="71"/>
                  <a:pt x="71" y="111"/>
                  <a:pt x="43" y="159"/>
                </a:cubicBezTo>
                <a:cubicBezTo>
                  <a:pt x="15" y="208"/>
                  <a:pt x="0" y="263"/>
                  <a:pt x="0" y="319"/>
                </a:cubicBezTo>
                <a:lnTo>
                  <a:pt x="0" y="1592"/>
                </a:lnTo>
                <a:lnTo>
                  <a:pt x="0" y="1593"/>
                </a:lnTo>
                <a:cubicBezTo>
                  <a:pt x="0" y="1648"/>
                  <a:pt x="15" y="1703"/>
                  <a:pt x="43" y="1752"/>
                </a:cubicBezTo>
                <a:cubicBezTo>
                  <a:pt x="71" y="1800"/>
                  <a:pt x="111" y="1840"/>
                  <a:pt x="159" y="1868"/>
                </a:cubicBezTo>
                <a:cubicBezTo>
                  <a:pt x="208" y="1896"/>
                  <a:pt x="263" y="1911"/>
                  <a:pt x="319" y="1911"/>
                </a:cubicBezTo>
                <a:lnTo>
                  <a:pt x="20282" y="1910"/>
                </a:lnTo>
                <a:lnTo>
                  <a:pt x="20283" y="1911"/>
                </a:lnTo>
                <a:cubicBezTo>
                  <a:pt x="20338" y="1911"/>
                  <a:pt x="20393" y="1896"/>
                  <a:pt x="20442" y="1868"/>
                </a:cubicBezTo>
                <a:cubicBezTo>
                  <a:pt x="20490" y="1840"/>
                  <a:pt x="20530" y="1800"/>
                  <a:pt x="20558" y="1752"/>
                </a:cubicBezTo>
                <a:cubicBezTo>
                  <a:pt x="20586" y="1703"/>
                  <a:pt x="20601" y="1648"/>
                  <a:pt x="20601" y="1593"/>
                </a:cubicBezTo>
                <a:lnTo>
                  <a:pt x="20601" y="318"/>
                </a:lnTo>
                <a:lnTo>
                  <a:pt x="20601" y="319"/>
                </a:lnTo>
                <a:lnTo>
                  <a:pt x="20601" y="319"/>
                </a:lnTo>
                <a:cubicBezTo>
                  <a:pt x="20601" y="263"/>
                  <a:pt x="20586" y="208"/>
                  <a:pt x="20558" y="159"/>
                </a:cubicBezTo>
                <a:cubicBezTo>
                  <a:pt x="20530" y="111"/>
                  <a:pt x="20490" y="71"/>
                  <a:pt x="20442" y="43"/>
                </a:cubicBezTo>
                <a:cubicBezTo>
                  <a:pt x="20393" y="15"/>
                  <a:pt x="20338" y="0"/>
                  <a:pt x="20283" y="0"/>
                </a:cubicBezTo>
                <a:lnTo>
                  <a:pt x="318" y="0"/>
                </a:lnTo>
              </a:path>
            </a:pathLst>
          </a:cu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i="1" lang="en-US" sz="1500" strike="noStrike">
                <a:latin typeface="Calibri"/>
                <a:ea typeface="Calibri"/>
                <a:cs typeface="Calibri"/>
                <a:sym typeface="Calibri"/>
              </a:rPr>
              <a:t>Wireless scenarios are hardly ‘static’, and so the same action may have different outcomes.</a:t>
            </a:r>
            <a:endParaRPr i="1" sz="1500" strike="noStrike">
              <a:latin typeface="Calibri"/>
              <a:ea typeface="Calibri"/>
              <a:cs typeface="Calibri"/>
              <a:sym typeface="Calibri"/>
            </a:endParaRPr>
          </a:p>
        </p:txBody>
      </p:sp>
      <p:sp>
        <p:nvSpPr>
          <p:cNvPr id="823" name="Google Shape;823;p6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824" name="Google Shape;824;p69"/>
          <p:cNvPicPr preferRelativeResize="0"/>
          <p:nvPr/>
        </p:nvPicPr>
        <p:blipFill>
          <a:blip r:embed="rId3">
            <a:alphaModFix/>
          </a:blip>
          <a:stretch>
            <a:fillRect/>
          </a:stretch>
        </p:blipFill>
        <p:spPr>
          <a:xfrm>
            <a:off x="7238290" y="1172160"/>
            <a:ext cx="2295525" cy="21050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7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Actions, Rewards and States</a:t>
            </a:r>
            <a:endParaRPr/>
          </a:p>
        </p:txBody>
      </p:sp>
      <p:sp>
        <p:nvSpPr>
          <p:cNvPr id="831" name="Google Shape;831;p70"/>
          <p:cNvSpPr txBox="1"/>
          <p:nvPr>
            <p:ph idx="1" type="body"/>
          </p:nvPr>
        </p:nvSpPr>
        <p:spPr>
          <a:xfrm>
            <a:off x="503651" y="1326250"/>
            <a:ext cx="5529600" cy="3855300"/>
          </a:xfrm>
          <a:prstGeom prst="rect">
            <a:avLst/>
          </a:prstGeom>
        </p:spPr>
        <p:txBody>
          <a:bodyPr anchorCtr="0" anchor="t" bIns="0" lIns="0" spcFirstLastPara="1" rIns="0" wrap="square" tIns="0">
            <a:normAutofit lnSpcReduction="20000"/>
          </a:bodyPr>
          <a:lstStyle/>
          <a:p>
            <a:pPr indent="-317500" lvl="0" marL="457200" rtl="0" algn="l">
              <a:spcBef>
                <a:spcPts val="0"/>
              </a:spcBef>
              <a:spcAft>
                <a:spcPts val="0"/>
              </a:spcAft>
              <a:buSzPts val="1400"/>
              <a:buChar char="●"/>
            </a:pPr>
            <a:r>
              <a:rPr lang="en-US"/>
              <a:t>After training, we will get the Q-table showing which are the best actions in each state.</a:t>
            </a:r>
            <a:endParaRPr/>
          </a:p>
          <a:p>
            <a:pPr indent="-317500" lvl="0" marL="457200" rtl="0" algn="l">
              <a:spcBef>
                <a:spcPts val="0"/>
              </a:spcBef>
              <a:spcAft>
                <a:spcPts val="0"/>
              </a:spcAft>
              <a:buSzPts val="1400"/>
              <a:buChar char="●"/>
            </a:pPr>
            <a:r>
              <a:rPr lang="en-US"/>
              <a:t>Any other robot deployed in the same scenario can use the same Q-table to move around.</a:t>
            </a:r>
            <a:endParaRPr/>
          </a:p>
          <a:p>
            <a:pPr indent="0" lvl="0" marL="457200" rtl="0" algn="l">
              <a:spcBef>
                <a:spcPts val="1000"/>
              </a:spcBef>
              <a:spcAft>
                <a:spcPts val="0"/>
              </a:spcAft>
              <a:buNone/>
            </a:pPr>
            <a:r>
              <a:t/>
            </a:r>
            <a:endParaRPr/>
          </a:p>
          <a:p>
            <a:pPr indent="-317500" lvl="0" marL="457200" rtl="0" algn="l">
              <a:spcBef>
                <a:spcPts val="1000"/>
              </a:spcBef>
              <a:spcAft>
                <a:spcPts val="0"/>
              </a:spcAft>
              <a:buSzPts val="1400"/>
              <a:buChar char="●"/>
            </a:pPr>
            <a:r>
              <a:rPr lang="en-US"/>
              <a:t>What happens if the ‘End’ place changes? Or the obstacles?</a:t>
            </a:r>
            <a:endParaRPr/>
          </a:p>
          <a:p>
            <a:pPr indent="-317500" lvl="1" marL="914400" rtl="0" algn="l">
              <a:spcBef>
                <a:spcPts val="0"/>
              </a:spcBef>
              <a:spcAft>
                <a:spcPts val="0"/>
              </a:spcAft>
              <a:buSzPts val="1400"/>
              <a:buChar char="○"/>
            </a:pPr>
            <a:r>
              <a:rPr lang="en-US"/>
              <a:t>The Q-table (the model) needs to be retrained</a:t>
            </a:r>
            <a:endParaRPr/>
          </a:p>
          <a:p>
            <a:pPr indent="0" lvl="0" marL="914400" rtl="0" algn="l">
              <a:spcBef>
                <a:spcPts val="1000"/>
              </a:spcBef>
              <a:spcAft>
                <a:spcPts val="0"/>
              </a:spcAft>
              <a:buNone/>
            </a:pPr>
            <a:r>
              <a:t/>
            </a:r>
            <a:endParaRPr/>
          </a:p>
          <a:p>
            <a:pPr indent="-317500" lvl="0" marL="457200" rtl="0" algn="l">
              <a:spcBef>
                <a:spcPts val="1000"/>
              </a:spcBef>
              <a:spcAft>
                <a:spcPts val="0"/>
              </a:spcAft>
              <a:buSzPts val="1400"/>
              <a:buChar char="●"/>
            </a:pPr>
            <a:r>
              <a:rPr lang="en-US"/>
              <a:t>Can it be done on-line?</a:t>
            </a:r>
            <a:endParaRPr/>
          </a:p>
          <a:p>
            <a:pPr indent="-317500" lvl="1" marL="914400" rtl="0" algn="l">
              <a:spcBef>
                <a:spcPts val="0"/>
              </a:spcBef>
              <a:spcAft>
                <a:spcPts val="0"/>
              </a:spcAft>
              <a:buSzPts val="1400"/>
              <a:buChar char="○"/>
            </a:pPr>
            <a:r>
              <a:rPr lang="en-US"/>
              <a:t>Yes, but it needs time to move from previous model to the new one</a:t>
            </a:r>
            <a:endParaRPr/>
          </a:p>
          <a:p>
            <a:pPr indent="-317500" lvl="1" marL="914400" rtl="0" algn="l">
              <a:spcBef>
                <a:spcPts val="0"/>
              </a:spcBef>
              <a:spcAft>
                <a:spcPts val="0"/>
              </a:spcAft>
              <a:buSzPts val="1400"/>
              <a:buChar char="○"/>
            </a:pPr>
            <a:r>
              <a:rPr lang="en-US"/>
              <a:t>The robot needs to explore from time to time, or when an anomaly is detected</a:t>
            </a:r>
            <a:endParaRPr/>
          </a:p>
        </p:txBody>
      </p:sp>
      <p:sp>
        <p:nvSpPr>
          <p:cNvPr id="832" name="Google Shape;832;p7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833" name="Google Shape;833;p70"/>
          <p:cNvPicPr preferRelativeResize="0"/>
          <p:nvPr/>
        </p:nvPicPr>
        <p:blipFill>
          <a:blip r:embed="rId3">
            <a:alphaModFix/>
          </a:blip>
          <a:stretch>
            <a:fillRect/>
          </a:stretch>
        </p:blipFill>
        <p:spPr>
          <a:xfrm>
            <a:off x="7238290" y="1172160"/>
            <a:ext cx="2295525" cy="21050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7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Defining States</a:t>
            </a:r>
            <a:endParaRPr/>
          </a:p>
        </p:txBody>
      </p:sp>
      <p:sp>
        <p:nvSpPr>
          <p:cNvPr id="840" name="Google Shape;840;p71"/>
          <p:cNvSpPr txBox="1"/>
          <p:nvPr>
            <p:ph idx="1" type="body"/>
          </p:nvPr>
        </p:nvSpPr>
        <p:spPr>
          <a:xfrm>
            <a:off x="503650" y="1326246"/>
            <a:ext cx="9068700" cy="2232000"/>
          </a:xfrm>
          <a:prstGeom prst="rect">
            <a:avLst/>
          </a:prstGeom>
        </p:spPr>
        <p:txBody>
          <a:bodyPr anchorCtr="0" anchor="t" bIns="0" lIns="0" spcFirstLastPara="1" rIns="0" wrap="square" tIns="0">
            <a:normAutofit lnSpcReduction="10000"/>
          </a:bodyPr>
          <a:lstStyle/>
          <a:p>
            <a:pPr indent="-317500" lvl="0" marL="457200" rtl="0" algn="l">
              <a:spcBef>
                <a:spcPts val="0"/>
              </a:spcBef>
              <a:spcAft>
                <a:spcPts val="0"/>
              </a:spcAft>
              <a:buSzPts val="1400"/>
              <a:buChar char="●"/>
            </a:pPr>
            <a:r>
              <a:rPr lang="en-US"/>
              <a:t>AP selection, channel selection: </a:t>
            </a:r>
            <a:endParaRPr/>
          </a:p>
          <a:p>
            <a:pPr indent="-317500" lvl="1" marL="914400" rtl="0" algn="l">
              <a:spcBef>
                <a:spcPts val="0"/>
              </a:spcBef>
              <a:spcAft>
                <a:spcPts val="0"/>
              </a:spcAft>
              <a:buSzPts val="1400"/>
              <a:buChar char="○"/>
            </a:pPr>
            <a:r>
              <a:rPr lang="en-US"/>
              <a:t>states are equivalent to actions since it is hard to find any sequential dependence between channels or APs</a:t>
            </a:r>
            <a:endParaRPr/>
          </a:p>
          <a:p>
            <a:pPr indent="0" lvl="0" marL="0" rtl="0" algn="l">
              <a:spcBef>
                <a:spcPts val="1000"/>
              </a:spcBef>
              <a:spcAft>
                <a:spcPts val="0"/>
              </a:spcAft>
              <a:buNone/>
            </a:pPr>
            <a:r>
              <a:t/>
            </a:r>
            <a:endParaRPr/>
          </a:p>
          <a:p>
            <a:pPr indent="-317500" lvl="0" marL="457200" rtl="0" algn="l">
              <a:spcBef>
                <a:spcPts val="1000"/>
              </a:spcBef>
              <a:spcAft>
                <a:spcPts val="0"/>
              </a:spcAft>
              <a:buSzPts val="1400"/>
              <a:buChar char="●"/>
            </a:pPr>
            <a:r>
              <a:rPr lang="en-US"/>
              <a:t>MCS selection:</a:t>
            </a:r>
            <a:endParaRPr/>
          </a:p>
          <a:p>
            <a:pPr indent="-317500" lvl="1" marL="914400" rtl="0" algn="l">
              <a:spcBef>
                <a:spcPts val="0"/>
              </a:spcBef>
              <a:spcAft>
                <a:spcPts val="0"/>
              </a:spcAft>
              <a:buSzPts val="1400"/>
              <a:buChar char="○"/>
            </a:pPr>
            <a:r>
              <a:rPr lang="en-US" u="sng"/>
              <a:t>States</a:t>
            </a:r>
            <a:r>
              <a:rPr lang="en-US"/>
              <a:t>: the set of possible MCSs; </a:t>
            </a:r>
            <a:r>
              <a:rPr lang="en-US" u="sng"/>
              <a:t>Actions</a:t>
            </a:r>
            <a:r>
              <a:rPr lang="en-US"/>
              <a:t>: increase, decrease, keep the same</a:t>
            </a:r>
            <a:endParaRPr/>
          </a:p>
          <a:p>
            <a:pPr indent="-317500" lvl="1" marL="914400" rtl="0" algn="l">
              <a:spcBef>
                <a:spcPts val="0"/>
              </a:spcBef>
              <a:spcAft>
                <a:spcPts val="0"/>
              </a:spcAft>
              <a:buSzPts val="1400"/>
              <a:buChar char="○"/>
            </a:pPr>
            <a:r>
              <a:rPr lang="en-US"/>
              <a:t>Allowing to switch from any MCS to any other MCS maps states with actions</a:t>
            </a:r>
            <a:endParaRPr/>
          </a:p>
          <a:p>
            <a:pPr indent="-317500" lvl="2" marL="1371600" rtl="0" algn="l">
              <a:spcBef>
                <a:spcPts val="0"/>
              </a:spcBef>
              <a:spcAft>
                <a:spcPts val="0"/>
              </a:spcAft>
              <a:buClr>
                <a:srgbClr val="CC0000"/>
              </a:buClr>
              <a:buSzPts val="1400"/>
              <a:buChar char="■"/>
            </a:pPr>
            <a:r>
              <a:rPr i="1" lang="en-US">
                <a:solidFill>
                  <a:srgbClr val="CC0000"/>
                </a:solidFill>
              </a:rPr>
              <a:t>If there are any require sequence to follow, it should appear in the trained model</a:t>
            </a:r>
            <a:endParaRPr i="1">
              <a:solidFill>
                <a:srgbClr val="CC0000"/>
              </a:solidFill>
            </a:endParaRPr>
          </a:p>
        </p:txBody>
      </p:sp>
      <p:sp>
        <p:nvSpPr>
          <p:cNvPr id="841" name="Google Shape;841;p7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842" name="Google Shape;842;p71"/>
          <p:cNvSpPr/>
          <p:nvPr/>
        </p:nvSpPr>
        <p:spPr>
          <a:xfrm>
            <a:off x="1763900" y="4535575"/>
            <a:ext cx="4893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#1</a:t>
            </a:r>
            <a:endParaRPr sz="1000"/>
          </a:p>
        </p:txBody>
      </p:sp>
      <p:sp>
        <p:nvSpPr>
          <p:cNvPr id="843" name="Google Shape;843;p71"/>
          <p:cNvSpPr/>
          <p:nvPr/>
        </p:nvSpPr>
        <p:spPr>
          <a:xfrm>
            <a:off x="2602100" y="4535575"/>
            <a:ext cx="4893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#2</a:t>
            </a:r>
            <a:endParaRPr sz="1000"/>
          </a:p>
        </p:txBody>
      </p:sp>
      <p:sp>
        <p:nvSpPr>
          <p:cNvPr id="844" name="Google Shape;844;p71"/>
          <p:cNvSpPr/>
          <p:nvPr/>
        </p:nvSpPr>
        <p:spPr>
          <a:xfrm>
            <a:off x="3364100" y="4535575"/>
            <a:ext cx="4893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#3</a:t>
            </a:r>
            <a:endParaRPr sz="1000"/>
          </a:p>
        </p:txBody>
      </p:sp>
      <p:sp>
        <p:nvSpPr>
          <p:cNvPr id="845" name="Google Shape;845;p71"/>
          <p:cNvSpPr/>
          <p:nvPr/>
        </p:nvSpPr>
        <p:spPr>
          <a:xfrm>
            <a:off x="5780575" y="4535575"/>
            <a:ext cx="4893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#1</a:t>
            </a:r>
            <a:endParaRPr sz="1000"/>
          </a:p>
        </p:txBody>
      </p:sp>
      <p:sp>
        <p:nvSpPr>
          <p:cNvPr id="846" name="Google Shape;846;p71"/>
          <p:cNvSpPr/>
          <p:nvPr/>
        </p:nvSpPr>
        <p:spPr>
          <a:xfrm>
            <a:off x="6618775" y="4535575"/>
            <a:ext cx="4893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#2</a:t>
            </a:r>
            <a:endParaRPr sz="1000"/>
          </a:p>
        </p:txBody>
      </p:sp>
      <p:sp>
        <p:nvSpPr>
          <p:cNvPr id="847" name="Google Shape;847;p71"/>
          <p:cNvSpPr/>
          <p:nvPr/>
        </p:nvSpPr>
        <p:spPr>
          <a:xfrm>
            <a:off x="7380775" y="4535575"/>
            <a:ext cx="4893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#3</a:t>
            </a:r>
            <a:endParaRPr sz="1000"/>
          </a:p>
        </p:txBody>
      </p:sp>
      <p:cxnSp>
        <p:nvCxnSpPr>
          <p:cNvPr id="848" name="Google Shape;848;p71"/>
          <p:cNvCxnSpPr>
            <a:stCxn id="842" idx="0"/>
            <a:endCxn id="843" idx="0"/>
          </p:cNvCxnSpPr>
          <p:nvPr/>
        </p:nvCxnSpPr>
        <p:spPr>
          <a:xfrm flipH="1" rot="-5400000">
            <a:off x="2427350" y="4116775"/>
            <a:ext cx="600" cy="838200"/>
          </a:xfrm>
          <a:prstGeom prst="curvedConnector3">
            <a:avLst>
              <a:gd fmla="val -39687500" name="adj1"/>
            </a:avLst>
          </a:prstGeom>
          <a:noFill/>
          <a:ln cap="flat" cmpd="sng" w="9525">
            <a:solidFill>
              <a:schemeClr val="dk2"/>
            </a:solidFill>
            <a:prstDash val="solid"/>
            <a:round/>
            <a:headEnd len="med" w="med" type="none"/>
            <a:tailEnd len="med" w="med" type="stealth"/>
          </a:ln>
        </p:spPr>
      </p:cxnSp>
      <p:cxnSp>
        <p:nvCxnSpPr>
          <p:cNvPr id="849" name="Google Shape;849;p71"/>
          <p:cNvCxnSpPr>
            <a:stCxn id="842" idx="3"/>
            <a:endCxn id="842" idx="1"/>
          </p:cNvCxnSpPr>
          <p:nvPr/>
        </p:nvCxnSpPr>
        <p:spPr>
          <a:xfrm rot="-5400000">
            <a:off x="1682406" y="4752353"/>
            <a:ext cx="306900" cy="600"/>
          </a:xfrm>
          <a:prstGeom prst="curvedConnector5">
            <a:avLst>
              <a:gd fmla="val -98305" name="adj1"/>
              <a:gd fmla="val -62921887" name="adj2"/>
              <a:gd fmla="val 198323" name="adj3"/>
            </a:avLst>
          </a:prstGeom>
          <a:noFill/>
          <a:ln cap="flat" cmpd="sng" w="9525">
            <a:solidFill>
              <a:schemeClr val="dk2"/>
            </a:solidFill>
            <a:prstDash val="solid"/>
            <a:round/>
            <a:headEnd len="med" w="med" type="none"/>
            <a:tailEnd len="med" w="med" type="stealth"/>
          </a:ln>
        </p:spPr>
      </p:cxnSp>
      <p:cxnSp>
        <p:nvCxnSpPr>
          <p:cNvPr id="850" name="Google Shape;850;p71"/>
          <p:cNvCxnSpPr>
            <a:stCxn id="843" idx="4"/>
            <a:endCxn id="842" idx="4"/>
          </p:cNvCxnSpPr>
          <p:nvPr/>
        </p:nvCxnSpPr>
        <p:spPr>
          <a:xfrm rot="5400000">
            <a:off x="2427350" y="4550875"/>
            <a:ext cx="600" cy="838200"/>
          </a:xfrm>
          <a:prstGeom prst="curvedConnector3">
            <a:avLst>
              <a:gd fmla="val 39687500" name="adj1"/>
            </a:avLst>
          </a:prstGeom>
          <a:noFill/>
          <a:ln cap="flat" cmpd="sng" w="9525">
            <a:solidFill>
              <a:schemeClr val="dk2"/>
            </a:solidFill>
            <a:prstDash val="solid"/>
            <a:round/>
            <a:headEnd len="med" w="med" type="none"/>
            <a:tailEnd len="med" w="med" type="stealth"/>
          </a:ln>
        </p:spPr>
      </p:cxnSp>
      <p:cxnSp>
        <p:nvCxnSpPr>
          <p:cNvPr id="851" name="Google Shape;851;p71"/>
          <p:cNvCxnSpPr>
            <a:stCxn id="843" idx="0"/>
            <a:endCxn id="844" idx="0"/>
          </p:cNvCxnSpPr>
          <p:nvPr/>
        </p:nvCxnSpPr>
        <p:spPr>
          <a:xfrm flipH="1" rot="-5400000">
            <a:off x="3227450" y="4154875"/>
            <a:ext cx="600" cy="762000"/>
          </a:xfrm>
          <a:prstGeom prst="curvedConnector3">
            <a:avLst>
              <a:gd fmla="val -39687500" name="adj1"/>
            </a:avLst>
          </a:prstGeom>
          <a:noFill/>
          <a:ln cap="flat" cmpd="sng" w="9525">
            <a:solidFill>
              <a:schemeClr val="dk2"/>
            </a:solidFill>
            <a:prstDash val="solid"/>
            <a:round/>
            <a:headEnd len="med" w="med" type="none"/>
            <a:tailEnd len="med" w="med" type="stealth"/>
          </a:ln>
        </p:spPr>
      </p:cxnSp>
      <p:cxnSp>
        <p:nvCxnSpPr>
          <p:cNvPr id="852" name="Google Shape;852;p71"/>
          <p:cNvCxnSpPr>
            <a:stCxn id="844" idx="4"/>
            <a:endCxn id="843" idx="4"/>
          </p:cNvCxnSpPr>
          <p:nvPr/>
        </p:nvCxnSpPr>
        <p:spPr>
          <a:xfrm rot="5400000">
            <a:off x="3227450" y="4588975"/>
            <a:ext cx="600" cy="762000"/>
          </a:xfrm>
          <a:prstGeom prst="curvedConnector3">
            <a:avLst>
              <a:gd fmla="val 39687500" name="adj1"/>
            </a:avLst>
          </a:prstGeom>
          <a:noFill/>
          <a:ln cap="flat" cmpd="sng" w="9525">
            <a:solidFill>
              <a:schemeClr val="dk2"/>
            </a:solidFill>
            <a:prstDash val="solid"/>
            <a:round/>
            <a:headEnd len="med" w="med" type="none"/>
            <a:tailEnd len="med" w="med" type="stealth"/>
          </a:ln>
        </p:spPr>
      </p:cxnSp>
      <p:cxnSp>
        <p:nvCxnSpPr>
          <p:cNvPr id="853" name="Google Shape;853;p71"/>
          <p:cNvCxnSpPr>
            <a:stCxn id="843" idx="1"/>
            <a:endCxn id="843" idx="3"/>
          </p:cNvCxnSpPr>
          <p:nvPr/>
        </p:nvCxnSpPr>
        <p:spPr>
          <a:xfrm flipH="1" rot="-5400000">
            <a:off x="2520606" y="4752297"/>
            <a:ext cx="306900" cy="600"/>
          </a:xfrm>
          <a:prstGeom prst="curvedConnector5">
            <a:avLst>
              <a:gd fmla="val -98305" name="adj1"/>
              <a:gd fmla="val -51630221" name="adj2"/>
              <a:gd fmla="val 198323" name="adj3"/>
            </a:avLst>
          </a:prstGeom>
          <a:noFill/>
          <a:ln cap="flat" cmpd="sng" w="9525">
            <a:solidFill>
              <a:schemeClr val="dk2"/>
            </a:solidFill>
            <a:prstDash val="solid"/>
            <a:round/>
            <a:headEnd len="med" w="med" type="none"/>
            <a:tailEnd len="med" w="med" type="stealth"/>
          </a:ln>
        </p:spPr>
      </p:cxnSp>
      <p:cxnSp>
        <p:nvCxnSpPr>
          <p:cNvPr id="854" name="Google Shape;854;p71"/>
          <p:cNvCxnSpPr>
            <a:stCxn id="844" idx="1"/>
            <a:endCxn id="844" idx="3"/>
          </p:cNvCxnSpPr>
          <p:nvPr/>
        </p:nvCxnSpPr>
        <p:spPr>
          <a:xfrm flipH="1" rot="-5400000">
            <a:off x="3282606" y="4752297"/>
            <a:ext cx="306900" cy="600"/>
          </a:xfrm>
          <a:prstGeom prst="curvedConnector5">
            <a:avLst>
              <a:gd fmla="val -98305" name="adj1"/>
              <a:gd fmla="val -51630221" name="adj2"/>
              <a:gd fmla="val 198323" name="adj3"/>
            </a:avLst>
          </a:prstGeom>
          <a:noFill/>
          <a:ln cap="flat" cmpd="sng" w="9525">
            <a:solidFill>
              <a:schemeClr val="dk2"/>
            </a:solidFill>
            <a:prstDash val="solid"/>
            <a:round/>
            <a:headEnd len="med" w="med" type="none"/>
            <a:tailEnd len="med" w="med" type="stealth"/>
          </a:ln>
        </p:spPr>
      </p:cxnSp>
      <p:cxnSp>
        <p:nvCxnSpPr>
          <p:cNvPr id="855" name="Google Shape;855;p71"/>
          <p:cNvCxnSpPr>
            <a:stCxn id="844" idx="7"/>
            <a:endCxn id="844" idx="5"/>
          </p:cNvCxnSpPr>
          <p:nvPr/>
        </p:nvCxnSpPr>
        <p:spPr>
          <a:xfrm flipH="1" rot="-5400000">
            <a:off x="3628594" y="4752297"/>
            <a:ext cx="306900" cy="600"/>
          </a:xfrm>
          <a:prstGeom prst="curvedConnector5">
            <a:avLst>
              <a:gd fmla="val -98305" name="adj1"/>
              <a:gd fmla="val 42642721" name="adj2"/>
              <a:gd fmla="val 198323" name="adj3"/>
            </a:avLst>
          </a:prstGeom>
          <a:noFill/>
          <a:ln cap="flat" cmpd="sng" w="9525">
            <a:solidFill>
              <a:schemeClr val="dk2"/>
            </a:solidFill>
            <a:prstDash val="solid"/>
            <a:round/>
            <a:headEnd len="med" w="med" type="none"/>
            <a:tailEnd len="med" w="med" type="stealth"/>
          </a:ln>
        </p:spPr>
      </p:cxnSp>
      <p:cxnSp>
        <p:nvCxnSpPr>
          <p:cNvPr id="856" name="Google Shape;856;p71"/>
          <p:cNvCxnSpPr>
            <a:stCxn id="845" idx="3"/>
            <a:endCxn id="845" idx="1"/>
          </p:cNvCxnSpPr>
          <p:nvPr/>
        </p:nvCxnSpPr>
        <p:spPr>
          <a:xfrm rot="-5400000">
            <a:off x="5699081" y="4752353"/>
            <a:ext cx="306900" cy="600"/>
          </a:xfrm>
          <a:prstGeom prst="curvedConnector5">
            <a:avLst>
              <a:gd fmla="val -98305" name="adj1"/>
              <a:gd fmla="val -64534388" name="adj2"/>
              <a:gd fmla="val 198323" name="adj3"/>
            </a:avLst>
          </a:prstGeom>
          <a:noFill/>
          <a:ln cap="flat" cmpd="sng" w="9525">
            <a:solidFill>
              <a:schemeClr val="dk2"/>
            </a:solidFill>
            <a:prstDash val="solid"/>
            <a:round/>
            <a:headEnd len="med" w="med" type="none"/>
            <a:tailEnd len="med" w="med" type="stealth"/>
          </a:ln>
        </p:spPr>
      </p:cxnSp>
      <p:cxnSp>
        <p:nvCxnSpPr>
          <p:cNvPr id="857" name="Google Shape;857;p71"/>
          <p:cNvCxnSpPr>
            <a:stCxn id="845" idx="0"/>
            <a:endCxn id="846" idx="0"/>
          </p:cNvCxnSpPr>
          <p:nvPr/>
        </p:nvCxnSpPr>
        <p:spPr>
          <a:xfrm flipH="1" rot="-5400000">
            <a:off x="6444025" y="4116775"/>
            <a:ext cx="600" cy="838200"/>
          </a:xfrm>
          <a:prstGeom prst="curvedConnector3">
            <a:avLst>
              <a:gd fmla="val -39687500" name="adj1"/>
            </a:avLst>
          </a:prstGeom>
          <a:noFill/>
          <a:ln cap="flat" cmpd="sng" w="9525">
            <a:solidFill>
              <a:schemeClr val="dk2"/>
            </a:solidFill>
            <a:prstDash val="solid"/>
            <a:round/>
            <a:headEnd len="med" w="med" type="none"/>
            <a:tailEnd len="med" w="med" type="stealth"/>
          </a:ln>
        </p:spPr>
      </p:cxnSp>
      <p:cxnSp>
        <p:nvCxnSpPr>
          <p:cNvPr id="858" name="Google Shape;858;p71"/>
          <p:cNvCxnSpPr>
            <a:stCxn id="845" idx="0"/>
            <a:endCxn id="847" idx="0"/>
          </p:cNvCxnSpPr>
          <p:nvPr/>
        </p:nvCxnSpPr>
        <p:spPr>
          <a:xfrm flipH="1" rot="-5400000">
            <a:off x="6825025" y="3735775"/>
            <a:ext cx="600" cy="1600200"/>
          </a:xfrm>
          <a:prstGeom prst="curvedConnector3">
            <a:avLst>
              <a:gd fmla="val -66270833"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72"/>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What about more complex cases?</a:t>
            </a:r>
            <a:endParaRPr/>
          </a:p>
        </p:txBody>
      </p:sp>
      <p:sp>
        <p:nvSpPr>
          <p:cNvPr id="865" name="Google Shape;865;p72"/>
          <p:cNvSpPr txBox="1"/>
          <p:nvPr>
            <p:ph idx="1" type="body"/>
          </p:nvPr>
        </p:nvSpPr>
        <p:spPr>
          <a:xfrm>
            <a:off x="503650" y="1326253"/>
            <a:ext cx="9068700" cy="3723000"/>
          </a:xfrm>
          <a:prstGeom prst="rect">
            <a:avLst/>
          </a:prstGeom>
        </p:spPr>
        <p:txBody>
          <a:bodyPr anchorCtr="0" anchor="t" bIns="0" lIns="0" spcFirstLastPara="1" rIns="0" wrap="square" tIns="0">
            <a:noAutofit/>
          </a:bodyPr>
          <a:lstStyle/>
          <a:p>
            <a:pPr indent="-316865" lvl="0" marL="457200" rtl="0" algn="l">
              <a:lnSpc>
                <a:spcPct val="80000"/>
              </a:lnSpc>
              <a:spcBef>
                <a:spcPts val="0"/>
              </a:spcBef>
              <a:spcAft>
                <a:spcPts val="0"/>
              </a:spcAft>
              <a:buSzPts val="1390"/>
              <a:buChar char="●"/>
            </a:pPr>
            <a:r>
              <a:rPr lang="en-US" sz="1729"/>
              <a:t>We can put many parameters in one state:</a:t>
            </a:r>
            <a:endParaRPr sz="1729"/>
          </a:p>
          <a:p>
            <a:pPr indent="-316865" lvl="1" marL="914400" rtl="0" algn="l">
              <a:lnSpc>
                <a:spcPct val="80000"/>
              </a:lnSpc>
              <a:spcBef>
                <a:spcPts val="1000"/>
              </a:spcBef>
              <a:spcAft>
                <a:spcPts val="0"/>
              </a:spcAft>
              <a:buSzPts val="1390"/>
              <a:buChar char="○"/>
            </a:pPr>
            <a:r>
              <a:rPr lang="en-US" sz="1729"/>
              <a:t>Parameters</a:t>
            </a:r>
            <a:r>
              <a:rPr lang="en-US" sz="1729"/>
              <a:t> we can play with: TxP, CCA, MCS, channel width, primary channel</a:t>
            </a:r>
            <a:endParaRPr sz="1729"/>
          </a:p>
          <a:p>
            <a:pPr indent="-316865" lvl="1" marL="914400" rtl="0" algn="l">
              <a:lnSpc>
                <a:spcPct val="80000"/>
              </a:lnSpc>
              <a:spcBef>
                <a:spcPts val="1000"/>
              </a:spcBef>
              <a:spcAft>
                <a:spcPts val="0"/>
              </a:spcAft>
              <a:buSzPts val="1390"/>
              <a:buChar char="○"/>
            </a:pPr>
            <a:r>
              <a:rPr lang="en-US" sz="1729"/>
              <a:t>Observations from the environment</a:t>
            </a:r>
            <a:endParaRPr sz="1729"/>
          </a:p>
          <a:p>
            <a:pPr indent="0" lvl="0" marL="914400" rtl="0" algn="l">
              <a:lnSpc>
                <a:spcPct val="80000"/>
              </a:lnSpc>
              <a:spcBef>
                <a:spcPts val="1000"/>
              </a:spcBef>
              <a:spcAft>
                <a:spcPts val="0"/>
              </a:spcAft>
              <a:buSzPts val="935"/>
              <a:buNone/>
            </a:pPr>
            <a:r>
              <a:t/>
            </a:r>
            <a:endParaRPr sz="1729"/>
          </a:p>
          <a:p>
            <a:pPr indent="-316865" lvl="0" marL="457200" rtl="0" algn="l">
              <a:lnSpc>
                <a:spcPct val="80000"/>
              </a:lnSpc>
              <a:spcBef>
                <a:spcPts val="1000"/>
              </a:spcBef>
              <a:spcAft>
                <a:spcPts val="0"/>
              </a:spcAft>
              <a:buSzPts val="1390"/>
              <a:buChar char="●"/>
            </a:pPr>
            <a:r>
              <a:rPr lang="en-US" sz="1729"/>
              <a:t>Actions can affect a single or multiple parameters every time</a:t>
            </a:r>
            <a:endParaRPr sz="1729"/>
          </a:p>
          <a:p>
            <a:pPr indent="0" lvl="0" marL="457200" rtl="0" algn="l">
              <a:lnSpc>
                <a:spcPct val="80000"/>
              </a:lnSpc>
              <a:spcBef>
                <a:spcPts val="1000"/>
              </a:spcBef>
              <a:spcAft>
                <a:spcPts val="0"/>
              </a:spcAft>
              <a:buSzPts val="935"/>
              <a:buNone/>
            </a:pPr>
            <a:r>
              <a:t/>
            </a:r>
            <a:endParaRPr sz="1729"/>
          </a:p>
          <a:p>
            <a:pPr indent="-316865" lvl="0" marL="457200" rtl="0" algn="l">
              <a:lnSpc>
                <a:spcPct val="80000"/>
              </a:lnSpc>
              <a:spcBef>
                <a:spcPts val="1000"/>
              </a:spcBef>
              <a:spcAft>
                <a:spcPts val="0"/>
              </a:spcAft>
              <a:buSzPts val="1390"/>
              <a:buChar char="●"/>
            </a:pPr>
            <a:r>
              <a:rPr lang="en-US" sz="1729"/>
              <a:t>If we consider 4 possible values for each parameter, we have: </a:t>
            </a:r>
            <a:r>
              <a:rPr lang="en-US" sz="1729">
                <a:solidFill>
                  <a:schemeClr val="dk2"/>
                </a:solidFill>
              </a:rPr>
              <a:t>4*4*4*4*4 = 1024 states</a:t>
            </a:r>
            <a:endParaRPr sz="1729">
              <a:solidFill>
                <a:schemeClr val="dk2"/>
              </a:solidFill>
            </a:endParaRPr>
          </a:p>
          <a:p>
            <a:pPr indent="0" lvl="0" marL="457200" rtl="0" algn="l">
              <a:lnSpc>
                <a:spcPct val="80000"/>
              </a:lnSpc>
              <a:spcBef>
                <a:spcPts val="1000"/>
              </a:spcBef>
              <a:spcAft>
                <a:spcPts val="0"/>
              </a:spcAft>
              <a:buSzPts val="935"/>
              <a:buNone/>
            </a:pPr>
            <a:r>
              <a:t/>
            </a:r>
            <a:endParaRPr sz="1729"/>
          </a:p>
          <a:p>
            <a:pPr indent="-316865" lvl="0" marL="457200" rtl="0" algn="l">
              <a:lnSpc>
                <a:spcPct val="80000"/>
              </a:lnSpc>
              <a:spcBef>
                <a:spcPts val="1000"/>
              </a:spcBef>
              <a:spcAft>
                <a:spcPts val="0"/>
              </a:spcAft>
              <a:buSzPts val="1390"/>
              <a:buChar char="●"/>
            </a:pPr>
            <a:r>
              <a:rPr lang="en-US" sz="1729"/>
              <a:t>Number of actions: {</a:t>
            </a:r>
            <a:r>
              <a:rPr lang="en-US" sz="1729">
                <a:solidFill>
                  <a:srgbClr val="CE181E"/>
                </a:solidFill>
              </a:rPr>
              <a:t>increase, decrease, keep</a:t>
            </a:r>
            <a:r>
              <a:rPr lang="en-US" sz="1729"/>
              <a:t>} for all 5 parameters: </a:t>
            </a:r>
            <a:r>
              <a:rPr lang="en-US" sz="1729">
                <a:solidFill>
                  <a:schemeClr val="dk2"/>
                </a:solidFill>
              </a:rPr>
              <a:t>3^5 = 243 combinations</a:t>
            </a:r>
            <a:endParaRPr sz="1729">
              <a:solidFill>
                <a:schemeClr val="dk2"/>
              </a:solidFill>
            </a:endParaRPr>
          </a:p>
          <a:p>
            <a:pPr indent="0" lvl="0" marL="0" rtl="0" algn="l">
              <a:lnSpc>
                <a:spcPct val="80000"/>
              </a:lnSpc>
              <a:spcBef>
                <a:spcPts val="1000"/>
              </a:spcBef>
              <a:spcAft>
                <a:spcPts val="0"/>
              </a:spcAft>
              <a:buSzPts val="935"/>
              <a:buNone/>
            </a:pPr>
            <a:r>
              <a:t/>
            </a:r>
            <a:endParaRPr sz="1729"/>
          </a:p>
          <a:p>
            <a:pPr indent="-316865" lvl="0" marL="457200" rtl="0" algn="l">
              <a:lnSpc>
                <a:spcPct val="80000"/>
              </a:lnSpc>
              <a:spcBef>
                <a:spcPts val="1000"/>
              </a:spcBef>
              <a:spcAft>
                <a:spcPts val="0"/>
              </a:spcAft>
              <a:buSzPts val="1390"/>
              <a:buChar char="●"/>
            </a:pPr>
            <a:r>
              <a:rPr lang="en-US" sz="1729"/>
              <a:t>Adding another parameter means: </a:t>
            </a:r>
            <a:r>
              <a:rPr lang="en-US" sz="1729">
                <a:solidFill>
                  <a:schemeClr val="dk2"/>
                </a:solidFill>
              </a:rPr>
              <a:t>4096 states and 729 possible combinations</a:t>
            </a:r>
            <a:endParaRPr sz="1729">
              <a:solidFill>
                <a:schemeClr val="dk2"/>
              </a:solidFill>
            </a:endParaRPr>
          </a:p>
          <a:p>
            <a:pPr indent="0" lvl="0" marL="0" rtl="0" algn="l">
              <a:lnSpc>
                <a:spcPct val="80000"/>
              </a:lnSpc>
              <a:spcBef>
                <a:spcPts val="1000"/>
              </a:spcBef>
              <a:spcAft>
                <a:spcPts val="0"/>
              </a:spcAft>
              <a:buSzPts val="935"/>
              <a:buNone/>
            </a:pPr>
            <a:r>
              <a:t/>
            </a:r>
            <a:endParaRPr sz="1729"/>
          </a:p>
          <a:p>
            <a:pPr indent="0" lvl="0" marL="0" rtl="0" algn="l">
              <a:lnSpc>
                <a:spcPct val="80000"/>
              </a:lnSpc>
              <a:spcBef>
                <a:spcPts val="1000"/>
              </a:spcBef>
              <a:spcAft>
                <a:spcPts val="1000"/>
              </a:spcAft>
              <a:buSzPts val="935"/>
              <a:buNone/>
            </a:pPr>
            <a:r>
              <a:t/>
            </a:r>
            <a:endParaRPr sz="1729"/>
          </a:p>
        </p:txBody>
      </p:sp>
      <p:sp>
        <p:nvSpPr>
          <p:cNvPr id="866" name="Google Shape;866;p7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73"/>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Designing Rewards</a:t>
            </a:r>
            <a:endParaRPr/>
          </a:p>
        </p:txBody>
      </p:sp>
      <p:sp>
        <p:nvSpPr>
          <p:cNvPr id="873" name="Google Shape;873;p73"/>
          <p:cNvSpPr txBox="1"/>
          <p:nvPr>
            <p:ph idx="1" type="body"/>
          </p:nvPr>
        </p:nvSpPr>
        <p:spPr>
          <a:xfrm>
            <a:off x="503650" y="1326250"/>
            <a:ext cx="6417000" cy="3855300"/>
          </a:xfrm>
          <a:prstGeom prst="rect">
            <a:avLst/>
          </a:prstGeom>
        </p:spPr>
        <p:txBody>
          <a:bodyPr anchorCtr="0" anchor="t" bIns="0" lIns="0" spcFirstLastPara="1" rIns="0" wrap="square" tIns="0">
            <a:normAutofit lnSpcReduction="10000"/>
          </a:bodyPr>
          <a:lstStyle/>
          <a:p>
            <a:pPr indent="-317500" lvl="0" marL="457200" rtl="0" algn="l">
              <a:spcBef>
                <a:spcPts val="0"/>
              </a:spcBef>
              <a:spcAft>
                <a:spcPts val="0"/>
              </a:spcAft>
              <a:buSzPts val="1400"/>
              <a:buChar char="●"/>
            </a:pPr>
            <a:r>
              <a:rPr lang="en-US"/>
              <a:t>A key aspect since it guides the behavior of the RL algorithm</a:t>
            </a:r>
            <a:endParaRPr/>
          </a:p>
          <a:p>
            <a:pPr indent="-317500" lvl="0" marL="457200" rtl="0" algn="l">
              <a:spcBef>
                <a:spcPts val="1000"/>
              </a:spcBef>
              <a:spcAft>
                <a:spcPts val="0"/>
              </a:spcAft>
              <a:buSzPts val="1400"/>
              <a:buChar char="●"/>
            </a:pPr>
            <a:r>
              <a:rPr lang="en-US"/>
              <a:t>It can be a single value (last action), an average, the sum…</a:t>
            </a:r>
            <a:endParaRPr/>
          </a:p>
          <a:p>
            <a:pPr indent="-317500" lvl="1" marL="914400" rtl="0" algn="l">
              <a:spcBef>
                <a:spcPts val="1000"/>
              </a:spcBef>
              <a:spcAft>
                <a:spcPts val="0"/>
              </a:spcAft>
              <a:buSzPts val="1400"/>
              <a:buChar char="○"/>
            </a:pPr>
            <a:r>
              <a:rPr lang="en-US"/>
              <a:t>Last value: fluctuations; </a:t>
            </a:r>
            <a:endParaRPr/>
          </a:p>
          <a:p>
            <a:pPr indent="-317500" lvl="1" marL="914400" rtl="0" algn="l">
              <a:spcBef>
                <a:spcPts val="1000"/>
              </a:spcBef>
              <a:spcAft>
                <a:spcPts val="0"/>
              </a:spcAft>
              <a:buSzPts val="1400"/>
              <a:buChar char="○"/>
            </a:pPr>
            <a:r>
              <a:rPr lang="en-US"/>
              <a:t>Average: low response, as it depends on the past</a:t>
            </a:r>
            <a:endParaRPr/>
          </a:p>
          <a:p>
            <a:pPr indent="-317500" lvl="0" marL="457200" rtl="0" algn="l">
              <a:spcBef>
                <a:spcPts val="1000"/>
              </a:spcBef>
              <a:spcAft>
                <a:spcPts val="0"/>
              </a:spcAft>
              <a:buSzPts val="1400"/>
              <a:buChar char="●"/>
            </a:pPr>
            <a:r>
              <a:rPr lang="en-US">
                <a:solidFill>
                  <a:schemeClr val="dk2"/>
                </a:solidFill>
              </a:rPr>
              <a:t>Q-learning rule</a:t>
            </a:r>
            <a:r>
              <a:rPr lang="en-US"/>
              <a:t>: trade-off between past, current and future rewards</a:t>
            </a:r>
            <a:endParaRPr/>
          </a:p>
          <a:p>
            <a:pPr indent="-317500" lvl="0" marL="457200" rtl="0" algn="l">
              <a:spcBef>
                <a:spcPts val="1000"/>
              </a:spcBef>
              <a:spcAft>
                <a:spcPts val="0"/>
              </a:spcAft>
              <a:buSzPts val="1400"/>
              <a:buChar char="●"/>
            </a:pPr>
            <a:r>
              <a:rPr lang="en-US"/>
              <a:t>Some algorithms require </a:t>
            </a:r>
            <a:r>
              <a:rPr lang="en-US"/>
              <a:t>normalized</a:t>
            </a:r>
            <a:r>
              <a:rPr lang="en-US"/>
              <a:t> </a:t>
            </a:r>
            <a:r>
              <a:rPr lang="en-US"/>
              <a:t>rewards</a:t>
            </a:r>
            <a:r>
              <a:rPr lang="en-US"/>
              <a:t> (i.e., [0,1])</a:t>
            </a:r>
            <a:endParaRPr/>
          </a:p>
          <a:p>
            <a:pPr indent="-317500" lvl="0" marL="457200" rtl="0" algn="l">
              <a:spcBef>
                <a:spcPts val="1000"/>
              </a:spcBef>
              <a:spcAft>
                <a:spcPts val="0"/>
              </a:spcAft>
              <a:buSzPts val="1400"/>
              <a:buChar char="●"/>
            </a:pPr>
            <a:r>
              <a:rPr lang="en-US"/>
              <a:t>So?</a:t>
            </a:r>
            <a:endParaRPr/>
          </a:p>
          <a:p>
            <a:pPr indent="-317500" lvl="1" marL="914400" rtl="0" algn="l">
              <a:spcBef>
                <a:spcPts val="1000"/>
              </a:spcBef>
              <a:spcAft>
                <a:spcPts val="0"/>
              </a:spcAft>
              <a:buSzPts val="1400"/>
              <a:buChar char="○"/>
            </a:pPr>
            <a:r>
              <a:rPr lang="en-US"/>
              <a:t>For each problem, test different ones, and select the one working better.</a:t>
            </a:r>
            <a:endParaRPr/>
          </a:p>
          <a:p>
            <a:pPr indent="0" lvl="0" marL="0" rtl="0" algn="l">
              <a:spcBef>
                <a:spcPts val="1000"/>
              </a:spcBef>
              <a:spcAft>
                <a:spcPts val="1000"/>
              </a:spcAft>
              <a:buNone/>
            </a:pPr>
            <a:r>
              <a:t/>
            </a:r>
            <a:endParaRPr/>
          </a:p>
        </p:txBody>
      </p:sp>
      <p:sp>
        <p:nvSpPr>
          <p:cNvPr id="874" name="Google Shape;874;p7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875" name="Google Shape;875;p73"/>
          <p:cNvPicPr preferRelativeResize="0"/>
          <p:nvPr/>
        </p:nvPicPr>
        <p:blipFill>
          <a:blip r:embed="rId3">
            <a:alphaModFix/>
          </a:blip>
          <a:stretch>
            <a:fillRect/>
          </a:stretch>
        </p:blipFill>
        <p:spPr>
          <a:xfrm>
            <a:off x="7429222" y="1326245"/>
            <a:ext cx="2143125" cy="2143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Acknowledgements</a:t>
            </a:r>
            <a:endParaRPr/>
          </a:p>
        </p:txBody>
      </p:sp>
      <p:sp>
        <p:nvSpPr>
          <p:cNvPr id="128" name="Google Shape;128;p20"/>
          <p:cNvSpPr txBox="1"/>
          <p:nvPr>
            <p:ph idx="1" type="body"/>
          </p:nvPr>
        </p:nvSpPr>
        <p:spPr>
          <a:xfrm>
            <a:off x="248825" y="1326250"/>
            <a:ext cx="5751000" cy="3855300"/>
          </a:xfrm>
          <a:prstGeom prst="rect">
            <a:avLst/>
          </a:prstGeom>
        </p:spPr>
        <p:txBody>
          <a:bodyPr anchorCtr="0" anchor="t" bIns="0" lIns="0" spcFirstLastPara="1" rIns="0" wrap="square" tIns="0">
            <a:noAutofit/>
          </a:bodyPr>
          <a:lstStyle/>
          <a:p>
            <a:pPr indent="0" lvl="0" marL="457200" rtl="0" algn="l">
              <a:lnSpc>
                <a:spcPct val="80000"/>
              </a:lnSpc>
              <a:spcBef>
                <a:spcPts val="1000"/>
              </a:spcBef>
              <a:spcAft>
                <a:spcPts val="0"/>
              </a:spcAft>
              <a:buSzPts val="935"/>
              <a:buNone/>
            </a:pPr>
            <a:r>
              <a:t/>
            </a:r>
            <a:endParaRPr sz="1660"/>
          </a:p>
          <a:p>
            <a:pPr indent="-312420" lvl="0" marL="457200" rtl="0" algn="l">
              <a:lnSpc>
                <a:spcPct val="80000"/>
              </a:lnSpc>
              <a:spcBef>
                <a:spcPts val="1000"/>
              </a:spcBef>
              <a:spcAft>
                <a:spcPts val="0"/>
              </a:spcAft>
              <a:buSzPts val="1320"/>
              <a:buChar char="●"/>
            </a:pPr>
            <a:r>
              <a:rPr lang="en-US" sz="1660"/>
              <a:t>Piotr Gawłowicz, Jorge Torres Gómez, Anatolij Zubow, </a:t>
            </a:r>
            <a:br>
              <a:rPr lang="en-US" sz="1660"/>
            </a:br>
            <a:r>
              <a:rPr lang="en-US" sz="1660"/>
              <a:t>Falko Dressler, co-authors of the survey paper “</a:t>
            </a:r>
            <a:r>
              <a:rPr b="1" lang="en-US" sz="1660"/>
              <a:t>Wi-Fi Meets ML: A Survey on Improving IEEE 802.11 Performance with Machine Learning</a:t>
            </a:r>
            <a:r>
              <a:rPr lang="en-US" sz="1660"/>
              <a:t>” in IEEE Communications Surveys &amp; Tutorials, vol. 24, no. 3, pp. 1843-1893, </a:t>
            </a:r>
            <a:r>
              <a:rPr lang="en-US" sz="1660"/>
              <a:t>third quarter</a:t>
            </a:r>
            <a:r>
              <a:rPr lang="en-US" sz="1660"/>
              <a:t> 2022, </a:t>
            </a:r>
            <a:r>
              <a:rPr lang="en-US" sz="1660" u="sng">
                <a:solidFill>
                  <a:schemeClr val="hlink"/>
                </a:solidFill>
                <a:hlinkClick r:id="rId3"/>
              </a:rPr>
              <a:t>doi: </a:t>
            </a:r>
            <a:r>
              <a:rPr lang="en-US" sz="1660" u="sng">
                <a:solidFill>
                  <a:schemeClr val="hlink"/>
                </a:solidFill>
                <a:hlinkClick r:id="rId4"/>
              </a:rPr>
              <a:t>1</a:t>
            </a:r>
            <a:r>
              <a:rPr lang="en-US" sz="1660" u="sng">
                <a:solidFill>
                  <a:schemeClr val="hlink"/>
                </a:solidFill>
                <a:hlinkClick r:id="rId5"/>
              </a:rPr>
              <a:t>0.1109/COMST.2022.3179242</a:t>
            </a:r>
            <a:r>
              <a:rPr lang="en-US" sz="1660"/>
              <a:t>. [1]</a:t>
            </a:r>
            <a:endParaRPr sz="1660"/>
          </a:p>
          <a:p>
            <a:pPr indent="0" lvl="0" marL="457200" rtl="0" algn="l">
              <a:lnSpc>
                <a:spcPct val="80000"/>
              </a:lnSpc>
              <a:spcBef>
                <a:spcPts val="1000"/>
              </a:spcBef>
              <a:spcAft>
                <a:spcPts val="0"/>
              </a:spcAft>
              <a:buSzPts val="935"/>
              <a:buNone/>
            </a:pPr>
            <a:r>
              <a:t/>
            </a:r>
            <a:endParaRPr sz="1660"/>
          </a:p>
          <a:p>
            <a:pPr indent="-312420" lvl="0" marL="457200" rtl="0" algn="l">
              <a:lnSpc>
                <a:spcPct val="80000"/>
              </a:lnSpc>
              <a:spcBef>
                <a:spcPts val="1000"/>
              </a:spcBef>
              <a:spcAft>
                <a:spcPts val="0"/>
              </a:spcAft>
              <a:buSzPts val="1320"/>
              <a:buChar char="●"/>
            </a:pPr>
            <a:r>
              <a:rPr lang="en-US" sz="1660"/>
              <a:t>From projects:</a:t>
            </a:r>
            <a:endParaRPr sz="1660"/>
          </a:p>
          <a:p>
            <a:pPr indent="-312419" lvl="1" marL="914400" rtl="0" algn="l">
              <a:lnSpc>
                <a:spcPct val="80000"/>
              </a:lnSpc>
              <a:spcBef>
                <a:spcPts val="1000"/>
              </a:spcBef>
              <a:spcAft>
                <a:spcPts val="0"/>
              </a:spcAft>
              <a:buSzPts val="1320"/>
              <a:buChar char="○"/>
            </a:pPr>
            <a:r>
              <a:rPr lang="en-US" sz="1660">
                <a:solidFill>
                  <a:schemeClr val="dk1"/>
                </a:solidFill>
              </a:rPr>
              <a:t>National Science Centre, Poland, under Grant DEC-2020/39/I/ST7/01457</a:t>
            </a:r>
            <a:endParaRPr sz="1660"/>
          </a:p>
          <a:p>
            <a:pPr indent="-312419" lvl="1" marL="914400" rtl="0" algn="l">
              <a:lnSpc>
                <a:spcPct val="80000"/>
              </a:lnSpc>
              <a:spcBef>
                <a:spcPts val="1000"/>
              </a:spcBef>
              <a:spcAft>
                <a:spcPts val="0"/>
              </a:spcAft>
              <a:buSzPts val="1320"/>
              <a:buChar char="○"/>
            </a:pPr>
            <a:r>
              <a:rPr lang="en-US" sz="1660"/>
              <a:t>WI-XR PID2021-123995NB-I00 </a:t>
            </a:r>
            <a:r>
              <a:rPr lang="en-US" sz="1660"/>
              <a:t>(MCIU/AEI/FEDER,UE)</a:t>
            </a:r>
            <a:endParaRPr sz="1660"/>
          </a:p>
          <a:p>
            <a:pPr indent="0" lvl="0" marL="0" rtl="0" algn="l">
              <a:lnSpc>
                <a:spcPct val="80000"/>
              </a:lnSpc>
              <a:spcBef>
                <a:spcPts val="1000"/>
              </a:spcBef>
              <a:spcAft>
                <a:spcPts val="1000"/>
              </a:spcAft>
              <a:buSzPts val="935"/>
              <a:buNone/>
            </a:pPr>
            <a:r>
              <a:t/>
            </a:r>
            <a:endParaRPr sz="1660"/>
          </a:p>
        </p:txBody>
      </p:sp>
      <p:sp>
        <p:nvSpPr>
          <p:cNvPr id="129" name="Google Shape;129;p2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30" name="Google Shape;130;p20"/>
          <p:cNvPicPr preferRelativeResize="0"/>
          <p:nvPr/>
        </p:nvPicPr>
        <p:blipFill>
          <a:blip r:embed="rId6">
            <a:alphaModFix/>
          </a:blip>
          <a:stretch>
            <a:fillRect/>
          </a:stretch>
        </p:blipFill>
        <p:spPr>
          <a:xfrm>
            <a:off x="6759186" y="4222500"/>
            <a:ext cx="2442526" cy="894250"/>
          </a:xfrm>
          <a:prstGeom prst="rect">
            <a:avLst/>
          </a:prstGeom>
          <a:noFill/>
          <a:ln>
            <a:noFill/>
          </a:ln>
        </p:spPr>
      </p:pic>
      <p:pic>
        <p:nvPicPr>
          <p:cNvPr id="131" name="Google Shape;131;p20"/>
          <p:cNvPicPr preferRelativeResize="0"/>
          <p:nvPr/>
        </p:nvPicPr>
        <p:blipFill>
          <a:blip r:embed="rId7">
            <a:alphaModFix/>
          </a:blip>
          <a:stretch>
            <a:fillRect/>
          </a:stretch>
        </p:blipFill>
        <p:spPr>
          <a:xfrm>
            <a:off x="6172200" y="225725"/>
            <a:ext cx="3400150" cy="2972777"/>
          </a:xfrm>
          <a:prstGeom prst="rect">
            <a:avLst/>
          </a:prstGeom>
          <a:noFill/>
          <a:ln>
            <a:noFill/>
          </a:ln>
        </p:spPr>
      </p:pic>
      <p:pic>
        <p:nvPicPr>
          <p:cNvPr id="132" name="Google Shape;132;p20"/>
          <p:cNvPicPr preferRelativeResize="0"/>
          <p:nvPr/>
        </p:nvPicPr>
        <p:blipFill>
          <a:blip r:embed="rId8">
            <a:alphaModFix/>
          </a:blip>
          <a:stretch>
            <a:fillRect/>
          </a:stretch>
        </p:blipFill>
        <p:spPr>
          <a:xfrm>
            <a:off x="6652375" y="3663700"/>
            <a:ext cx="2916173" cy="253450"/>
          </a:xfrm>
          <a:prstGeom prst="rect">
            <a:avLst/>
          </a:prstGeom>
          <a:noFill/>
          <a:ln>
            <a:noFill/>
          </a:ln>
        </p:spPr>
      </p:pic>
      <p:sp>
        <p:nvSpPr>
          <p:cNvPr id="133" name="Google Shape;133;p20"/>
          <p:cNvSpPr txBox="1"/>
          <p:nvPr/>
        </p:nvSpPr>
        <p:spPr>
          <a:xfrm rot="-2161766">
            <a:off x="7108300" y="1900610"/>
            <a:ext cx="1840698" cy="434027"/>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b="1" lang="en-US" sz="1100">
                <a:solidFill>
                  <a:srgbClr val="CE181E"/>
                </a:solidFill>
                <a:highlight>
                  <a:srgbClr val="FFFFD7"/>
                </a:highlight>
              </a:rPr>
              <a:t>VDE </a:t>
            </a:r>
            <a:r>
              <a:rPr b="1" lang="en-US" sz="1100">
                <a:solidFill>
                  <a:srgbClr val="CE181E"/>
                </a:solidFill>
                <a:highlight>
                  <a:srgbClr val="FFFFD7"/>
                </a:highlight>
              </a:rPr>
              <a:t>ITG Award 2023 </a:t>
            </a:r>
            <a:endParaRPr b="1">
              <a:solidFill>
                <a:srgbClr val="CE181E"/>
              </a:solidFill>
              <a:highlight>
                <a:srgbClr val="FFFFD7"/>
              </a:highlight>
            </a:endParaRPr>
          </a:p>
        </p:txBody>
      </p:sp>
      <p:pic>
        <p:nvPicPr>
          <p:cNvPr id="134" name="Google Shape;134;p20"/>
          <p:cNvPicPr preferRelativeResize="0"/>
          <p:nvPr/>
        </p:nvPicPr>
        <p:blipFill>
          <a:blip r:embed="rId9">
            <a:alphaModFix/>
          </a:blip>
          <a:stretch>
            <a:fillRect/>
          </a:stretch>
        </p:blipFill>
        <p:spPr>
          <a:xfrm>
            <a:off x="4722671" y="179100"/>
            <a:ext cx="1147150" cy="11471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74"/>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Q-learning</a:t>
            </a:r>
            <a:endParaRPr sz="3200" strike="noStrike">
              <a:latin typeface="Calibri"/>
              <a:ea typeface="Calibri"/>
              <a:cs typeface="Calibri"/>
              <a:sym typeface="Calibri"/>
            </a:endParaRPr>
          </a:p>
        </p:txBody>
      </p:sp>
      <p:sp>
        <p:nvSpPr>
          <p:cNvPr id="881" name="Google Shape;881;p74"/>
          <p:cNvSpPr txBox="1"/>
          <p:nvPr/>
        </p:nvSpPr>
        <p:spPr>
          <a:xfrm>
            <a:off x="503640" y="1326240"/>
            <a:ext cx="9293700" cy="3073800"/>
          </a:xfrm>
          <a:prstGeom prst="rect">
            <a:avLst/>
          </a:prstGeom>
          <a:noFill/>
          <a:ln>
            <a:noFill/>
          </a:ln>
        </p:spPr>
        <p:txBody>
          <a:bodyPr anchorCtr="0" anchor="t" bIns="0" lIns="0" spcFirstLastPara="1" rIns="0" wrap="square" tIns="0">
            <a:normAutofit/>
          </a:bodyPr>
          <a:lstStyle/>
          <a:p>
            <a:pPr indent="-323999" lvl="0" marL="431999" marR="0" rtl="0" algn="l">
              <a:spcBef>
                <a:spcPts val="0"/>
              </a:spcBef>
              <a:spcAft>
                <a:spcPts val="0"/>
              </a:spcAft>
              <a:buClr>
                <a:srgbClr val="000000"/>
              </a:buClr>
              <a:buSzPts val="810"/>
              <a:buFont typeface="Calibri"/>
              <a:buChar char="●"/>
            </a:pPr>
            <a:r>
              <a:rPr lang="en-US" sz="1800" strike="noStrike">
                <a:latin typeface="Calibri"/>
                <a:ea typeface="Calibri"/>
                <a:cs typeface="Calibri"/>
                <a:sym typeface="Calibri"/>
              </a:rPr>
              <a:t>It requires states:</a:t>
            </a:r>
            <a:endParaRPr sz="1800" strike="noStrike">
              <a:latin typeface="Calibri"/>
              <a:ea typeface="Calibri"/>
              <a:cs typeface="Calibri"/>
              <a:sym typeface="Calibri"/>
            </a:endParaRPr>
          </a:p>
          <a:p>
            <a:pPr indent="-323999" lvl="1" marL="864000" marR="0" rtl="0" algn="l">
              <a:spcBef>
                <a:spcPts val="1131"/>
              </a:spcBef>
              <a:spcAft>
                <a:spcPts val="0"/>
              </a:spcAft>
              <a:buClr>
                <a:srgbClr val="000000"/>
              </a:buClr>
              <a:buSzPts val="1200"/>
              <a:buFont typeface="Calibri"/>
              <a:buChar char="−"/>
            </a:pPr>
            <a:r>
              <a:rPr i="0" lang="en-US" sz="1600" u="none" cap="none" strike="noStrike">
                <a:latin typeface="Calibri"/>
                <a:ea typeface="Calibri"/>
                <a:cs typeface="Calibri"/>
                <a:sym typeface="Calibri"/>
              </a:rPr>
              <a:t>Same or different actions depending </a:t>
            </a:r>
            <a:br>
              <a:rPr i="0" lang="en-US" sz="1600" u="none" cap="none" strike="noStrike">
                <a:latin typeface="Calibri"/>
                <a:ea typeface="Calibri"/>
                <a:cs typeface="Calibri"/>
                <a:sym typeface="Calibri"/>
              </a:rPr>
            </a:br>
            <a:r>
              <a:rPr i="0" lang="en-US" sz="1600" u="none" cap="none" strike="noStrike">
                <a:latin typeface="Calibri"/>
                <a:ea typeface="Calibri"/>
                <a:cs typeface="Calibri"/>
                <a:sym typeface="Calibri"/>
              </a:rPr>
              <a:t>on the state</a:t>
            </a:r>
            <a:endParaRPr i="0" sz="1600" u="none" cap="none" strike="noStrike">
              <a:latin typeface="Calibri"/>
              <a:ea typeface="Calibri"/>
              <a:cs typeface="Calibri"/>
              <a:sym typeface="Calibri"/>
            </a:endParaRPr>
          </a:p>
          <a:p>
            <a:pPr indent="-323999" lvl="1" marL="864000" marR="0" rtl="0" algn="l">
              <a:spcBef>
                <a:spcPts val="1131"/>
              </a:spcBef>
              <a:spcAft>
                <a:spcPts val="0"/>
              </a:spcAft>
              <a:buClr>
                <a:srgbClr val="000000"/>
              </a:buClr>
              <a:buSzPts val="1200"/>
              <a:buFont typeface="Calibri"/>
              <a:buChar char="−"/>
            </a:pPr>
            <a:r>
              <a:rPr i="0" lang="en-US" sz="1600" u="none" cap="none" strike="noStrike">
                <a:latin typeface="Calibri"/>
                <a:ea typeface="Calibri"/>
                <a:cs typeface="Calibri"/>
                <a:sym typeface="Calibri"/>
              </a:rPr>
              <a:t>Actions can result in a ‘change’ of state</a:t>
            </a:r>
            <a:endParaRPr i="0" sz="1600" u="none" cap="none" strike="noStrike">
              <a:latin typeface="Calibri"/>
              <a:ea typeface="Calibri"/>
              <a:cs typeface="Calibri"/>
              <a:sym typeface="Calibri"/>
            </a:endParaRPr>
          </a:p>
          <a:p>
            <a:pPr indent="-323999" lvl="1" marL="864000" marR="0" rtl="0" algn="l">
              <a:spcBef>
                <a:spcPts val="1131"/>
              </a:spcBef>
              <a:spcAft>
                <a:spcPts val="0"/>
              </a:spcAft>
              <a:buClr>
                <a:srgbClr val="000000"/>
              </a:buClr>
              <a:buSzPts val="1200"/>
              <a:buFont typeface="Calibri"/>
              <a:buChar char="−"/>
            </a:pPr>
            <a:r>
              <a:rPr i="0" lang="en-US" sz="1600" u="none" cap="none" strike="noStrike">
                <a:latin typeface="Calibri"/>
                <a:ea typeface="Calibri"/>
                <a:cs typeface="Calibri"/>
                <a:sym typeface="Calibri"/>
              </a:rPr>
              <a:t>Rewards depend on the state</a:t>
            </a:r>
            <a:endParaRPr i="0" sz="1600" u="none" cap="none" strike="noStrike">
              <a:latin typeface="Calibri"/>
              <a:ea typeface="Calibri"/>
              <a:cs typeface="Calibri"/>
              <a:sym typeface="Calibri"/>
            </a:endParaRPr>
          </a:p>
          <a:p>
            <a:pPr indent="-323999" lvl="0" marL="431999" marR="0" rtl="0" algn="l">
              <a:spcBef>
                <a:spcPts val="1414"/>
              </a:spcBef>
              <a:spcAft>
                <a:spcPts val="0"/>
              </a:spcAft>
              <a:buClr>
                <a:srgbClr val="000000"/>
              </a:buClr>
              <a:buSzPts val="810"/>
              <a:buFont typeface="Calibri"/>
              <a:buChar char="●"/>
            </a:pPr>
            <a:r>
              <a:rPr lang="en-US" sz="1800" strike="noStrike">
                <a:latin typeface="Calibri"/>
                <a:ea typeface="Calibri"/>
                <a:cs typeface="Calibri"/>
                <a:sym typeface="Calibri"/>
              </a:rPr>
              <a:t>We need a mechanism to explore the environment</a:t>
            </a:r>
            <a:endParaRPr sz="1800" strike="noStrike">
              <a:latin typeface="Calibri"/>
              <a:ea typeface="Calibri"/>
              <a:cs typeface="Calibri"/>
              <a:sym typeface="Calibri"/>
            </a:endParaRPr>
          </a:p>
          <a:p>
            <a:pPr indent="-323999" lvl="1" marL="864000" marR="0" rtl="0" algn="l">
              <a:spcBef>
                <a:spcPts val="1131"/>
              </a:spcBef>
              <a:spcAft>
                <a:spcPts val="0"/>
              </a:spcAft>
              <a:buClr>
                <a:srgbClr val="000000"/>
              </a:buClr>
              <a:buSzPts val="1200"/>
              <a:buFont typeface="Calibri"/>
              <a:buChar char="−"/>
            </a:pPr>
            <a:r>
              <a:rPr i="1" lang="en-US" sz="1600">
                <a:latin typeface="Calibri"/>
                <a:ea typeface="Calibri"/>
                <a:cs typeface="Calibri"/>
                <a:sym typeface="Calibri"/>
              </a:rPr>
              <a:t>e.g</a:t>
            </a:r>
            <a:r>
              <a:rPr i="1" lang="en-US" sz="1600" u="none" cap="none" strike="noStrike">
                <a:latin typeface="Calibri"/>
                <a:ea typeface="Calibri"/>
                <a:cs typeface="Calibri"/>
                <a:sym typeface="Calibri"/>
              </a:rPr>
              <a:t>., ε-greedy</a:t>
            </a:r>
            <a:endParaRPr i="0" sz="1600" u="none" cap="none" strike="noStrike">
              <a:latin typeface="Calibri"/>
              <a:ea typeface="Calibri"/>
              <a:cs typeface="Calibri"/>
              <a:sym typeface="Calibri"/>
            </a:endParaRPr>
          </a:p>
          <a:p>
            <a:pPr indent="-323999" lvl="0" marL="431999" marR="0" rtl="0" algn="l">
              <a:spcBef>
                <a:spcPts val="1414"/>
              </a:spcBef>
              <a:spcAft>
                <a:spcPts val="0"/>
              </a:spcAft>
              <a:buClr>
                <a:srgbClr val="000000"/>
              </a:buClr>
              <a:buSzPts val="810"/>
              <a:buFont typeface="Calibri"/>
              <a:buChar char="●"/>
            </a:pPr>
            <a:r>
              <a:rPr lang="en-US" sz="1800" strike="noStrike">
                <a:latin typeface="Calibri"/>
                <a:ea typeface="Calibri"/>
                <a:cs typeface="Calibri"/>
                <a:sym typeface="Calibri"/>
              </a:rPr>
              <a:t>We need a mechanism to update Q-table based on the obtained rewards (Bellman eq.)</a:t>
            </a:r>
            <a:endParaRPr sz="1800" strike="noStrike">
              <a:latin typeface="Calibri"/>
              <a:ea typeface="Calibri"/>
              <a:cs typeface="Calibri"/>
              <a:sym typeface="Calibri"/>
            </a:endParaRPr>
          </a:p>
        </p:txBody>
      </p:sp>
      <p:sp>
        <p:nvSpPr>
          <p:cNvPr id="882" name="Google Shape;882;p7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883" name="Google Shape;883;p74"/>
          <p:cNvPicPr preferRelativeResize="0"/>
          <p:nvPr/>
        </p:nvPicPr>
        <p:blipFill>
          <a:blip r:embed="rId3">
            <a:alphaModFix/>
          </a:blip>
          <a:stretch>
            <a:fillRect/>
          </a:stretch>
        </p:blipFill>
        <p:spPr>
          <a:xfrm>
            <a:off x="1547625" y="4476240"/>
            <a:ext cx="7724775" cy="790575"/>
          </a:xfrm>
          <a:prstGeom prst="rect">
            <a:avLst/>
          </a:prstGeom>
          <a:noFill/>
          <a:ln>
            <a:noFill/>
          </a:ln>
        </p:spPr>
      </p:pic>
      <p:graphicFrame>
        <p:nvGraphicFramePr>
          <p:cNvPr id="884" name="Google Shape;884;p74"/>
          <p:cNvGraphicFramePr/>
          <p:nvPr/>
        </p:nvGraphicFramePr>
        <p:xfrm>
          <a:off x="6021559" y="393603"/>
          <a:ext cx="3000000" cy="3000000"/>
        </p:xfrm>
        <a:graphic>
          <a:graphicData uri="http://schemas.openxmlformats.org/drawingml/2006/table">
            <a:tbl>
              <a:tblPr bandRow="1" firstRow="1">
                <a:noFill/>
                <a:tableStyleId>{82F56B61-F103-4774-81D4-5503A3F76842}</a:tableStyleId>
              </a:tblPr>
              <a:tblGrid>
                <a:gridCol w="378375"/>
                <a:gridCol w="354725"/>
                <a:gridCol w="662150"/>
                <a:gridCol w="815875"/>
                <a:gridCol w="476900"/>
              </a:tblGrid>
              <a:tr h="370850">
                <a:tc>
                  <a:txBody>
                    <a:bodyPr/>
                    <a:lstStyle/>
                    <a:p>
                      <a:pPr indent="0" lvl="0" marL="0" marR="0" rtl="0" algn="ctr">
                        <a:spcBef>
                          <a:spcPts val="0"/>
                        </a:spcBef>
                        <a:spcAft>
                          <a:spcPts val="0"/>
                        </a:spcAft>
                        <a:buNone/>
                      </a:pPr>
                      <a:r>
                        <a:t/>
                      </a:r>
                      <a:endParaRPr sz="1800" u="none" cap="none" strike="noStrike"/>
                    </a:p>
                  </a:txBody>
                  <a:tcPr marT="45725" marB="45725" marR="91450" marL="91450" anchor="ctr">
                    <a:solidFill>
                      <a:srgbClr val="FFFFFF"/>
                    </a:solidFill>
                  </a:tcPr>
                </a:tc>
                <a:tc>
                  <a:txBody>
                    <a:bodyPr/>
                    <a:lstStyle/>
                    <a:p>
                      <a:pPr indent="0" lvl="0" marL="0" marR="0" rtl="0" algn="ctr">
                        <a:spcBef>
                          <a:spcPts val="0"/>
                        </a:spcBef>
                        <a:spcAft>
                          <a:spcPts val="0"/>
                        </a:spcAft>
                        <a:buNone/>
                      </a:pPr>
                      <a:r>
                        <a:t/>
                      </a:r>
                      <a:endParaRPr b="1" sz="1800" u="none" cap="none" strike="noStrike">
                        <a:solidFill>
                          <a:srgbClr val="FFFFFF"/>
                        </a:solidFill>
                        <a:latin typeface="Calibri"/>
                        <a:ea typeface="Calibri"/>
                        <a:cs typeface="Calibri"/>
                        <a:sym typeface="Calibri"/>
                      </a:endParaRPr>
                    </a:p>
                  </a:txBody>
                  <a:tcPr marT="45725" marB="45725" marR="91450" marL="91450" anchor="ctr">
                    <a:solidFill>
                      <a:srgbClr val="FFFFFF"/>
                    </a:solidFill>
                  </a:tcPr>
                </a:tc>
                <a:tc gridSpan="3">
                  <a:txBody>
                    <a:bodyPr/>
                    <a:lstStyle/>
                    <a:p>
                      <a:pPr indent="0" lvl="0" marL="0" marR="0" rtl="0" algn="ctr">
                        <a:spcBef>
                          <a:spcPts val="0"/>
                        </a:spcBef>
                        <a:spcAft>
                          <a:spcPts val="0"/>
                        </a:spcAft>
                        <a:buNone/>
                      </a:pPr>
                      <a:r>
                        <a:rPr b="0" lang="en-US" sz="1800" u="none" cap="none" strike="noStrike">
                          <a:solidFill>
                            <a:srgbClr val="000000"/>
                          </a:solidFill>
                        </a:rPr>
                        <a:t>action</a:t>
                      </a:r>
                      <a:endParaRPr/>
                    </a:p>
                  </a:txBody>
                  <a:tcPr marT="45725" marB="45725" marR="91450" marL="91450" anchor="ctr">
                    <a:lnB cap="flat" cmpd="sng" w="12700">
                      <a:solidFill>
                        <a:srgbClr val="FFFFFF"/>
                      </a:solidFill>
                      <a:prstDash val="solid"/>
                      <a:round/>
                      <a:headEnd len="sm" w="sm" type="none"/>
                      <a:tailEnd len="sm" w="sm" type="none"/>
                    </a:lnB>
                    <a:solidFill>
                      <a:srgbClr val="8DA9DB"/>
                    </a:solidFill>
                  </a:tcPr>
                </a:tc>
                <a:tc hMerge="1"/>
                <a:tc hMerge="1"/>
              </a:tr>
              <a:tr h="370850">
                <a:tc>
                  <a:txBody>
                    <a:bodyPr/>
                    <a:lstStyle/>
                    <a:p>
                      <a:pPr indent="0" lvl="0" marL="0" marR="0" rtl="0" algn="ctr">
                        <a:spcBef>
                          <a:spcPts val="0"/>
                        </a:spcBef>
                        <a:spcAft>
                          <a:spcPts val="0"/>
                        </a:spcAft>
                        <a:buNone/>
                      </a:pPr>
                      <a:r>
                        <a:t/>
                      </a:r>
                      <a:endParaRPr sz="1800" u="none" cap="none" strike="noStrike"/>
                    </a:p>
                  </a:txBody>
                  <a:tcPr marT="45725" marB="45725" marR="91450" marL="91450" anchor="ctr">
                    <a:solidFill>
                      <a:srgbClr val="FFFFFF"/>
                    </a:solidFill>
                  </a:tcPr>
                </a:tc>
                <a:tc>
                  <a:txBody>
                    <a:bodyPr/>
                    <a:lstStyle/>
                    <a:p>
                      <a:pPr indent="0" lvl="0" marL="0" marR="0" rtl="0" algn="ctr">
                        <a:spcBef>
                          <a:spcPts val="0"/>
                        </a:spcBef>
                        <a:spcAft>
                          <a:spcPts val="0"/>
                        </a:spcAft>
                        <a:buNone/>
                      </a:pPr>
                      <a:r>
                        <a:t/>
                      </a:r>
                      <a:endParaRPr b="1" sz="1800" u="none" cap="none" strike="noStrike">
                        <a:solidFill>
                          <a:srgbClr val="FFFFFF"/>
                        </a:solidFill>
                        <a:latin typeface="Calibri"/>
                        <a:ea typeface="Calibri"/>
                        <a:cs typeface="Calibri"/>
                        <a:sym typeface="Calibri"/>
                      </a:endParaRPr>
                    </a:p>
                  </a:txBody>
                  <a:tcPr marT="45725" marB="45725" marR="91450" marL="91450" anchor="ctr">
                    <a:solidFill>
                      <a:srgbClr val="FFFFFF"/>
                    </a:solidFill>
                  </a:tcPr>
                </a:tc>
                <a:tc>
                  <a:txBody>
                    <a:bodyPr/>
                    <a:lstStyle/>
                    <a:p>
                      <a:pPr indent="0" lvl="0" marL="0" marR="0" rtl="0" algn="ctr">
                        <a:spcBef>
                          <a:spcPts val="0"/>
                        </a:spcBef>
                        <a:spcAft>
                          <a:spcPts val="0"/>
                        </a:spcAft>
                        <a:buNone/>
                      </a:pPr>
                      <a:r>
                        <a:rPr lang="en-US" sz="1800" u="none" cap="none" strike="noStrike"/>
                        <a:t>a</a:t>
                      </a:r>
                      <a:r>
                        <a:rPr baseline="-25000" lang="en-US" sz="1800" u="none" cap="none" strike="noStrike"/>
                        <a:t>1</a:t>
                      </a:r>
                      <a:endParaRPr/>
                    </a:p>
                  </a:txBody>
                  <a:tcPr marT="45725" marB="45725" marR="91450" marL="91450" anchor="ctr">
                    <a:lnT cap="flat" cmpd="sng" w="12700">
                      <a:solidFill>
                        <a:srgbClr val="FFFFFF"/>
                      </a:solidFill>
                      <a:prstDash val="solid"/>
                      <a:round/>
                      <a:headEnd len="sm" w="sm" type="none"/>
                      <a:tailEnd len="sm" w="sm" type="none"/>
                    </a:lnT>
                    <a:solidFill>
                      <a:srgbClr val="B3C6E7"/>
                    </a:solidFill>
                  </a:tcPr>
                </a:tc>
                <a:tc>
                  <a:txBody>
                    <a:bodyPr/>
                    <a:lstStyle/>
                    <a:p>
                      <a:pPr indent="0" lvl="0" marL="0" marR="0" rtl="0" algn="ctr">
                        <a:spcBef>
                          <a:spcPts val="0"/>
                        </a:spcBef>
                        <a:spcAft>
                          <a:spcPts val="0"/>
                        </a:spcAft>
                        <a:buNone/>
                      </a:pPr>
                      <a:r>
                        <a:rPr lang="en-US" sz="1800" u="none" cap="none" strike="noStrike"/>
                        <a:t>a</a:t>
                      </a:r>
                      <a:r>
                        <a:rPr baseline="-25000" lang="en-US" sz="1800" u="none" cap="none" strike="noStrike"/>
                        <a:t>2</a:t>
                      </a:r>
                      <a:endParaRPr/>
                    </a:p>
                  </a:txBody>
                  <a:tcPr marT="45725" marB="45725" marR="91450" marL="91450" anchor="ctr">
                    <a:lnT cap="flat" cmpd="sng" w="12700">
                      <a:solidFill>
                        <a:srgbClr val="FFFFFF"/>
                      </a:solidFill>
                      <a:prstDash val="solid"/>
                      <a:round/>
                      <a:headEnd len="sm" w="sm" type="none"/>
                      <a:tailEnd len="sm" w="sm" type="none"/>
                    </a:lnT>
                    <a:solidFill>
                      <a:srgbClr val="B3C6E7"/>
                    </a:solidFill>
                  </a:tcPr>
                </a:tc>
                <a:tc>
                  <a:txBody>
                    <a:bodyPr/>
                    <a:lstStyle/>
                    <a:p>
                      <a:pPr indent="0" lvl="0" marL="0" marR="0" rtl="0" algn="ctr">
                        <a:spcBef>
                          <a:spcPts val="0"/>
                        </a:spcBef>
                        <a:spcAft>
                          <a:spcPts val="0"/>
                        </a:spcAft>
                        <a:buNone/>
                      </a:pPr>
                      <a:r>
                        <a:rPr lang="en-US" sz="1800" u="none" cap="none" strike="noStrike"/>
                        <a:t>…</a:t>
                      </a:r>
                      <a:endParaRPr/>
                    </a:p>
                  </a:txBody>
                  <a:tcPr marT="45725" marB="45725" marR="91450" marL="91450" anchor="ctr">
                    <a:lnT cap="flat" cmpd="sng" w="12700">
                      <a:solidFill>
                        <a:srgbClr val="FFFFFF"/>
                      </a:solidFill>
                      <a:prstDash val="solid"/>
                      <a:round/>
                      <a:headEnd len="sm" w="sm" type="none"/>
                      <a:tailEnd len="sm" w="sm" type="none"/>
                    </a:lnT>
                    <a:solidFill>
                      <a:srgbClr val="B3C6E7"/>
                    </a:solidFill>
                  </a:tcPr>
                </a:tc>
              </a:tr>
              <a:tr h="370850">
                <a:tc rowSpan="3">
                  <a:txBody>
                    <a:bodyPr/>
                    <a:lstStyle/>
                    <a:p>
                      <a:pPr indent="0" lvl="0" marL="0" marR="0" rtl="0" algn="ctr">
                        <a:spcBef>
                          <a:spcPts val="0"/>
                        </a:spcBef>
                        <a:spcAft>
                          <a:spcPts val="0"/>
                        </a:spcAft>
                        <a:buNone/>
                      </a:pPr>
                      <a:r>
                        <a:rPr lang="en-US" sz="1800" u="none" cap="none" strike="noStrike"/>
                        <a:t>state</a:t>
                      </a:r>
                      <a:endParaRPr/>
                    </a:p>
                  </a:txBody>
                  <a:tcPr marT="45725" marB="45725" marR="91450" marL="91450" anchor="ctr">
                    <a:lnR cap="flat" cmpd="sng" w="12700">
                      <a:solidFill>
                        <a:srgbClr val="FFFFFF"/>
                      </a:solidFill>
                      <a:prstDash val="solid"/>
                      <a:round/>
                      <a:headEnd len="sm" w="sm" type="none"/>
                      <a:tailEnd len="sm" w="sm" type="none"/>
                    </a:lnR>
                    <a:solidFill>
                      <a:srgbClr val="8DA9DB"/>
                    </a:solidFill>
                  </a:tcPr>
                </a:tc>
                <a:tc>
                  <a:txBody>
                    <a:bodyPr/>
                    <a:lstStyle/>
                    <a:p>
                      <a:pPr indent="0" lvl="0" marL="0" marR="0" rtl="0" algn="ctr">
                        <a:spcBef>
                          <a:spcPts val="0"/>
                        </a:spcBef>
                        <a:spcAft>
                          <a:spcPts val="0"/>
                        </a:spcAft>
                        <a:buNone/>
                      </a:pPr>
                      <a:r>
                        <a:rPr lang="en-US" sz="1800" u="none" cap="none" strike="noStrike"/>
                        <a:t>s</a:t>
                      </a:r>
                      <a:r>
                        <a:rPr baseline="-25000" lang="en-US" sz="1800" u="none" cap="none" strike="noStrike"/>
                        <a:t>1</a:t>
                      </a:r>
                      <a:endParaRPr/>
                    </a:p>
                  </a:txBody>
                  <a:tcPr marT="45725" marB="45725" marR="91450" marL="91450" anchor="ctr">
                    <a:lnL cap="flat" cmpd="sng" w="12700">
                      <a:solidFill>
                        <a:srgbClr val="FFFFFF"/>
                      </a:solidFill>
                      <a:prstDash val="solid"/>
                      <a:round/>
                      <a:headEnd len="sm" w="sm" type="none"/>
                      <a:tailEnd len="sm" w="sm" type="none"/>
                    </a:lnL>
                    <a:solidFill>
                      <a:srgbClr val="B3C6E7"/>
                    </a:solidFill>
                  </a:tcPr>
                </a:tc>
                <a:tc>
                  <a:txBody>
                    <a:bodyPr/>
                    <a:lstStyle/>
                    <a:p>
                      <a:pPr indent="0" lvl="0" marL="0" marR="0" rtl="0" algn="ctr">
                        <a:spcBef>
                          <a:spcPts val="0"/>
                        </a:spcBef>
                        <a:spcAft>
                          <a:spcPts val="0"/>
                        </a:spcAft>
                        <a:buNone/>
                      </a:pPr>
                      <a:r>
                        <a:rPr lang="en-US" sz="1800" u="none" cap="none" strike="noStrike"/>
                        <a:t>val</a:t>
                      </a:r>
                      <a:r>
                        <a:rPr baseline="-25000" lang="en-US" sz="1800" u="none" cap="none" strike="noStrike"/>
                        <a:t>1,1</a:t>
                      </a:r>
                      <a:endParaRPr/>
                    </a:p>
                  </a:txBody>
                  <a:tcPr marT="45725" marB="45725" marR="91450" marL="91450" anchor="ctr">
                    <a:solidFill>
                      <a:srgbClr val="D8E2F3"/>
                    </a:solidFill>
                  </a:tcPr>
                </a:tc>
                <a:tc>
                  <a:txBody>
                    <a:bodyPr/>
                    <a:lstStyle/>
                    <a:p>
                      <a:pPr indent="0" lvl="0" marL="0" marR="0" rtl="0" algn="ctr">
                        <a:spcBef>
                          <a:spcPts val="0"/>
                        </a:spcBef>
                        <a:spcAft>
                          <a:spcPts val="0"/>
                        </a:spcAft>
                        <a:buNone/>
                      </a:pPr>
                      <a:r>
                        <a:rPr lang="en-US" sz="1800" u="none" cap="none" strike="noStrike"/>
                        <a:t>val</a:t>
                      </a:r>
                      <a:r>
                        <a:rPr baseline="-25000" lang="en-US" sz="1800" u="none" cap="none" strike="noStrike"/>
                        <a:t>1,2</a:t>
                      </a:r>
                      <a:endParaRPr/>
                    </a:p>
                  </a:txBody>
                  <a:tcPr marT="45725" marB="45725" marR="91450" marL="91450" anchor="ctr">
                    <a:solidFill>
                      <a:srgbClr val="D8E2F3"/>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lang="en-US" sz="1800" u="none" cap="none" strike="noStrike"/>
                        <a:t>…</a:t>
                      </a:r>
                      <a:endParaRPr/>
                    </a:p>
                  </a:txBody>
                  <a:tcPr marT="45725" marB="45725" marR="91450" marL="91450" anchor="ctr">
                    <a:solidFill>
                      <a:srgbClr val="D8E2F3"/>
                    </a:solidFill>
                  </a:tcPr>
                </a:tc>
              </a:tr>
              <a:tr h="370850">
                <a:tc vMerge="1"/>
                <a:tc>
                  <a:txBody>
                    <a:bodyPr/>
                    <a:lstStyle/>
                    <a:p>
                      <a:pPr indent="0" lvl="0" marL="0" marR="0" rtl="0" algn="ctr">
                        <a:spcBef>
                          <a:spcPts val="0"/>
                        </a:spcBef>
                        <a:spcAft>
                          <a:spcPts val="0"/>
                        </a:spcAft>
                        <a:buNone/>
                      </a:pPr>
                      <a:r>
                        <a:rPr lang="en-US" sz="1800" u="none" cap="none" strike="noStrike"/>
                        <a:t>s</a:t>
                      </a:r>
                      <a:r>
                        <a:rPr baseline="-25000" lang="en-US" sz="1800" u="none" cap="none" strike="noStrike"/>
                        <a:t>2</a:t>
                      </a:r>
                      <a:endParaRPr/>
                    </a:p>
                  </a:txBody>
                  <a:tcPr marT="45725" marB="45725" marR="91450" marL="91450" anchor="ctr">
                    <a:lnL cap="flat" cmpd="sng" w="12700">
                      <a:solidFill>
                        <a:srgbClr val="FFFFFF"/>
                      </a:solidFill>
                      <a:prstDash val="solid"/>
                      <a:round/>
                      <a:headEnd len="sm" w="sm" type="none"/>
                      <a:tailEnd len="sm" w="sm" type="none"/>
                    </a:lnL>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lang="en-US" sz="1800" u="none" cap="none" strike="noStrike"/>
                        <a:t>val</a:t>
                      </a:r>
                      <a:r>
                        <a:rPr baseline="-25000" lang="en-US" sz="1800" u="none" cap="none" strike="noStrike"/>
                        <a:t>2,1</a:t>
                      </a:r>
                      <a:endParaRPr/>
                    </a:p>
                  </a:txBody>
                  <a:tcPr marT="45725" marB="45725" marR="91450" marL="91450" anchor="ctr">
                    <a:solidFill>
                      <a:srgbClr val="D8E2F3"/>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lang="en-US" sz="1800" u="none" cap="none" strike="noStrike"/>
                        <a:t>val</a:t>
                      </a:r>
                      <a:r>
                        <a:rPr baseline="-25000" lang="en-US" sz="1800" u="none" cap="none" strike="noStrike"/>
                        <a:t>2,2</a:t>
                      </a:r>
                      <a:endParaRPr/>
                    </a:p>
                  </a:txBody>
                  <a:tcPr marT="45725" marB="45725" marR="91450" marL="91450" anchor="ctr">
                    <a:solidFill>
                      <a:srgbClr val="D8E2F3"/>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lang="en-US" sz="1800" u="none" cap="none" strike="noStrike"/>
                        <a:t>…</a:t>
                      </a:r>
                      <a:endParaRPr/>
                    </a:p>
                  </a:txBody>
                  <a:tcPr marT="45725" marB="45725" marR="91450" marL="91450" anchor="ctr">
                    <a:solidFill>
                      <a:srgbClr val="D8E2F3"/>
                    </a:solidFill>
                  </a:tcPr>
                </a:tc>
              </a:tr>
              <a:tr h="370850">
                <a:tc vMerge="1"/>
                <a:tc>
                  <a:txBody>
                    <a:bodyPr/>
                    <a:lstStyle/>
                    <a:p>
                      <a:pPr indent="0" lvl="0" marL="0" marR="0" rtl="0" algn="ctr">
                        <a:spcBef>
                          <a:spcPts val="0"/>
                        </a:spcBef>
                        <a:spcAft>
                          <a:spcPts val="0"/>
                        </a:spcAft>
                        <a:buNone/>
                      </a:pPr>
                      <a:r>
                        <a:rPr lang="en-US" sz="1800" u="none" cap="none" strike="noStrike"/>
                        <a:t>…</a:t>
                      </a:r>
                      <a:endParaRPr/>
                    </a:p>
                  </a:txBody>
                  <a:tcPr marT="45725" marB="45725" marR="91450" marL="91450" anchor="ctr">
                    <a:lnL cap="flat" cmpd="sng" w="12700">
                      <a:solidFill>
                        <a:srgbClr val="FFFFFF"/>
                      </a:solidFill>
                      <a:prstDash val="solid"/>
                      <a:round/>
                      <a:headEnd len="sm" w="sm" type="none"/>
                      <a:tailEnd len="sm" w="sm" type="none"/>
                    </a:lnL>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lang="en-US" sz="1800" u="none" cap="none" strike="noStrike"/>
                        <a:t>…</a:t>
                      </a:r>
                      <a:endParaRPr/>
                    </a:p>
                  </a:txBody>
                  <a:tcPr marT="45725" marB="45725" marR="91450" marL="91450" anchor="ctr">
                    <a:solidFill>
                      <a:srgbClr val="D8E2F3"/>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lang="en-US" sz="1800" u="none" cap="none" strike="noStrike"/>
                        <a:t>…</a:t>
                      </a:r>
                      <a:endParaRPr/>
                    </a:p>
                  </a:txBody>
                  <a:tcPr marT="45725" marB="45725" marR="91450" marL="91450" anchor="ctr">
                    <a:solidFill>
                      <a:srgbClr val="D8E2F3"/>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lang="en-US" sz="1800" u="none" cap="none" strike="noStrike"/>
                        <a:t>…</a:t>
                      </a:r>
                      <a:endParaRPr/>
                    </a:p>
                  </a:txBody>
                  <a:tcPr marT="45725" marB="45725" marR="91450" marL="91450" anchor="ctr">
                    <a:solidFill>
                      <a:srgbClr val="D8E2F3"/>
                    </a:solidFill>
                  </a:tcPr>
                </a:tc>
              </a:tr>
            </a:tbl>
          </a:graphicData>
        </a:graphic>
      </p:graphicFrame>
      <p:cxnSp>
        <p:nvCxnSpPr>
          <p:cNvPr id="885" name="Google Shape;885;p74"/>
          <p:cNvCxnSpPr/>
          <p:nvPr/>
        </p:nvCxnSpPr>
        <p:spPr>
          <a:xfrm>
            <a:off x="5540710" y="1718199"/>
            <a:ext cx="480900" cy="0"/>
          </a:xfrm>
          <a:prstGeom prst="straightConnector1">
            <a:avLst/>
          </a:prstGeom>
          <a:noFill/>
          <a:ln cap="flat" cmpd="sng" w="38100">
            <a:solidFill>
              <a:srgbClr val="000000"/>
            </a:solidFill>
            <a:prstDash val="solid"/>
            <a:miter lim="800000"/>
            <a:headEnd len="sm" w="sm" type="none"/>
            <a:tailEnd len="med" w="med" type="triangle"/>
          </a:ln>
        </p:spPr>
      </p:cxnSp>
      <p:cxnSp>
        <p:nvCxnSpPr>
          <p:cNvPr id="886" name="Google Shape;886;p74"/>
          <p:cNvCxnSpPr/>
          <p:nvPr/>
        </p:nvCxnSpPr>
        <p:spPr>
          <a:xfrm>
            <a:off x="8709580" y="1718199"/>
            <a:ext cx="480900" cy="0"/>
          </a:xfrm>
          <a:prstGeom prst="straightConnector1">
            <a:avLst/>
          </a:prstGeom>
          <a:noFill/>
          <a:ln cap="flat" cmpd="sng" w="38100">
            <a:solidFill>
              <a:srgbClr val="000000"/>
            </a:solidFill>
            <a:prstDash val="solid"/>
            <a:miter lim="800000"/>
            <a:headEnd len="sm" w="sm" type="none"/>
            <a:tailEnd len="med" w="med" type="triangle"/>
          </a:ln>
        </p:spPr>
      </p:cxnSp>
      <p:pic>
        <p:nvPicPr>
          <p:cNvPr descr="Etykieta z wypełnieniem pełnym" id="887" name="Google Shape;887;p74"/>
          <p:cNvPicPr preferRelativeResize="0"/>
          <p:nvPr/>
        </p:nvPicPr>
        <p:blipFill rotWithShape="1">
          <a:blip r:embed="rId4">
            <a:alphaModFix/>
          </a:blip>
          <a:srcRect b="0" l="0" r="0" t="0"/>
          <a:stretch/>
        </p:blipFill>
        <p:spPr>
          <a:xfrm>
            <a:off x="9182279" y="1380299"/>
            <a:ext cx="640080" cy="640080"/>
          </a:xfrm>
          <a:prstGeom prst="rect">
            <a:avLst/>
          </a:prstGeom>
          <a:noFill/>
          <a:ln>
            <a:noFill/>
          </a:ln>
        </p:spPr>
      </p:pic>
      <p:sp>
        <p:nvSpPr>
          <p:cNvPr id="888" name="Google Shape;888;p74"/>
          <p:cNvSpPr txBox="1"/>
          <p:nvPr/>
        </p:nvSpPr>
        <p:spPr>
          <a:xfrm>
            <a:off x="9190428" y="1878471"/>
            <a:ext cx="686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value</a:t>
            </a:r>
            <a:endParaRPr/>
          </a:p>
        </p:txBody>
      </p:sp>
      <p:sp>
        <p:nvSpPr>
          <p:cNvPr id="889" name="Google Shape;889;p74"/>
          <p:cNvSpPr txBox="1"/>
          <p:nvPr/>
        </p:nvSpPr>
        <p:spPr>
          <a:xfrm>
            <a:off x="4731420" y="1220115"/>
            <a:ext cx="766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action</a:t>
            </a:r>
            <a:endParaRPr/>
          </a:p>
        </p:txBody>
      </p:sp>
      <p:sp>
        <p:nvSpPr>
          <p:cNvPr id="890" name="Google Shape;890;p74"/>
          <p:cNvSpPr txBox="1"/>
          <p:nvPr/>
        </p:nvSpPr>
        <p:spPr>
          <a:xfrm>
            <a:off x="4792526" y="1988531"/>
            <a:ext cx="644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state</a:t>
            </a:r>
            <a:endParaRPr/>
          </a:p>
        </p:txBody>
      </p:sp>
      <p:pic>
        <p:nvPicPr>
          <p:cNvPr descr="ekran dotykowy z wypełnieniem pełnym" id="891" name="Google Shape;891;p74"/>
          <p:cNvPicPr preferRelativeResize="0"/>
          <p:nvPr/>
        </p:nvPicPr>
        <p:blipFill rotWithShape="1">
          <a:blip r:embed="rId5">
            <a:alphaModFix/>
          </a:blip>
          <a:srcRect b="0" l="0" r="0" t="0"/>
          <a:stretch/>
        </p:blipFill>
        <p:spPr>
          <a:xfrm>
            <a:off x="4777932" y="600949"/>
            <a:ext cx="640080" cy="640080"/>
          </a:xfrm>
          <a:prstGeom prst="rect">
            <a:avLst/>
          </a:prstGeom>
          <a:noFill/>
          <a:ln>
            <a:noFill/>
          </a:ln>
        </p:spPr>
      </p:pic>
      <p:pic>
        <p:nvPicPr>
          <p:cNvPr descr="Znacznik z wypełnieniem pełnym" id="892" name="Google Shape;892;p74"/>
          <p:cNvPicPr preferRelativeResize="0"/>
          <p:nvPr/>
        </p:nvPicPr>
        <p:blipFill rotWithShape="1">
          <a:blip r:embed="rId6">
            <a:alphaModFix/>
          </a:blip>
          <a:srcRect b="0" l="0" r="0" t="0"/>
          <a:stretch/>
        </p:blipFill>
        <p:spPr>
          <a:xfrm>
            <a:off x="4796790" y="1479406"/>
            <a:ext cx="640080" cy="640080"/>
          </a:xfrm>
          <a:prstGeom prst="rect">
            <a:avLst/>
          </a:prstGeom>
          <a:noFill/>
          <a:ln>
            <a:noFill/>
          </a:ln>
        </p:spPr>
      </p:pic>
      <p:sp>
        <p:nvSpPr>
          <p:cNvPr id="893" name="Google Shape;893;p74"/>
          <p:cNvSpPr/>
          <p:nvPr/>
        </p:nvSpPr>
        <p:spPr>
          <a:xfrm>
            <a:off x="4665724" y="225730"/>
            <a:ext cx="5284200" cy="2199300"/>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7" name="Shape 897"/>
        <p:cNvGrpSpPr/>
        <p:nvPr/>
      </p:nvGrpSpPr>
      <p:grpSpPr>
        <a:xfrm>
          <a:off x="0" y="0"/>
          <a:ext cx="0" cy="0"/>
          <a:chOff x="0" y="0"/>
          <a:chExt cx="0" cy="0"/>
        </a:xfrm>
      </p:grpSpPr>
      <p:sp>
        <p:nvSpPr>
          <p:cNvPr id="898" name="Google Shape;898;p75"/>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Example: Channel Selection (Q-learning)</a:t>
            </a:r>
            <a:endParaRPr sz="3200" strike="noStrike">
              <a:latin typeface="Calibri"/>
              <a:ea typeface="Calibri"/>
              <a:cs typeface="Calibri"/>
              <a:sym typeface="Calibri"/>
            </a:endParaRPr>
          </a:p>
        </p:txBody>
      </p:sp>
      <p:pic>
        <p:nvPicPr>
          <p:cNvPr id="899" name="Google Shape;899;p75"/>
          <p:cNvPicPr preferRelativeResize="0"/>
          <p:nvPr/>
        </p:nvPicPr>
        <p:blipFill rotWithShape="1">
          <a:blip r:embed="rId3">
            <a:alphaModFix/>
          </a:blip>
          <a:srcRect b="0" l="0" r="0" t="0"/>
          <a:stretch/>
        </p:blipFill>
        <p:spPr>
          <a:xfrm>
            <a:off x="866880" y="2535840"/>
            <a:ext cx="2221200" cy="1521720"/>
          </a:xfrm>
          <a:prstGeom prst="rect">
            <a:avLst/>
          </a:prstGeom>
          <a:noFill/>
          <a:ln>
            <a:noFill/>
          </a:ln>
        </p:spPr>
      </p:pic>
      <p:pic>
        <p:nvPicPr>
          <p:cNvPr id="900" name="Google Shape;900;p75"/>
          <p:cNvPicPr preferRelativeResize="0"/>
          <p:nvPr/>
        </p:nvPicPr>
        <p:blipFill rotWithShape="1">
          <a:blip r:embed="rId4">
            <a:alphaModFix/>
          </a:blip>
          <a:srcRect b="0" l="0" r="0" t="0"/>
          <a:stretch/>
        </p:blipFill>
        <p:spPr>
          <a:xfrm>
            <a:off x="1946880" y="2257560"/>
            <a:ext cx="351720" cy="359280"/>
          </a:xfrm>
          <a:prstGeom prst="rect">
            <a:avLst/>
          </a:prstGeom>
          <a:noFill/>
          <a:ln>
            <a:noFill/>
          </a:ln>
        </p:spPr>
      </p:pic>
      <p:sp>
        <p:nvSpPr>
          <p:cNvPr id="901" name="Google Shape;901;p75"/>
          <p:cNvSpPr txBox="1"/>
          <p:nvPr/>
        </p:nvSpPr>
        <p:spPr>
          <a:xfrm>
            <a:off x="686880" y="2200680"/>
            <a:ext cx="939600" cy="33588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lang="en-US" sz="1400" strike="noStrike">
                <a:solidFill>
                  <a:srgbClr val="CE181E"/>
                </a:solidFill>
                <a:latin typeface="Calibri"/>
                <a:ea typeface="Calibri"/>
                <a:cs typeface="Calibri"/>
                <a:sym typeface="Calibri"/>
              </a:rPr>
              <a:t>Smart AP</a:t>
            </a:r>
            <a:endParaRPr sz="1400" strike="noStrike">
              <a:latin typeface="Calibri"/>
              <a:ea typeface="Calibri"/>
              <a:cs typeface="Calibri"/>
              <a:sym typeface="Calibri"/>
            </a:endParaRPr>
          </a:p>
        </p:txBody>
      </p:sp>
      <p:sp>
        <p:nvSpPr>
          <p:cNvPr id="902" name="Google Shape;902;p75"/>
          <p:cNvSpPr txBox="1"/>
          <p:nvPr/>
        </p:nvSpPr>
        <p:spPr>
          <a:xfrm>
            <a:off x="2329200" y="2077560"/>
            <a:ext cx="337680" cy="58104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2800" strike="noStrike">
                <a:solidFill>
                  <a:srgbClr val="CE181E"/>
                </a:solidFill>
                <a:latin typeface="Times New Roman"/>
                <a:ea typeface="Times New Roman"/>
                <a:cs typeface="Times New Roman"/>
                <a:sym typeface="Times New Roman"/>
              </a:rPr>
              <a:t>?</a:t>
            </a:r>
            <a:endParaRPr b="0" sz="2800" strike="noStrike">
              <a:latin typeface="Times New Roman"/>
              <a:ea typeface="Times New Roman"/>
              <a:cs typeface="Times New Roman"/>
              <a:sym typeface="Times New Roman"/>
            </a:endParaRPr>
          </a:p>
        </p:txBody>
      </p:sp>
      <p:sp>
        <p:nvSpPr>
          <p:cNvPr id="903" name="Google Shape;903;p75"/>
          <p:cNvSpPr/>
          <p:nvPr/>
        </p:nvSpPr>
        <p:spPr>
          <a:xfrm>
            <a:off x="1515240" y="1321560"/>
            <a:ext cx="360000" cy="3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1</a:t>
            </a:r>
            <a:endParaRPr b="0" sz="1800" strike="noStrike">
              <a:latin typeface="Times New Roman"/>
              <a:ea typeface="Times New Roman"/>
              <a:cs typeface="Times New Roman"/>
              <a:sym typeface="Times New Roman"/>
            </a:endParaRPr>
          </a:p>
        </p:txBody>
      </p:sp>
      <p:sp>
        <p:nvSpPr>
          <p:cNvPr id="904" name="Google Shape;904;p75"/>
          <p:cNvSpPr/>
          <p:nvPr/>
        </p:nvSpPr>
        <p:spPr>
          <a:xfrm>
            <a:off x="2055240" y="1321560"/>
            <a:ext cx="360000" cy="3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2</a:t>
            </a:r>
            <a:endParaRPr b="0" sz="1800" strike="noStrike">
              <a:latin typeface="Times New Roman"/>
              <a:ea typeface="Times New Roman"/>
              <a:cs typeface="Times New Roman"/>
              <a:sym typeface="Times New Roman"/>
            </a:endParaRPr>
          </a:p>
        </p:txBody>
      </p:sp>
      <p:sp>
        <p:nvSpPr>
          <p:cNvPr id="905" name="Google Shape;905;p75"/>
          <p:cNvSpPr txBox="1"/>
          <p:nvPr/>
        </p:nvSpPr>
        <p:spPr>
          <a:xfrm>
            <a:off x="471240" y="1343160"/>
            <a:ext cx="874080" cy="33588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lang="en-US" sz="1400" strike="noStrike">
                <a:latin typeface="Calibri"/>
                <a:ea typeface="Calibri"/>
                <a:cs typeface="Calibri"/>
                <a:sym typeface="Calibri"/>
              </a:rPr>
              <a:t>channels</a:t>
            </a:r>
            <a:endParaRPr sz="1400" strike="noStrike">
              <a:latin typeface="Calibri"/>
              <a:ea typeface="Calibri"/>
              <a:cs typeface="Calibri"/>
              <a:sym typeface="Calibri"/>
            </a:endParaRPr>
          </a:p>
        </p:txBody>
      </p:sp>
      <p:sp>
        <p:nvSpPr>
          <p:cNvPr id="906" name="Google Shape;906;p75"/>
          <p:cNvSpPr txBox="1"/>
          <p:nvPr/>
        </p:nvSpPr>
        <p:spPr>
          <a:xfrm>
            <a:off x="898200" y="4714200"/>
            <a:ext cx="4303080" cy="3006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1" i="1" lang="en-US" sz="1500" strike="noStrike">
                <a:latin typeface="Calibri"/>
                <a:ea typeface="Calibri"/>
                <a:cs typeface="Calibri"/>
                <a:sym typeface="Calibri"/>
              </a:rPr>
              <a:t>Actions</a:t>
            </a:r>
            <a:r>
              <a:rPr i="1" lang="en-US" sz="1500" strike="noStrike">
                <a:latin typeface="Calibri"/>
                <a:ea typeface="Calibri"/>
                <a:cs typeface="Calibri"/>
                <a:sym typeface="Calibri"/>
              </a:rPr>
              <a:t>: remain in the same channel; change channel</a:t>
            </a:r>
            <a:endParaRPr sz="1500" strike="noStrike">
              <a:latin typeface="Calibri"/>
              <a:ea typeface="Calibri"/>
              <a:cs typeface="Calibri"/>
              <a:sym typeface="Calibri"/>
            </a:endParaRPr>
          </a:p>
        </p:txBody>
      </p:sp>
      <p:sp>
        <p:nvSpPr>
          <p:cNvPr id="907" name="Google Shape;907;p75"/>
          <p:cNvSpPr txBox="1"/>
          <p:nvPr/>
        </p:nvSpPr>
        <p:spPr>
          <a:xfrm>
            <a:off x="898560" y="5038560"/>
            <a:ext cx="7226280" cy="3006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1" i="1" lang="en-US" sz="1500" strike="noStrike">
                <a:latin typeface="Calibri"/>
                <a:ea typeface="Calibri"/>
                <a:cs typeface="Calibri"/>
                <a:sym typeface="Calibri"/>
              </a:rPr>
              <a:t>States</a:t>
            </a:r>
            <a:r>
              <a:rPr i="1" lang="en-US" sz="1500" strike="noStrike">
                <a:latin typeface="Calibri"/>
                <a:ea typeface="Calibri"/>
                <a:cs typeface="Calibri"/>
                <a:sym typeface="Calibri"/>
              </a:rPr>
              <a:t>: channel 1 and empty; channel 1 and busy; channel 2 and empty; channel 2 and busy</a:t>
            </a:r>
            <a:endParaRPr sz="1500" strike="noStrike">
              <a:latin typeface="Calibri"/>
              <a:ea typeface="Calibri"/>
              <a:cs typeface="Calibri"/>
              <a:sym typeface="Calibri"/>
            </a:endParaRPr>
          </a:p>
        </p:txBody>
      </p:sp>
      <p:sp>
        <p:nvSpPr>
          <p:cNvPr id="908" name="Google Shape;908;p75"/>
          <p:cNvSpPr/>
          <p:nvPr/>
        </p:nvSpPr>
        <p:spPr>
          <a:xfrm>
            <a:off x="7535160" y="1778040"/>
            <a:ext cx="730440" cy="6984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5"/>
          <p:cNvSpPr/>
          <p:nvPr/>
        </p:nvSpPr>
        <p:spPr>
          <a:xfrm>
            <a:off x="8255160" y="1778040"/>
            <a:ext cx="730440" cy="6984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5"/>
          <p:cNvSpPr/>
          <p:nvPr/>
        </p:nvSpPr>
        <p:spPr>
          <a:xfrm>
            <a:off x="8255160" y="3184200"/>
            <a:ext cx="730440" cy="6984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5"/>
          <p:cNvSpPr/>
          <p:nvPr/>
        </p:nvSpPr>
        <p:spPr>
          <a:xfrm>
            <a:off x="7535160" y="3184200"/>
            <a:ext cx="730440" cy="6984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2" name="Google Shape;912;p75"/>
          <p:cNvPicPr preferRelativeResize="0"/>
          <p:nvPr/>
        </p:nvPicPr>
        <p:blipFill rotWithShape="1">
          <a:blip r:embed="rId4">
            <a:alphaModFix/>
          </a:blip>
          <a:srcRect b="0" l="0" r="0" t="0"/>
          <a:stretch/>
        </p:blipFill>
        <p:spPr>
          <a:xfrm>
            <a:off x="7694280" y="1918800"/>
            <a:ext cx="351720" cy="359280"/>
          </a:xfrm>
          <a:prstGeom prst="rect">
            <a:avLst/>
          </a:prstGeom>
          <a:noFill/>
          <a:ln>
            <a:noFill/>
          </a:ln>
        </p:spPr>
      </p:pic>
      <p:cxnSp>
        <p:nvCxnSpPr>
          <p:cNvPr id="913" name="Google Shape;913;p75"/>
          <p:cNvCxnSpPr/>
          <p:nvPr/>
        </p:nvCxnSpPr>
        <p:spPr>
          <a:xfrm>
            <a:off x="7850520" y="2377080"/>
            <a:ext cx="0" cy="465480"/>
          </a:xfrm>
          <a:prstGeom prst="straightConnector1">
            <a:avLst/>
          </a:prstGeom>
          <a:noFill/>
          <a:ln cap="flat" cmpd="sng" w="9525">
            <a:solidFill>
              <a:srgbClr val="000000"/>
            </a:solidFill>
            <a:prstDash val="solid"/>
            <a:round/>
            <a:headEnd len="sm" w="sm" type="none"/>
            <a:tailEnd len="med" w="med" type="triangle"/>
          </a:ln>
        </p:spPr>
      </p:cxnSp>
      <p:cxnSp>
        <p:nvCxnSpPr>
          <p:cNvPr id="914" name="Google Shape;914;p75"/>
          <p:cNvCxnSpPr>
            <a:stCxn id="908" idx="1"/>
          </p:cNvCxnSpPr>
          <p:nvPr/>
        </p:nvCxnSpPr>
        <p:spPr>
          <a:xfrm flipH="1" rot="10800000">
            <a:off x="7535160" y="1481040"/>
            <a:ext cx="402600" cy="646200"/>
          </a:xfrm>
          <a:prstGeom prst="curvedConnector3">
            <a:avLst>
              <a:gd fmla="val 50000" name="adj1"/>
            </a:avLst>
          </a:prstGeom>
          <a:noFill/>
          <a:ln cap="flat" cmpd="sng" w="9525">
            <a:solidFill>
              <a:srgbClr val="000000"/>
            </a:solidFill>
            <a:prstDash val="solid"/>
            <a:round/>
            <a:headEnd len="sm" w="sm" type="none"/>
            <a:tailEnd len="med" w="med" type="triangle"/>
          </a:ln>
        </p:spPr>
      </p:cxnSp>
      <p:cxnSp>
        <p:nvCxnSpPr>
          <p:cNvPr id="915" name="Google Shape;915;p75"/>
          <p:cNvCxnSpPr/>
          <p:nvPr/>
        </p:nvCxnSpPr>
        <p:spPr>
          <a:xfrm>
            <a:off x="7937280" y="1481400"/>
            <a:ext cx="0" cy="296640"/>
          </a:xfrm>
          <a:prstGeom prst="straightConnector1">
            <a:avLst/>
          </a:prstGeom>
          <a:noFill/>
          <a:ln cap="flat" cmpd="sng" w="9525">
            <a:solidFill>
              <a:srgbClr val="000000"/>
            </a:solidFill>
            <a:prstDash val="solid"/>
            <a:round/>
            <a:headEnd len="sm" w="sm" type="none"/>
            <a:tailEnd len="med" w="med" type="triangle"/>
          </a:ln>
        </p:spPr>
      </p:cxnSp>
      <p:cxnSp>
        <p:nvCxnSpPr>
          <p:cNvPr id="916" name="Google Shape;916;p75"/>
          <p:cNvCxnSpPr/>
          <p:nvPr/>
        </p:nvCxnSpPr>
        <p:spPr>
          <a:xfrm>
            <a:off x="7937280" y="1481400"/>
            <a:ext cx="719640" cy="296640"/>
          </a:xfrm>
          <a:prstGeom prst="straightConnector1">
            <a:avLst/>
          </a:prstGeom>
          <a:noFill/>
          <a:ln cap="flat" cmpd="sng" w="9525">
            <a:solidFill>
              <a:srgbClr val="000000"/>
            </a:solidFill>
            <a:prstDash val="solid"/>
            <a:round/>
            <a:headEnd len="sm" w="sm" type="none"/>
            <a:tailEnd len="med" w="med" type="triangle"/>
          </a:ln>
        </p:spPr>
      </p:cxnSp>
      <p:cxnSp>
        <p:nvCxnSpPr>
          <p:cNvPr id="917" name="Google Shape;917;p75"/>
          <p:cNvCxnSpPr/>
          <p:nvPr/>
        </p:nvCxnSpPr>
        <p:spPr>
          <a:xfrm>
            <a:off x="7850520" y="2842560"/>
            <a:ext cx="0" cy="296640"/>
          </a:xfrm>
          <a:prstGeom prst="straightConnector1">
            <a:avLst/>
          </a:prstGeom>
          <a:noFill/>
          <a:ln cap="flat" cmpd="sng" w="9525">
            <a:solidFill>
              <a:srgbClr val="000000"/>
            </a:solidFill>
            <a:prstDash val="solid"/>
            <a:round/>
            <a:headEnd len="sm" w="sm" type="none"/>
            <a:tailEnd len="med" w="med" type="triangle"/>
          </a:ln>
        </p:spPr>
      </p:cxnSp>
      <p:cxnSp>
        <p:nvCxnSpPr>
          <p:cNvPr id="918" name="Google Shape;918;p75"/>
          <p:cNvCxnSpPr/>
          <p:nvPr/>
        </p:nvCxnSpPr>
        <p:spPr>
          <a:xfrm>
            <a:off x="7850520" y="2842560"/>
            <a:ext cx="719640" cy="296640"/>
          </a:xfrm>
          <a:prstGeom prst="straightConnector1">
            <a:avLst/>
          </a:prstGeom>
          <a:noFill/>
          <a:ln cap="flat" cmpd="sng" w="9525">
            <a:solidFill>
              <a:srgbClr val="000000"/>
            </a:solidFill>
            <a:prstDash val="solid"/>
            <a:round/>
            <a:headEnd len="sm" w="sm" type="none"/>
            <a:tailEnd len="med" w="med" type="triangle"/>
          </a:ln>
        </p:spPr>
      </p:cxnSp>
      <p:sp>
        <p:nvSpPr>
          <p:cNvPr id="919" name="Google Shape;919;p75"/>
          <p:cNvSpPr txBox="1"/>
          <p:nvPr/>
        </p:nvSpPr>
        <p:spPr>
          <a:xfrm>
            <a:off x="7442640" y="1109160"/>
            <a:ext cx="714240" cy="30024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i="1" lang="en-US" sz="1500" strike="noStrike">
                <a:latin typeface="Calibri"/>
                <a:ea typeface="Calibri"/>
                <a:cs typeface="Calibri"/>
                <a:sym typeface="Calibri"/>
              </a:rPr>
              <a:t>remain</a:t>
            </a:r>
            <a:endParaRPr sz="1500" strike="noStrike">
              <a:latin typeface="Calibri"/>
              <a:ea typeface="Calibri"/>
              <a:cs typeface="Calibri"/>
              <a:sym typeface="Calibri"/>
            </a:endParaRPr>
          </a:p>
        </p:txBody>
      </p:sp>
      <p:sp>
        <p:nvSpPr>
          <p:cNvPr id="920" name="Google Shape;920;p75"/>
          <p:cNvSpPr txBox="1"/>
          <p:nvPr/>
        </p:nvSpPr>
        <p:spPr>
          <a:xfrm>
            <a:off x="7918920" y="2542320"/>
            <a:ext cx="970920" cy="30024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i="1" lang="en-US" sz="1500" strike="noStrike">
                <a:latin typeface="Calibri"/>
                <a:ea typeface="Calibri"/>
                <a:cs typeface="Calibri"/>
                <a:sym typeface="Calibri"/>
              </a:rPr>
              <a:t>change</a:t>
            </a:r>
            <a:endParaRPr sz="1500" strike="noStrike">
              <a:latin typeface="Calibri"/>
              <a:ea typeface="Calibri"/>
              <a:cs typeface="Calibri"/>
              <a:sym typeface="Calibri"/>
            </a:endParaRPr>
          </a:p>
        </p:txBody>
      </p:sp>
      <p:pic>
        <p:nvPicPr>
          <p:cNvPr id="921" name="Google Shape;921;p75"/>
          <p:cNvPicPr preferRelativeResize="0"/>
          <p:nvPr/>
        </p:nvPicPr>
        <p:blipFill rotWithShape="1">
          <a:blip r:embed="rId5">
            <a:alphaModFix/>
          </a:blip>
          <a:srcRect b="0" l="0" r="0" t="0"/>
          <a:stretch/>
        </p:blipFill>
        <p:spPr>
          <a:xfrm>
            <a:off x="3124080" y="1513080"/>
            <a:ext cx="3170160" cy="2415600"/>
          </a:xfrm>
          <a:prstGeom prst="rect">
            <a:avLst/>
          </a:prstGeom>
          <a:noFill/>
          <a:ln>
            <a:noFill/>
          </a:ln>
        </p:spPr>
      </p:pic>
      <p:sp>
        <p:nvSpPr>
          <p:cNvPr id="922" name="Google Shape;922;p75"/>
          <p:cNvSpPr txBox="1"/>
          <p:nvPr/>
        </p:nvSpPr>
        <p:spPr>
          <a:xfrm>
            <a:off x="3382200" y="4138200"/>
            <a:ext cx="2612880" cy="3006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i="1" lang="en-US" sz="1500" strike="noStrike">
                <a:latin typeface="Calibri"/>
                <a:ea typeface="Calibri"/>
                <a:cs typeface="Calibri"/>
                <a:sym typeface="Calibri"/>
              </a:rPr>
              <a:t>A channel can be busy or empty</a:t>
            </a:r>
            <a:endParaRPr sz="1500" strike="noStrike">
              <a:latin typeface="Calibri"/>
              <a:ea typeface="Calibri"/>
              <a:cs typeface="Calibri"/>
              <a:sym typeface="Calibri"/>
            </a:endParaRPr>
          </a:p>
        </p:txBody>
      </p:sp>
      <p:sp>
        <p:nvSpPr>
          <p:cNvPr id="923" name="Google Shape;923;p7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7" name="Shape 927"/>
        <p:cNvGrpSpPr/>
        <p:nvPr/>
      </p:nvGrpSpPr>
      <p:grpSpPr>
        <a:xfrm>
          <a:off x="0" y="0"/>
          <a:ext cx="0" cy="0"/>
          <a:chOff x="0" y="0"/>
          <a:chExt cx="0" cy="0"/>
        </a:xfrm>
      </p:grpSpPr>
      <p:sp>
        <p:nvSpPr>
          <p:cNvPr id="928" name="Google Shape;928;p76"/>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Example: Channel Selection (Q-learning)</a:t>
            </a:r>
            <a:endParaRPr sz="3200" strike="noStrike">
              <a:latin typeface="Calibri"/>
              <a:ea typeface="Calibri"/>
              <a:cs typeface="Calibri"/>
              <a:sym typeface="Calibri"/>
            </a:endParaRPr>
          </a:p>
        </p:txBody>
      </p:sp>
      <p:pic>
        <p:nvPicPr>
          <p:cNvPr id="929" name="Google Shape;929;p76"/>
          <p:cNvPicPr preferRelativeResize="0"/>
          <p:nvPr/>
        </p:nvPicPr>
        <p:blipFill rotWithShape="1">
          <a:blip r:embed="rId3">
            <a:alphaModFix/>
          </a:blip>
          <a:srcRect b="0" l="0" r="0" t="0"/>
          <a:stretch/>
        </p:blipFill>
        <p:spPr>
          <a:xfrm>
            <a:off x="866880" y="2535840"/>
            <a:ext cx="2221200" cy="1521720"/>
          </a:xfrm>
          <a:prstGeom prst="rect">
            <a:avLst/>
          </a:prstGeom>
          <a:noFill/>
          <a:ln>
            <a:noFill/>
          </a:ln>
        </p:spPr>
      </p:pic>
      <p:pic>
        <p:nvPicPr>
          <p:cNvPr id="930" name="Google Shape;930;p76"/>
          <p:cNvPicPr preferRelativeResize="0"/>
          <p:nvPr/>
        </p:nvPicPr>
        <p:blipFill rotWithShape="1">
          <a:blip r:embed="rId4">
            <a:alphaModFix/>
          </a:blip>
          <a:srcRect b="0" l="0" r="0" t="0"/>
          <a:stretch/>
        </p:blipFill>
        <p:spPr>
          <a:xfrm>
            <a:off x="1946880" y="2257560"/>
            <a:ext cx="351720" cy="359280"/>
          </a:xfrm>
          <a:prstGeom prst="rect">
            <a:avLst/>
          </a:prstGeom>
          <a:noFill/>
          <a:ln>
            <a:noFill/>
          </a:ln>
        </p:spPr>
      </p:pic>
      <p:sp>
        <p:nvSpPr>
          <p:cNvPr id="931" name="Google Shape;931;p76"/>
          <p:cNvSpPr txBox="1"/>
          <p:nvPr/>
        </p:nvSpPr>
        <p:spPr>
          <a:xfrm>
            <a:off x="686880" y="2200680"/>
            <a:ext cx="939600" cy="33588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lang="en-US" sz="1400" strike="noStrike">
                <a:solidFill>
                  <a:srgbClr val="CE181E"/>
                </a:solidFill>
                <a:latin typeface="Calibri"/>
                <a:ea typeface="Calibri"/>
                <a:cs typeface="Calibri"/>
                <a:sym typeface="Calibri"/>
              </a:rPr>
              <a:t>Smart AP</a:t>
            </a:r>
            <a:endParaRPr sz="1400" strike="noStrike">
              <a:latin typeface="Calibri"/>
              <a:ea typeface="Calibri"/>
              <a:cs typeface="Calibri"/>
              <a:sym typeface="Calibri"/>
            </a:endParaRPr>
          </a:p>
        </p:txBody>
      </p:sp>
      <p:sp>
        <p:nvSpPr>
          <p:cNvPr id="932" name="Google Shape;932;p76"/>
          <p:cNvSpPr txBox="1"/>
          <p:nvPr/>
        </p:nvSpPr>
        <p:spPr>
          <a:xfrm>
            <a:off x="2329200" y="2077560"/>
            <a:ext cx="337680" cy="58104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2800" strike="noStrike">
                <a:solidFill>
                  <a:srgbClr val="CE181E"/>
                </a:solidFill>
                <a:latin typeface="Times New Roman"/>
                <a:ea typeface="Times New Roman"/>
                <a:cs typeface="Times New Roman"/>
                <a:sym typeface="Times New Roman"/>
              </a:rPr>
              <a:t>?</a:t>
            </a:r>
            <a:endParaRPr b="0" sz="2800" strike="noStrike">
              <a:latin typeface="Times New Roman"/>
              <a:ea typeface="Times New Roman"/>
              <a:cs typeface="Times New Roman"/>
              <a:sym typeface="Times New Roman"/>
            </a:endParaRPr>
          </a:p>
        </p:txBody>
      </p:sp>
      <p:sp>
        <p:nvSpPr>
          <p:cNvPr id="933" name="Google Shape;933;p76"/>
          <p:cNvSpPr/>
          <p:nvPr/>
        </p:nvSpPr>
        <p:spPr>
          <a:xfrm>
            <a:off x="1515240" y="1321560"/>
            <a:ext cx="360000" cy="3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1</a:t>
            </a:r>
            <a:endParaRPr b="0" sz="1800" strike="noStrike">
              <a:latin typeface="Times New Roman"/>
              <a:ea typeface="Times New Roman"/>
              <a:cs typeface="Times New Roman"/>
              <a:sym typeface="Times New Roman"/>
            </a:endParaRPr>
          </a:p>
        </p:txBody>
      </p:sp>
      <p:sp>
        <p:nvSpPr>
          <p:cNvPr id="934" name="Google Shape;934;p76"/>
          <p:cNvSpPr/>
          <p:nvPr/>
        </p:nvSpPr>
        <p:spPr>
          <a:xfrm>
            <a:off x="2055240" y="1321560"/>
            <a:ext cx="360000" cy="3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2</a:t>
            </a:r>
            <a:endParaRPr b="0" sz="1800" strike="noStrike">
              <a:latin typeface="Times New Roman"/>
              <a:ea typeface="Times New Roman"/>
              <a:cs typeface="Times New Roman"/>
              <a:sym typeface="Times New Roman"/>
            </a:endParaRPr>
          </a:p>
        </p:txBody>
      </p:sp>
      <p:sp>
        <p:nvSpPr>
          <p:cNvPr id="935" name="Google Shape;935;p76"/>
          <p:cNvSpPr txBox="1"/>
          <p:nvPr/>
        </p:nvSpPr>
        <p:spPr>
          <a:xfrm>
            <a:off x="471240" y="1343160"/>
            <a:ext cx="874080" cy="33588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lang="en-US" sz="1400" strike="noStrike">
                <a:latin typeface="Calibri"/>
                <a:ea typeface="Calibri"/>
                <a:cs typeface="Calibri"/>
                <a:sym typeface="Calibri"/>
              </a:rPr>
              <a:t>channels</a:t>
            </a:r>
            <a:endParaRPr sz="1400" strike="noStrike">
              <a:latin typeface="Calibri"/>
              <a:ea typeface="Calibri"/>
              <a:cs typeface="Calibri"/>
              <a:sym typeface="Calibri"/>
            </a:endParaRPr>
          </a:p>
        </p:txBody>
      </p:sp>
      <p:pic>
        <p:nvPicPr>
          <p:cNvPr id="936" name="Google Shape;936;p76"/>
          <p:cNvPicPr preferRelativeResize="0"/>
          <p:nvPr/>
        </p:nvPicPr>
        <p:blipFill rotWithShape="1">
          <a:blip r:embed="rId5">
            <a:alphaModFix/>
          </a:blip>
          <a:srcRect b="0" l="0" r="0" t="0"/>
          <a:stretch/>
        </p:blipFill>
        <p:spPr>
          <a:xfrm>
            <a:off x="3493800" y="1111320"/>
            <a:ext cx="5427720" cy="4159080"/>
          </a:xfrm>
          <a:prstGeom prst="rect">
            <a:avLst/>
          </a:prstGeom>
          <a:noFill/>
          <a:ln>
            <a:noFill/>
          </a:ln>
        </p:spPr>
      </p:pic>
      <p:sp>
        <p:nvSpPr>
          <p:cNvPr id="937" name="Google Shape;937;p76"/>
          <p:cNvSpPr/>
          <p:nvPr/>
        </p:nvSpPr>
        <p:spPr>
          <a:xfrm>
            <a:off x="4574160" y="1111320"/>
            <a:ext cx="624300" cy="4159200"/>
          </a:xfrm>
          <a:prstGeom prst="rect">
            <a:avLst/>
          </a:prstGeom>
          <a:solidFill>
            <a:srgbClr val="FFFFD7">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939" name="Google Shape;939;p76"/>
          <p:cNvSpPr/>
          <p:nvPr/>
        </p:nvSpPr>
        <p:spPr>
          <a:xfrm>
            <a:off x="5945760" y="1111320"/>
            <a:ext cx="624300" cy="4159200"/>
          </a:xfrm>
          <a:prstGeom prst="rect">
            <a:avLst/>
          </a:prstGeom>
          <a:solidFill>
            <a:srgbClr val="FFFFD7">
              <a:alpha val="4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6"/>
          <p:cNvSpPr/>
          <p:nvPr/>
        </p:nvSpPr>
        <p:spPr>
          <a:xfrm>
            <a:off x="7545960" y="1111320"/>
            <a:ext cx="624300" cy="4159200"/>
          </a:xfrm>
          <a:prstGeom prst="rect">
            <a:avLst/>
          </a:prstGeom>
          <a:solidFill>
            <a:srgbClr val="FFFFD7">
              <a:alpha val="4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6"/>
          <p:cNvSpPr txBox="1"/>
          <p:nvPr/>
        </p:nvSpPr>
        <p:spPr>
          <a:xfrm>
            <a:off x="4658400" y="5258725"/>
            <a:ext cx="457500" cy="459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t>a)</a:t>
            </a:r>
            <a:endParaRPr/>
          </a:p>
        </p:txBody>
      </p:sp>
      <p:sp>
        <p:nvSpPr>
          <p:cNvPr id="942" name="Google Shape;942;p76"/>
          <p:cNvSpPr txBox="1"/>
          <p:nvPr/>
        </p:nvSpPr>
        <p:spPr>
          <a:xfrm>
            <a:off x="6182400" y="5258725"/>
            <a:ext cx="457500" cy="459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t>b</a:t>
            </a:r>
            <a:r>
              <a:rPr lang="en-US"/>
              <a:t>)</a:t>
            </a:r>
            <a:endParaRPr/>
          </a:p>
        </p:txBody>
      </p:sp>
      <p:sp>
        <p:nvSpPr>
          <p:cNvPr id="943" name="Google Shape;943;p76"/>
          <p:cNvSpPr txBox="1"/>
          <p:nvPr/>
        </p:nvSpPr>
        <p:spPr>
          <a:xfrm>
            <a:off x="7706400" y="5258725"/>
            <a:ext cx="457500" cy="459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t>c</a:t>
            </a:r>
            <a:r>
              <a:rPr lang="en-US"/>
              <a: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77"/>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Deep Q-learning (DQ</a:t>
            </a:r>
            <a:r>
              <a:rPr lang="en-US" sz="3200" strike="noStrike">
                <a:latin typeface="Calibri"/>
                <a:ea typeface="Calibri"/>
                <a:cs typeface="Calibri"/>
                <a:sym typeface="Calibri"/>
              </a:rPr>
              <a:t>N</a:t>
            </a:r>
            <a:r>
              <a:rPr lang="en-US" sz="3200" strike="noStrike">
                <a:latin typeface="Calibri"/>
                <a:ea typeface="Calibri"/>
                <a:cs typeface="Calibri"/>
                <a:sym typeface="Calibri"/>
              </a:rPr>
              <a:t>) </a:t>
            </a:r>
            <a:endParaRPr sz="3200" strike="noStrike">
              <a:latin typeface="Calibri"/>
              <a:ea typeface="Calibri"/>
              <a:cs typeface="Calibri"/>
              <a:sym typeface="Calibri"/>
            </a:endParaRPr>
          </a:p>
        </p:txBody>
      </p:sp>
      <p:sp>
        <p:nvSpPr>
          <p:cNvPr id="949" name="Google Shape;949;p77"/>
          <p:cNvSpPr txBox="1"/>
          <p:nvPr/>
        </p:nvSpPr>
        <p:spPr>
          <a:xfrm>
            <a:off x="503650" y="2713875"/>
            <a:ext cx="9347700" cy="2750400"/>
          </a:xfrm>
          <a:prstGeom prst="rect">
            <a:avLst/>
          </a:prstGeom>
          <a:noFill/>
          <a:ln>
            <a:noFill/>
          </a:ln>
        </p:spPr>
        <p:txBody>
          <a:bodyPr anchorCtr="0" anchor="t" bIns="0" lIns="0" spcFirstLastPara="1" rIns="0" wrap="square" tIns="0">
            <a:normAutofit/>
          </a:bodyPr>
          <a:lstStyle/>
          <a:p>
            <a:pPr indent="-330200" lvl="0" marL="457200" marR="0" rtl="0" algn="l">
              <a:spcBef>
                <a:spcPts val="1000"/>
              </a:spcBef>
              <a:spcAft>
                <a:spcPts val="0"/>
              </a:spcAft>
              <a:buSzPts val="1600"/>
              <a:buFont typeface="Times New Roman"/>
              <a:buChar char="●"/>
            </a:pPr>
            <a:r>
              <a:rPr b="1" lang="en-US" sz="1600" strike="noStrike">
                <a:latin typeface="Calibri"/>
                <a:ea typeface="Calibri"/>
                <a:cs typeface="Calibri"/>
                <a:sym typeface="Calibri"/>
              </a:rPr>
              <a:t>Solution</a:t>
            </a:r>
            <a:r>
              <a:rPr lang="en-US" sz="1600" strike="noStrike">
                <a:latin typeface="Calibri"/>
                <a:ea typeface="Calibri"/>
                <a:cs typeface="Calibri"/>
                <a:sym typeface="Calibri"/>
              </a:rPr>
              <a:t>: Model the Q-table response with a (Deep) Neural Network.</a:t>
            </a:r>
            <a:endParaRPr sz="1600" strike="noStrike">
              <a:latin typeface="Calibri"/>
              <a:ea typeface="Calibri"/>
              <a:cs typeface="Calibri"/>
              <a:sym typeface="Calibri"/>
            </a:endParaRPr>
          </a:p>
          <a:p>
            <a:pPr indent="-330200" lvl="1" marL="914400" marR="0" rtl="0" algn="l">
              <a:spcBef>
                <a:spcPts val="1000"/>
              </a:spcBef>
              <a:spcAft>
                <a:spcPts val="0"/>
              </a:spcAft>
              <a:buSzPts val="1600"/>
              <a:buFont typeface="Calibri"/>
              <a:buChar char="○"/>
            </a:pPr>
            <a:r>
              <a:rPr i="0" lang="en-US" sz="1600" u="none" cap="none" strike="noStrike">
                <a:latin typeface="Calibri"/>
                <a:ea typeface="Calibri"/>
                <a:cs typeface="Calibri"/>
                <a:sym typeface="Calibri"/>
              </a:rPr>
              <a:t>If the system is in state ‘s’, the agent asks the (D)NN to predict the reward the agent will obtain if it plays any of the available actions in state ‘s’.</a:t>
            </a:r>
            <a:endParaRPr i="0" sz="1600" u="none" cap="none" strike="noStrike">
              <a:latin typeface="Calibri"/>
              <a:ea typeface="Calibri"/>
              <a:cs typeface="Calibri"/>
              <a:sym typeface="Calibri"/>
            </a:endParaRPr>
          </a:p>
          <a:p>
            <a:pPr indent="-330200" lvl="1" marL="914400" marR="0" rtl="0" algn="l">
              <a:spcBef>
                <a:spcPts val="1000"/>
              </a:spcBef>
              <a:spcAft>
                <a:spcPts val="0"/>
              </a:spcAft>
              <a:buSzPts val="1600"/>
              <a:buFont typeface="Calibri"/>
              <a:buChar char="○"/>
            </a:pPr>
            <a:r>
              <a:rPr i="0" lang="en-US" sz="1600" u="none" cap="none" strike="noStrike">
                <a:latin typeface="Calibri"/>
                <a:ea typeface="Calibri"/>
                <a:cs typeface="Calibri"/>
                <a:sym typeface="Calibri"/>
              </a:rPr>
              <a:t>The agent selects the action with a higher predicted ‘reward’.</a:t>
            </a:r>
            <a:endParaRPr i="0" sz="1600" u="none" cap="none" strike="noStrike">
              <a:latin typeface="Calibri"/>
              <a:ea typeface="Calibri"/>
              <a:cs typeface="Calibri"/>
              <a:sym typeface="Calibri"/>
            </a:endParaRPr>
          </a:p>
          <a:p>
            <a:pPr indent="-330200" lvl="1" marL="914400" marR="0" rtl="0" algn="l">
              <a:spcBef>
                <a:spcPts val="1000"/>
              </a:spcBef>
              <a:spcAft>
                <a:spcPts val="0"/>
              </a:spcAft>
              <a:buSzPts val="1600"/>
              <a:buFont typeface="Times New Roman"/>
              <a:buChar char="○"/>
            </a:pPr>
            <a:r>
              <a:rPr lang="en-US" sz="1600">
                <a:latin typeface="Calibri"/>
                <a:ea typeface="Calibri"/>
                <a:cs typeface="Calibri"/>
                <a:sym typeface="Calibri"/>
              </a:rPr>
              <a:t>DQN’s additional deep neural network allows for more efficient extrapolation of rewards </a:t>
            </a:r>
            <a:r>
              <a:rPr b="1" lang="en-US" sz="1600">
                <a:latin typeface="Calibri"/>
                <a:ea typeface="Calibri"/>
                <a:cs typeface="Calibri"/>
                <a:sym typeface="Calibri"/>
              </a:rPr>
              <a:t>for yet unseen states </a:t>
            </a:r>
            <a:r>
              <a:rPr lang="en-US" sz="1600">
                <a:latin typeface="Calibri"/>
                <a:ea typeface="Calibri"/>
                <a:cs typeface="Calibri"/>
                <a:sym typeface="Calibri"/>
              </a:rPr>
              <a:t>as compared to basic Q-learning.</a:t>
            </a:r>
            <a:endParaRPr sz="1600">
              <a:latin typeface="Calibri"/>
              <a:ea typeface="Calibri"/>
              <a:cs typeface="Calibri"/>
              <a:sym typeface="Calibri"/>
            </a:endParaRPr>
          </a:p>
          <a:p>
            <a:pPr indent="-330200" lvl="0" marL="457200" marR="0" rtl="0" algn="l">
              <a:spcBef>
                <a:spcPts val="1000"/>
              </a:spcBef>
              <a:spcAft>
                <a:spcPts val="1000"/>
              </a:spcAft>
              <a:buSzPts val="1600"/>
              <a:buFont typeface="Times New Roman"/>
              <a:buChar char="●"/>
            </a:pPr>
            <a:r>
              <a:rPr b="1" lang="en-US" sz="1600" strike="noStrike">
                <a:latin typeface="Calibri"/>
                <a:ea typeface="Calibri"/>
                <a:cs typeface="Calibri"/>
                <a:sym typeface="Calibri"/>
              </a:rPr>
              <a:t>Challenge</a:t>
            </a:r>
            <a:r>
              <a:rPr lang="en-US" sz="1600" strike="noStrike">
                <a:latin typeface="Calibri"/>
                <a:ea typeface="Calibri"/>
                <a:cs typeface="Calibri"/>
                <a:sym typeface="Calibri"/>
              </a:rPr>
              <a:t>: to train on-line the (D)NN, as it may require large CPU/GPU resources.</a:t>
            </a:r>
            <a:endParaRPr sz="1600" strike="noStrike">
              <a:latin typeface="Calibri"/>
              <a:ea typeface="Calibri"/>
              <a:cs typeface="Calibri"/>
              <a:sym typeface="Calibri"/>
            </a:endParaRPr>
          </a:p>
        </p:txBody>
      </p:sp>
      <p:pic>
        <p:nvPicPr>
          <p:cNvPr id="950" name="Google Shape;950;p77"/>
          <p:cNvPicPr preferRelativeResize="0"/>
          <p:nvPr/>
        </p:nvPicPr>
        <p:blipFill rotWithShape="1">
          <a:blip r:embed="rId3">
            <a:alphaModFix/>
          </a:blip>
          <a:srcRect b="0" l="0" r="0" t="0"/>
          <a:stretch/>
        </p:blipFill>
        <p:spPr>
          <a:xfrm>
            <a:off x="10459370" y="4000665"/>
            <a:ext cx="2352240" cy="1180800"/>
          </a:xfrm>
          <a:prstGeom prst="rect">
            <a:avLst/>
          </a:prstGeom>
          <a:noFill/>
          <a:ln>
            <a:noFill/>
          </a:ln>
        </p:spPr>
      </p:pic>
      <p:sp>
        <p:nvSpPr>
          <p:cNvPr id="951" name="Google Shape;951;p7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952" name="Google Shape;952;p77"/>
          <p:cNvSpPr txBox="1"/>
          <p:nvPr/>
        </p:nvSpPr>
        <p:spPr>
          <a:xfrm>
            <a:off x="4674456" y="1542237"/>
            <a:ext cx="644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state</a:t>
            </a:r>
            <a:endParaRPr/>
          </a:p>
        </p:txBody>
      </p:sp>
      <p:pic>
        <p:nvPicPr>
          <p:cNvPr descr="Znacznik z wypełnieniem pełnym" id="953" name="Google Shape;953;p77"/>
          <p:cNvPicPr preferRelativeResize="0"/>
          <p:nvPr/>
        </p:nvPicPr>
        <p:blipFill rotWithShape="1">
          <a:blip r:embed="rId4">
            <a:alphaModFix/>
          </a:blip>
          <a:srcRect b="0" l="0" r="0" t="0"/>
          <a:stretch/>
        </p:blipFill>
        <p:spPr>
          <a:xfrm>
            <a:off x="4678720" y="1033112"/>
            <a:ext cx="640080" cy="640080"/>
          </a:xfrm>
          <a:prstGeom prst="rect">
            <a:avLst/>
          </a:prstGeom>
          <a:noFill/>
          <a:ln>
            <a:noFill/>
          </a:ln>
        </p:spPr>
      </p:pic>
      <p:cxnSp>
        <p:nvCxnSpPr>
          <p:cNvPr id="954" name="Google Shape;954;p77"/>
          <p:cNvCxnSpPr/>
          <p:nvPr/>
        </p:nvCxnSpPr>
        <p:spPr>
          <a:xfrm>
            <a:off x="5201760" y="1542237"/>
            <a:ext cx="480900" cy="0"/>
          </a:xfrm>
          <a:prstGeom prst="straightConnector1">
            <a:avLst/>
          </a:prstGeom>
          <a:noFill/>
          <a:ln cap="flat" cmpd="sng" w="38100">
            <a:solidFill>
              <a:srgbClr val="000000"/>
            </a:solidFill>
            <a:prstDash val="solid"/>
            <a:miter lim="800000"/>
            <a:headEnd len="sm" w="sm" type="none"/>
            <a:tailEnd len="med" w="med" type="triangle"/>
          </a:ln>
        </p:spPr>
      </p:cxnSp>
      <p:sp>
        <p:nvSpPr>
          <p:cNvPr id="955" name="Google Shape;955;p77"/>
          <p:cNvSpPr/>
          <p:nvPr/>
        </p:nvSpPr>
        <p:spPr>
          <a:xfrm>
            <a:off x="5804792" y="812811"/>
            <a:ext cx="480900" cy="1450500"/>
          </a:xfrm>
          <a:prstGeom prst="rect">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56" name="Google Shape;956;p77"/>
          <p:cNvSpPr/>
          <p:nvPr/>
        </p:nvSpPr>
        <p:spPr>
          <a:xfrm>
            <a:off x="5905691" y="959663"/>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57" name="Google Shape;957;p77"/>
          <p:cNvSpPr/>
          <p:nvPr/>
        </p:nvSpPr>
        <p:spPr>
          <a:xfrm>
            <a:off x="5905691" y="1387385"/>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58" name="Google Shape;958;p77"/>
          <p:cNvSpPr/>
          <p:nvPr/>
        </p:nvSpPr>
        <p:spPr>
          <a:xfrm>
            <a:off x="5905691" y="1826886"/>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59" name="Google Shape;959;p77"/>
          <p:cNvSpPr/>
          <p:nvPr/>
        </p:nvSpPr>
        <p:spPr>
          <a:xfrm>
            <a:off x="6478768" y="610846"/>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60" name="Google Shape;960;p77"/>
          <p:cNvSpPr/>
          <p:nvPr/>
        </p:nvSpPr>
        <p:spPr>
          <a:xfrm>
            <a:off x="6478768" y="1134830"/>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61" name="Google Shape;961;p77"/>
          <p:cNvSpPr/>
          <p:nvPr/>
        </p:nvSpPr>
        <p:spPr>
          <a:xfrm>
            <a:off x="6478768" y="1658814"/>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62" name="Google Shape;962;p77"/>
          <p:cNvSpPr/>
          <p:nvPr/>
        </p:nvSpPr>
        <p:spPr>
          <a:xfrm>
            <a:off x="6497313" y="2182798"/>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63" name="Google Shape;963;p77"/>
          <p:cNvSpPr/>
          <p:nvPr/>
        </p:nvSpPr>
        <p:spPr>
          <a:xfrm>
            <a:off x="7507468" y="862088"/>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64" name="Google Shape;964;p77"/>
          <p:cNvSpPr/>
          <p:nvPr/>
        </p:nvSpPr>
        <p:spPr>
          <a:xfrm>
            <a:off x="7507468" y="1386072"/>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65" name="Google Shape;965;p77"/>
          <p:cNvSpPr/>
          <p:nvPr/>
        </p:nvSpPr>
        <p:spPr>
          <a:xfrm>
            <a:off x="7507468" y="1910056"/>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66" name="Google Shape;966;p77"/>
          <p:cNvSpPr/>
          <p:nvPr/>
        </p:nvSpPr>
        <p:spPr>
          <a:xfrm>
            <a:off x="7974915" y="1185938"/>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67" name="Google Shape;967;p77"/>
          <p:cNvSpPr/>
          <p:nvPr/>
        </p:nvSpPr>
        <p:spPr>
          <a:xfrm>
            <a:off x="7974915" y="1709922"/>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968" name="Google Shape;968;p77"/>
          <p:cNvCxnSpPr>
            <a:stCxn id="956" idx="6"/>
            <a:endCxn id="959" idx="2"/>
          </p:cNvCxnSpPr>
          <p:nvPr/>
        </p:nvCxnSpPr>
        <p:spPr>
          <a:xfrm flipH="1" rot="10800000">
            <a:off x="6179891" y="746513"/>
            <a:ext cx="298800" cy="348900"/>
          </a:xfrm>
          <a:prstGeom prst="straightConnector1">
            <a:avLst/>
          </a:prstGeom>
          <a:noFill/>
          <a:ln cap="flat" cmpd="sng" w="12700">
            <a:solidFill>
              <a:srgbClr val="000000"/>
            </a:solidFill>
            <a:prstDash val="solid"/>
            <a:miter lim="800000"/>
            <a:headEnd len="sm" w="sm" type="none"/>
            <a:tailEnd len="sm" w="sm" type="none"/>
          </a:ln>
        </p:spPr>
      </p:cxnSp>
      <p:cxnSp>
        <p:nvCxnSpPr>
          <p:cNvPr id="969" name="Google Shape;969;p77"/>
          <p:cNvCxnSpPr>
            <a:stCxn id="956" idx="6"/>
            <a:endCxn id="960" idx="2"/>
          </p:cNvCxnSpPr>
          <p:nvPr/>
        </p:nvCxnSpPr>
        <p:spPr>
          <a:xfrm>
            <a:off x="6179891" y="1095413"/>
            <a:ext cx="298800" cy="175200"/>
          </a:xfrm>
          <a:prstGeom prst="straightConnector1">
            <a:avLst/>
          </a:prstGeom>
          <a:noFill/>
          <a:ln cap="flat" cmpd="sng" w="12700">
            <a:solidFill>
              <a:srgbClr val="000000"/>
            </a:solidFill>
            <a:prstDash val="solid"/>
            <a:miter lim="800000"/>
            <a:headEnd len="sm" w="sm" type="none"/>
            <a:tailEnd len="sm" w="sm" type="none"/>
          </a:ln>
        </p:spPr>
      </p:cxnSp>
      <p:cxnSp>
        <p:nvCxnSpPr>
          <p:cNvPr id="970" name="Google Shape;970;p77"/>
          <p:cNvCxnSpPr>
            <a:stCxn id="956" idx="6"/>
            <a:endCxn id="961" idx="2"/>
          </p:cNvCxnSpPr>
          <p:nvPr/>
        </p:nvCxnSpPr>
        <p:spPr>
          <a:xfrm>
            <a:off x="6179891" y="1095413"/>
            <a:ext cx="298800" cy="699300"/>
          </a:xfrm>
          <a:prstGeom prst="straightConnector1">
            <a:avLst/>
          </a:prstGeom>
          <a:noFill/>
          <a:ln cap="flat" cmpd="sng" w="12700">
            <a:solidFill>
              <a:srgbClr val="000000"/>
            </a:solidFill>
            <a:prstDash val="solid"/>
            <a:miter lim="800000"/>
            <a:headEnd len="sm" w="sm" type="none"/>
            <a:tailEnd len="sm" w="sm" type="none"/>
          </a:ln>
        </p:spPr>
      </p:cxnSp>
      <p:cxnSp>
        <p:nvCxnSpPr>
          <p:cNvPr id="971" name="Google Shape;971;p77"/>
          <p:cNvCxnSpPr>
            <a:stCxn id="956" idx="6"/>
            <a:endCxn id="962" idx="2"/>
          </p:cNvCxnSpPr>
          <p:nvPr/>
        </p:nvCxnSpPr>
        <p:spPr>
          <a:xfrm>
            <a:off x="6179891" y="1095413"/>
            <a:ext cx="317400" cy="1223100"/>
          </a:xfrm>
          <a:prstGeom prst="straightConnector1">
            <a:avLst/>
          </a:prstGeom>
          <a:noFill/>
          <a:ln cap="flat" cmpd="sng" w="12700">
            <a:solidFill>
              <a:srgbClr val="000000"/>
            </a:solidFill>
            <a:prstDash val="solid"/>
            <a:miter lim="800000"/>
            <a:headEnd len="sm" w="sm" type="none"/>
            <a:tailEnd len="sm" w="sm" type="none"/>
          </a:ln>
        </p:spPr>
      </p:cxnSp>
      <p:cxnSp>
        <p:nvCxnSpPr>
          <p:cNvPr id="972" name="Google Shape;972;p77"/>
          <p:cNvCxnSpPr>
            <a:stCxn id="957" idx="6"/>
            <a:endCxn id="959" idx="2"/>
          </p:cNvCxnSpPr>
          <p:nvPr/>
        </p:nvCxnSpPr>
        <p:spPr>
          <a:xfrm flipH="1" rot="10800000">
            <a:off x="6179891" y="746735"/>
            <a:ext cx="298800" cy="776400"/>
          </a:xfrm>
          <a:prstGeom prst="straightConnector1">
            <a:avLst/>
          </a:prstGeom>
          <a:noFill/>
          <a:ln cap="flat" cmpd="sng" w="12700">
            <a:solidFill>
              <a:srgbClr val="000000"/>
            </a:solidFill>
            <a:prstDash val="solid"/>
            <a:miter lim="800000"/>
            <a:headEnd len="sm" w="sm" type="none"/>
            <a:tailEnd len="sm" w="sm" type="none"/>
          </a:ln>
        </p:spPr>
      </p:cxnSp>
      <p:cxnSp>
        <p:nvCxnSpPr>
          <p:cNvPr id="973" name="Google Shape;973;p77"/>
          <p:cNvCxnSpPr>
            <a:stCxn id="957" idx="6"/>
            <a:endCxn id="960" idx="2"/>
          </p:cNvCxnSpPr>
          <p:nvPr/>
        </p:nvCxnSpPr>
        <p:spPr>
          <a:xfrm flipH="1" rot="10800000">
            <a:off x="6179891" y="1270535"/>
            <a:ext cx="298800" cy="252600"/>
          </a:xfrm>
          <a:prstGeom prst="straightConnector1">
            <a:avLst/>
          </a:prstGeom>
          <a:noFill/>
          <a:ln cap="flat" cmpd="sng" w="12700">
            <a:solidFill>
              <a:srgbClr val="000000"/>
            </a:solidFill>
            <a:prstDash val="solid"/>
            <a:miter lim="800000"/>
            <a:headEnd len="sm" w="sm" type="none"/>
            <a:tailEnd len="sm" w="sm" type="none"/>
          </a:ln>
        </p:spPr>
      </p:cxnSp>
      <p:cxnSp>
        <p:nvCxnSpPr>
          <p:cNvPr id="974" name="Google Shape;974;p77"/>
          <p:cNvCxnSpPr>
            <a:stCxn id="956" idx="6"/>
            <a:endCxn id="961" idx="2"/>
          </p:cNvCxnSpPr>
          <p:nvPr/>
        </p:nvCxnSpPr>
        <p:spPr>
          <a:xfrm>
            <a:off x="6179891" y="1095413"/>
            <a:ext cx="298800" cy="699300"/>
          </a:xfrm>
          <a:prstGeom prst="straightConnector1">
            <a:avLst/>
          </a:prstGeom>
          <a:noFill/>
          <a:ln cap="flat" cmpd="sng" w="12700">
            <a:solidFill>
              <a:srgbClr val="000000"/>
            </a:solidFill>
            <a:prstDash val="solid"/>
            <a:miter lim="800000"/>
            <a:headEnd len="sm" w="sm" type="none"/>
            <a:tailEnd len="sm" w="sm" type="none"/>
          </a:ln>
        </p:spPr>
      </p:cxnSp>
      <p:cxnSp>
        <p:nvCxnSpPr>
          <p:cNvPr id="975" name="Google Shape;975;p77"/>
          <p:cNvCxnSpPr>
            <a:stCxn id="957" idx="6"/>
            <a:endCxn id="961" idx="2"/>
          </p:cNvCxnSpPr>
          <p:nvPr/>
        </p:nvCxnSpPr>
        <p:spPr>
          <a:xfrm>
            <a:off x="6179891" y="1523135"/>
            <a:ext cx="298800" cy="271500"/>
          </a:xfrm>
          <a:prstGeom prst="straightConnector1">
            <a:avLst/>
          </a:prstGeom>
          <a:noFill/>
          <a:ln cap="flat" cmpd="sng" w="12700">
            <a:solidFill>
              <a:srgbClr val="000000"/>
            </a:solidFill>
            <a:prstDash val="solid"/>
            <a:miter lim="800000"/>
            <a:headEnd len="sm" w="sm" type="none"/>
            <a:tailEnd len="sm" w="sm" type="none"/>
          </a:ln>
        </p:spPr>
      </p:cxnSp>
      <p:cxnSp>
        <p:nvCxnSpPr>
          <p:cNvPr id="976" name="Google Shape;976;p77"/>
          <p:cNvCxnSpPr>
            <a:stCxn id="957" idx="6"/>
            <a:endCxn id="962" idx="2"/>
          </p:cNvCxnSpPr>
          <p:nvPr/>
        </p:nvCxnSpPr>
        <p:spPr>
          <a:xfrm>
            <a:off x="6179891" y="1523135"/>
            <a:ext cx="317400" cy="795300"/>
          </a:xfrm>
          <a:prstGeom prst="straightConnector1">
            <a:avLst/>
          </a:prstGeom>
          <a:noFill/>
          <a:ln cap="flat" cmpd="sng" w="12700">
            <a:solidFill>
              <a:srgbClr val="000000"/>
            </a:solidFill>
            <a:prstDash val="solid"/>
            <a:miter lim="800000"/>
            <a:headEnd len="sm" w="sm" type="none"/>
            <a:tailEnd len="sm" w="sm" type="none"/>
          </a:ln>
        </p:spPr>
      </p:cxnSp>
      <p:cxnSp>
        <p:nvCxnSpPr>
          <p:cNvPr id="977" name="Google Shape;977;p77"/>
          <p:cNvCxnSpPr>
            <a:stCxn id="958" idx="6"/>
            <a:endCxn id="962" idx="2"/>
          </p:cNvCxnSpPr>
          <p:nvPr/>
        </p:nvCxnSpPr>
        <p:spPr>
          <a:xfrm>
            <a:off x="6179891" y="1962636"/>
            <a:ext cx="317400" cy="355800"/>
          </a:xfrm>
          <a:prstGeom prst="straightConnector1">
            <a:avLst/>
          </a:prstGeom>
          <a:noFill/>
          <a:ln cap="flat" cmpd="sng" w="12700">
            <a:solidFill>
              <a:srgbClr val="000000"/>
            </a:solidFill>
            <a:prstDash val="solid"/>
            <a:miter lim="800000"/>
            <a:headEnd len="sm" w="sm" type="none"/>
            <a:tailEnd len="sm" w="sm" type="none"/>
          </a:ln>
        </p:spPr>
      </p:cxnSp>
      <p:cxnSp>
        <p:nvCxnSpPr>
          <p:cNvPr id="978" name="Google Shape;978;p77"/>
          <p:cNvCxnSpPr>
            <a:stCxn id="958" idx="6"/>
            <a:endCxn id="961" idx="2"/>
          </p:cNvCxnSpPr>
          <p:nvPr/>
        </p:nvCxnSpPr>
        <p:spPr>
          <a:xfrm flipH="1" rot="10800000">
            <a:off x="6179891" y="1794636"/>
            <a:ext cx="298800" cy="168000"/>
          </a:xfrm>
          <a:prstGeom prst="straightConnector1">
            <a:avLst/>
          </a:prstGeom>
          <a:noFill/>
          <a:ln cap="flat" cmpd="sng" w="12700">
            <a:solidFill>
              <a:srgbClr val="000000"/>
            </a:solidFill>
            <a:prstDash val="solid"/>
            <a:miter lim="800000"/>
            <a:headEnd len="sm" w="sm" type="none"/>
            <a:tailEnd len="sm" w="sm" type="none"/>
          </a:ln>
        </p:spPr>
      </p:cxnSp>
      <p:cxnSp>
        <p:nvCxnSpPr>
          <p:cNvPr id="979" name="Google Shape;979;p77"/>
          <p:cNvCxnSpPr>
            <a:stCxn id="958" idx="6"/>
            <a:endCxn id="960" idx="2"/>
          </p:cNvCxnSpPr>
          <p:nvPr/>
        </p:nvCxnSpPr>
        <p:spPr>
          <a:xfrm flipH="1" rot="10800000">
            <a:off x="6179891" y="1270536"/>
            <a:ext cx="298800" cy="692100"/>
          </a:xfrm>
          <a:prstGeom prst="straightConnector1">
            <a:avLst/>
          </a:prstGeom>
          <a:noFill/>
          <a:ln cap="flat" cmpd="sng" w="12700">
            <a:solidFill>
              <a:srgbClr val="000000"/>
            </a:solidFill>
            <a:prstDash val="solid"/>
            <a:miter lim="800000"/>
            <a:headEnd len="sm" w="sm" type="none"/>
            <a:tailEnd len="sm" w="sm" type="none"/>
          </a:ln>
        </p:spPr>
      </p:cxnSp>
      <p:cxnSp>
        <p:nvCxnSpPr>
          <p:cNvPr id="980" name="Google Shape;980;p77"/>
          <p:cNvCxnSpPr>
            <a:stCxn id="958" idx="6"/>
            <a:endCxn id="959" idx="2"/>
          </p:cNvCxnSpPr>
          <p:nvPr/>
        </p:nvCxnSpPr>
        <p:spPr>
          <a:xfrm flipH="1" rot="10800000">
            <a:off x="6179891" y="746736"/>
            <a:ext cx="298800" cy="1215900"/>
          </a:xfrm>
          <a:prstGeom prst="straightConnector1">
            <a:avLst/>
          </a:prstGeom>
          <a:noFill/>
          <a:ln cap="flat" cmpd="sng" w="12700">
            <a:solidFill>
              <a:srgbClr val="000000"/>
            </a:solidFill>
            <a:prstDash val="solid"/>
            <a:miter lim="800000"/>
            <a:headEnd len="sm" w="sm" type="none"/>
            <a:tailEnd len="sm" w="sm" type="none"/>
          </a:ln>
        </p:spPr>
      </p:cxnSp>
      <p:cxnSp>
        <p:nvCxnSpPr>
          <p:cNvPr id="981" name="Google Shape;981;p77"/>
          <p:cNvCxnSpPr>
            <a:stCxn id="963" idx="6"/>
            <a:endCxn id="966" idx="2"/>
          </p:cNvCxnSpPr>
          <p:nvPr/>
        </p:nvCxnSpPr>
        <p:spPr>
          <a:xfrm>
            <a:off x="7781668" y="997838"/>
            <a:ext cx="193200" cy="324000"/>
          </a:xfrm>
          <a:prstGeom prst="straightConnector1">
            <a:avLst/>
          </a:prstGeom>
          <a:noFill/>
          <a:ln cap="flat" cmpd="sng" w="12700">
            <a:solidFill>
              <a:srgbClr val="000000"/>
            </a:solidFill>
            <a:prstDash val="solid"/>
            <a:miter lim="800000"/>
            <a:headEnd len="sm" w="sm" type="none"/>
            <a:tailEnd len="sm" w="sm" type="none"/>
          </a:ln>
        </p:spPr>
      </p:cxnSp>
      <p:cxnSp>
        <p:nvCxnSpPr>
          <p:cNvPr id="982" name="Google Shape;982;p77"/>
          <p:cNvCxnSpPr>
            <a:stCxn id="964" idx="6"/>
            <a:endCxn id="966" idx="2"/>
          </p:cNvCxnSpPr>
          <p:nvPr/>
        </p:nvCxnSpPr>
        <p:spPr>
          <a:xfrm flipH="1" rot="10800000">
            <a:off x="7781668" y="1321722"/>
            <a:ext cx="193200" cy="200100"/>
          </a:xfrm>
          <a:prstGeom prst="straightConnector1">
            <a:avLst/>
          </a:prstGeom>
          <a:noFill/>
          <a:ln cap="flat" cmpd="sng" w="12700">
            <a:solidFill>
              <a:srgbClr val="000000"/>
            </a:solidFill>
            <a:prstDash val="solid"/>
            <a:miter lim="800000"/>
            <a:headEnd len="sm" w="sm" type="none"/>
            <a:tailEnd len="sm" w="sm" type="none"/>
          </a:ln>
        </p:spPr>
      </p:cxnSp>
      <p:cxnSp>
        <p:nvCxnSpPr>
          <p:cNvPr id="983" name="Google Shape;983;p77"/>
          <p:cNvCxnSpPr>
            <a:stCxn id="966" idx="2"/>
            <a:endCxn id="965" idx="6"/>
          </p:cNvCxnSpPr>
          <p:nvPr/>
        </p:nvCxnSpPr>
        <p:spPr>
          <a:xfrm flipH="1">
            <a:off x="7781715" y="1321688"/>
            <a:ext cx="193200" cy="724200"/>
          </a:xfrm>
          <a:prstGeom prst="straightConnector1">
            <a:avLst/>
          </a:prstGeom>
          <a:noFill/>
          <a:ln cap="flat" cmpd="sng" w="12700">
            <a:solidFill>
              <a:srgbClr val="000000"/>
            </a:solidFill>
            <a:prstDash val="solid"/>
            <a:miter lim="800000"/>
            <a:headEnd len="sm" w="sm" type="none"/>
            <a:tailEnd len="sm" w="sm" type="none"/>
          </a:ln>
        </p:spPr>
      </p:cxnSp>
      <p:cxnSp>
        <p:nvCxnSpPr>
          <p:cNvPr id="984" name="Google Shape;984;p77"/>
          <p:cNvCxnSpPr>
            <a:stCxn id="963" idx="6"/>
            <a:endCxn id="967" idx="2"/>
          </p:cNvCxnSpPr>
          <p:nvPr/>
        </p:nvCxnSpPr>
        <p:spPr>
          <a:xfrm>
            <a:off x="7781668" y="997838"/>
            <a:ext cx="193200" cy="847800"/>
          </a:xfrm>
          <a:prstGeom prst="straightConnector1">
            <a:avLst/>
          </a:prstGeom>
          <a:noFill/>
          <a:ln cap="flat" cmpd="sng" w="12700">
            <a:solidFill>
              <a:srgbClr val="000000"/>
            </a:solidFill>
            <a:prstDash val="solid"/>
            <a:miter lim="800000"/>
            <a:headEnd len="sm" w="sm" type="none"/>
            <a:tailEnd len="sm" w="sm" type="none"/>
          </a:ln>
        </p:spPr>
      </p:cxnSp>
      <p:cxnSp>
        <p:nvCxnSpPr>
          <p:cNvPr id="985" name="Google Shape;985;p77"/>
          <p:cNvCxnSpPr>
            <a:stCxn id="964" idx="6"/>
            <a:endCxn id="967" idx="2"/>
          </p:cNvCxnSpPr>
          <p:nvPr/>
        </p:nvCxnSpPr>
        <p:spPr>
          <a:xfrm>
            <a:off x="7781668" y="1521822"/>
            <a:ext cx="193200" cy="324000"/>
          </a:xfrm>
          <a:prstGeom prst="straightConnector1">
            <a:avLst/>
          </a:prstGeom>
          <a:noFill/>
          <a:ln cap="flat" cmpd="sng" w="12700">
            <a:solidFill>
              <a:srgbClr val="000000"/>
            </a:solidFill>
            <a:prstDash val="solid"/>
            <a:miter lim="800000"/>
            <a:headEnd len="sm" w="sm" type="none"/>
            <a:tailEnd len="sm" w="sm" type="none"/>
          </a:ln>
        </p:spPr>
      </p:cxnSp>
      <p:cxnSp>
        <p:nvCxnSpPr>
          <p:cNvPr id="986" name="Google Shape;986;p77"/>
          <p:cNvCxnSpPr>
            <a:stCxn id="967" idx="2"/>
            <a:endCxn id="965" idx="6"/>
          </p:cNvCxnSpPr>
          <p:nvPr/>
        </p:nvCxnSpPr>
        <p:spPr>
          <a:xfrm flipH="1">
            <a:off x="7781715" y="1845672"/>
            <a:ext cx="193200" cy="200100"/>
          </a:xfrm>
          <a:prstGeom prst="straightConnector1">
            <a:avLst/>
          </a:prstGeom>
          <a:noFill/>
          <a:ln cap="flat" cmpd="sng" w="12700">
            <a:solidFill>
              <a:srgbClr val="000000"/>
            </a:solidFill>
            <a:prstDash val="solid"/>
            <a:miter lim="800000"/>
            <a:headEnd len="sm" w="sm" type="none"/>
            <a:tailEnd len="sm" w="sm" type="none"/>
          </a:ln>
        </p:spPr>
      </p:cxnSp>
      <p:sp>
        <p:nvSpPr>
          <p:cNvPr id="987" name="Google Shape;987;p77"/>
          <p:cNvSpPr txBox="1"/>
          <p:nvPr/>
        </p:nvSpPr>
        <p:spPr>
          <a:xfrm>
            <a:off x="6949814" y="1303860"/>
            <a:ext cx="343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t>
            </a:r>
            <a:endParaRPr/>
          </a:p>
        </p:txBody>
      </p:sp>
      <p:sp>
        <p:nvSpPr>
          <p:cNvPr id="988" name="Google Shape;988;p77"/>
          <p:cNvSpPr txBox="1"/>
          <p:nvPr/>
        </p:nvSpPr>
        <p:spPr>
          <a:xfrm rot="5400000">
            <a:off x="7987847" y="2023333"/>
            <a:ext cx="343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t>
            </a:r>
            <a:endParaRPr/>
          </a:p>
        </p:txBody>
      </p:sp>
      <p:cxnSp>
        <p:nvCxnSpPr>
          <p:cNvPr id="989" name="Google Shape;989;p77"/>
          <p:cNvCxnSpPr/>
          <p:nvPr/>
        </p:nvCxnSpPr>
        <p:spPr>
          <a:xfrm>
            <a:off x="8344247" y="1590085"/>
            <a:ext cx="480900" cy="0"/>
          </a:xfrm>
          <a:prstGeom prst="straightConnector1">
            <a:avLst/>
          </a:prstGeom>
          <a:noFill/>
          <a:ln cap="flat" cmpd="sng" w="38100">
            <a:solidFill>
              <a:srgbClr val="000000"/>
            </a:solidFill>
            <a:prstDash val="solid"/>
            <a:miter lim="800000"/>
            <a:headEnd len="sm" w="sm" type="none"/>
            <a:tailEnd len="med" w="med" type="triangle"/>
          </a:ln>
        </p:spPr>
      </p:cxnSp>
      <p:pic>
        <p:nvPicPr>
          <p:cNvPr descr="Etykieta z wypełnieniem pełnym" id="990" name="Google Shape;990;p77"/>
          <p:cNvPicPr preferRelativeResize="0"/>
          <p:nvPr/>
        </p:nvPicPr>
        <p:blipFill rotWithShape="1">
          <a:blip r:embed="rId5">
            <a:alphaModFix/>
          </a:blip>
          <a:srcRect b="0" l="0" r="0" t="0"/>
          <a:stretch/>
        </p:blipFill>
        <p:spPr>
          <a:xfrm>
            <a:off x="8816946" y="1503645"/>
            <a:ext cx="640080" cy="640080"/>
          </a:xfrm>
          <a:prstGeom prst="rect">
            <a:avLst/>
          </a:prstGeom>
          <a:noFill/>
          <a:ln>
            <a:noFill/>
          </a:ln>
        </p:spPr>
      </p:pic>
      <p:sp>
        <p:nvSpPr>
          <p:cNvPr id="991" name="Google Shape;991;p77"/>
          <p:cNvSpPr txBox="1"/>
          <p:nvPr/>
        </p:nvSpPr>
        <p:spPr>
          <a:xfrm>
            <a:off x="8886055" y="2001817"/>
            <a:ext cx="527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val</a:t>
            </a:r>
            <a:r>
              <a:rPr baseline="-25000" lang="en-US" sz="1800">
                <a:solidFill>
                  <a:srgbClr val="000000"/>
                </a:solidFill>
                <a:latin typeface="Calibri"/>
                <a:ea typeface="Calibri"/>
                <a:cs typeface="Calibri"/>
                <a:sym typeface="Calibri"/>
              </a:rPr>
              <a:t>2</a:t>
            </a:r>
            <a:endParaRPr/>
          </a:p>
        </p:txBody>
      </p:sp>
      <p:pic>
        <p:nvPicPr>
          <p:cNvPr descr="Etykieta z wypełnieniem pełnym" id="992" name="Google Shape;992;p77"/>
          <p:cNvPicPr preferRelativeResize="0"/>
          <p:nvPr/>
        </p:nvPicPr>
        <p:blipFill rotWithShape="1">
          <a:blip r:embed="rId5">
            <a:alphaModFix/>
          </a:blip>
          <a:srcRect b="0" l="0" r="0" t="0"/>
          <a:stretch/>
        </p:blipFill>
        <p:spPr>
          <a:xfrm>
            <a:off x="8816946" y="733555"/>
            <a:ext cx="640080" cy="640080"/>
          </a:xfrm>
          <a:prstGeom prst="rect">
            <a:avLst/>
          </a:prstGeom>
          <a:noFill/>
          <a:ln>
            <a:noFill/>
          </a:ln>
        </p:spPr>
      </p:pic>
      <p:sp>
        <p:nvSpPr>
          <p:cNvPr id="993" name="Google Shape;993;p77"/>
          <p:cNvSpPr txBox="1"/>
          <p:nvPr/>
        </p:nvSpPr>
        <p:spPr>
          <a:xfrm>
            <a:off x="8886055" y="1231727"/>
            <a:ext cx="527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val</a:t>
            </a:r>
            <a:r>
              <a:rPr baseline="-25000" lang="en-US" sz="1800">
                <a:solidFill>
                  <a:srgbClr val="000000"/>
                </a:solidFill>
                <a:latin typeface="Calibri"/>
                <a:ea typeface="Calibri"/>
                <a:cs typeface="Calibri"/>
                <a:sym typeface="Calibri"/>
              </a:rPr>
              <a:t>1</a:t>
            </a:r>
            <a:endParaRPr/>
          </a:p>
        </p:txBody>
      </p:sp>
      <p:sp>
        <p:nvSpPr>
          <p:cNvPr id="994" name="Google Shape;994;p77"/>
          <p:cNvSpPr txBox="1"/>
          <p:nvPr/>
        </p:nvSpPr>
        <p:spPr>
          <a:xfrm>
            <a:off x="5893416" y="499564"/>
            <a:ext cx="274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s</a:t>
            </a:r>
            <a:endParaRPr/>
          </a:p>
        </p:txBody>
      </p:sp>
      <p:sp>
        <p:nvSpPr>
          <p:cNvPr id="995" name="Google Shape;995;p77"/>
          <p:cNvSpPr txBox="1"/>
          <p:nvPr/>
        </p:nvSpPr>
        <p:spPr>
          <a:xfrm>
            <a:off x="8032865" y="866829"/>
            <a:ext cx="373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a:t>
            </a:r>
            <a:r>
              <a:rPr baseline="-25000" lang="en-US" sz="1800">
                <a:solidFill>
                  <a:srgbClr val="000000"/>
                </a:solidFill>
                <a:latin typeface="Calibri"/>
                <a:ea typeface="Calibri"/>
                <a:cs typeface="Calibri"/>
                <a:sym typeface="Calibri"/>
              </a:rPr>
              <a:t>1</a:t>
            </a:r>
            <a:endParaRPr/>
          </a:p>
        </p:txBody>
      </p:sp>
      <p:sp>
        <p:nvSpPr>
          <p:cNvPr id="996" name="Google Shape;996;p77"/>
          <p:cNvSpPr txBox="1"/>
          <p:nvPr/>
        </p:nvSpPr>
        <p:spPr>
          <a:xfrm>
            <a:off x="8032865" y="1401977"/>
            <a:ext cx="373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a:t>
            </a:r>
            <a:r>
              <a:rPr baseline="-25000" lang="en-US" sz="1800">
                <a:solidFill>
                  <a:srgbClr val="000000"/>
                </a:solidFill>
                <a:latin typeface="Calibri"/>
                <a:ea typeface="Calibri"/>
                <a:cs typeface="Calibri"/>
                <a:sym typeface="Calibri"/>
              </a:rPr>
              <a:t>2</a:t>
            </a:r>
            <a:endParaRPr/>
          </a:p>
        </p:txBody>
      </p:sp>
      <p:sp>
        <p:nvSpPr>
          <p:cNvPr id="997" name="Google Shape;997;p77"/>
          <p:cNvSpPr/>
          <p:nvPr/>
        </p:nvSpPr>
        <p:spPr>
          <a:xfrm>
            <a:off x="4567199" y="438376"/>
            <a:ext cx="5284200" cy="2199300"/>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998" name="Google Shape;998;p77"/>
          <p:cNvSpPr txBox="1"/>
          <p:nvPr/>
        </p:nvSpPr>
        <p:spPr>
          <a:xfrm>
            <a:off x="438225" y="1047475"/>
            <a:ext cx="37944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1000"/>
              </a:spcBef>
              <a:spcAft>
                <a:spcPts val="1000"/>
              </a:spcAft>
              <a:buClr>
                <a:schemeClr val="dk1"/>
              </a:buClr>
              <a:buSzPts val="1600"/>
              <a:buFont typeface="Times New Roman"/>
              <a:buChar char="●"/>
            </a:pPr>
            <a:r>
              <a:rPr b="1" lang="en-US" sz="1600">
                <a:solidFill>
                  <a:schemeClr val="dk1"/>
                </a:solidFill>
                <a:latin typeface="Calibri"/>
                <a:ea typeface="Calibri"/>
                <a:cs typeface="Calibri"/>
                <a:sym typeface="Calibri"/>
              </a:rPr>
              <a:t>Problem</a:t>
            </a:r>
            <a:r>
              <a:rPr lang="en-US" sz="1600">
                <a:solidFill>
                  <a:schemeClr val="dk1"/>
                </a:solidFill>
                <a:latin typeface="Calibri"/>
                <a:ea typeface="Calibri"/>
                <a:cs typeface="Calibri"/>
                <a:sym typeface="Calibri"/>
              </a:rPr>
              <a:t>: Accurate learning of the Q-table is difficult (or impossible) and time consuming when the number of states is large as the agent needs to go through all the different states and actions several times.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78"/>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Example: DQ</a:t>
            </a:r>
            <a:r>
              <a:rPr lang="en-US" sz="3200" strike="noStrike">
                <a:latin typeface="Calibri"/>
                <a:ea typeface="Calibri"/>
                <a:cs typeface="Calibri"/>
                <a:sym typeface="Calibri"/>
              </a:rPr>
              <a:t>N</a:t>
            </a:r>
            <a:r>
              <a:rPr lang="en-US" sz="3200" strike="noStrike">
                <a:latin typeface="Calibri"/>
                <a:ea typeface="Calibri"/>
                <a:cs typeface="Calibri"/>
                <a:sym typeface="Calibri"/>
              </a:rPr>
              <a:t> fo</a:t>
            </a:r>
            <a:r>
              <a:rPr lang="en-US" sz="3200">
                <a:latin typeface="Calibri"/>
                <a:ea typeface="Calibri"/>
                <a:cs typeface="Calibri"/>
                <a:sym typeface="Calibri"/>
              </a:rPr>
              <a:t>r CW optimization </a:t>
            </a:r>
            <a:endParaRPr sz="3200" strike="noStrike">
              <a:latin typeface="Calibri"/>
              <a:ea typeface="Calibri"/>
              <a:cs typeface="Calibri"/>
              <a:sym typeface="Calibri"/>
            </a:endParaRPr>
          </a:p>
        </p:txBody>
      </p:sp>
      <p:sp>
        <p:nvSpPr>
          <p:cNvPr id="1004" name="Google Shape;1004;p7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005" name="Google Shape;1005;p78"/>
          <p:cNvPicPr preferRelativeResize="0"/>
          <p:nvPr/>
        </p:nvPicPr>
        <p:blipFill>
          <a:blip r:embed="rId3">
            <a:alphaModFix/>
          </a:blip>
          <a:stretch>
            <a:fillRect/>
          </a:stretch>
        </p:blipFill>
        <p:spPr>
          <a:xfrm>
            <a:off x="4916226" y="1019752"/>
            <a:ext cx="4478600" cy="3392725"/>
          </a:xfrm>
          <a:prstGeom prst="rect">
            <a:avLst/>
          </a:prstGeom>
          <a:noFill/>
          <a:ln>
            <a:noFill/>
          </a:ln>
        </p:spPr>
      </p:pic>
      <p:sp>
        <p:nvSpPr>
          <p:cNvPr id="1006" name="Google Shape;1006;p78"/>
          <p:cNvSpPr txBox="1"/>
          <p:nvPr/>
        </p:nvSpPr>
        <p:spPr>
          <a:xfrm>
            <a:off x="503650" y="1544625"/>
            <a:ext cx="4516200" cy="2678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Agent - installed at the AP</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lang="en-US" sz="1600">
                <a:latin typeface="Calibri"/>
                <a:ea typeface="Calibri"/>
                <a:cs typeface="Calibri"/>
                <a:sym typeface="Calibri"/>
              </a:rPr>
              <a:t>State - status of all connected devices</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lang="en-US" sz="1600">
                <a:latin typeface="Calibri"/>
                <a:ea typeface="Calibri"/>
                <a:cs typeface="Calibri"/>
                <a:sym typeface="Calibri"/>
              </a:rPr>
              <a:t>Action - select CW (value of integer </a:t>
            </a:r>
            <a:r>
              <a:rPr i="1" lang="en-US" sz="1600">
                <a:latin typeface="Calibri"/>
                <a:ea typeface="Calibri"/>
                <a:cs typeface="Calibri"/>
                <a:sym typeface="Calibri"/>
              </a:rPr>
              <a:t>a</a:t>
            </a:r>
            <a:r>
              <a:rPr lang="en-US" sz="1600">
                <a:latin typeface="Calibri"/>
                <a:ea typeface="Calibri"/>
                <a:cs typeface="Calibri"/>
                <a:sym typeface="Calibri"/>
              </a:rPr>
              <a:t>)</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lang="en-US" sz="1600">
                <a:latin typeface="Calibri"/>
                <a:ea typeface="Calibri"/>
                <a:cs typeface="Calibri"/>
                <a:sym typeface="Calibri"/>
              </a:rPr>
              <a:t>Reward - network throughput</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lang="en-US" sz="1600">
                <a:latin typeface="Calibri"/>
                <a:ea typeface="Calibri"/>
                <a:cs typeface="Calibri"/>
                <a:sym typeface="Calibri"/>
              </a:rPr>
              <a:t>Observation - collision probability</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lang="en-US" sz="1600">
                <a:latin typeface="Calibri"/>
                <a:ea typeface="Calibri"/>
                <a:cs typeface="Calibri"/>
                <a:sym typeface="Calibri"/>
              </a:rPr>
              <a:t>DNN: 8 × 128 × 64</a:t>
            </a:r>
            <a:endParaRPr sz="1600">
              <a:latin typeface="Calibri"/>
              <a:ea typeface="Calibri"/>
              <a:cs typeface="Calibri"/>
              <a:sym typeface="Calibri"/>
            </a:endParaRPr>
          </a:p>
          <a:p>
            <a:pPr indent="-330200" lvl="0" marL="457200" rtl="0" algn="l">
              <a:spcBef>
                <a:spcPts val="1000"/>
              </a:spcBef>
              <a:spcAft>
                <a:spcPts val="1000"/>
              </a:spcAft>
              <a:buSzPts val="1600"/>
              <a:buFont typeface="Calibri"/>
              <a:buChar char="●"/>
            </a:pPr>
            <a:r>
              <a:rPr lang="en-US" sz="1600">
                <a:latin typeface="Calibri"/>
                <a:ea typeface="Calibri"/>
                <a:cs typeface="Calibri"/>
                <a:sym typeface="Calibri"/>
              </a:rPr>
              <a:t>Exploration: random action w/ low probability</a:t>
            </a:r>
            <a:endParaRPr sz="1600">
              <a:latin typeface="Calibri"/>
              <a:ea typeface="Calibri"/>
              <a:cs typeface="Calibri"/>
              <a:sym typeface="Calibri"/>
            </a:endParaRPr>
          </a:p>
        </p:txBody>
      </p:sp>
      <p:pic>
        <p:nvPicPr>
          <p:cNvPr id="1007" name="Google Shape;1007;p78"/>
          <p:cNvPicPr preferRelativeResize="0"/>
          <p:nvPr/>
        </p:nvPicPr>
        <p:blipFill>
          <a:blip r:embed="rId4">
            <a:alphaModFix/>
          </a:blip>
          <a:stretch>
            <a:fillRect/>
          </a:stretch>
        </p:blipFill>
        <p:spPr>
          <a:xfrm>
            <a:off x="6165362" y="4412475"/>
            <a:ext cx="1980325" cy="584825"/>
          </a:xfrm>
          <a:prstGeom prst="rect">
            <a:avLst/>
          </a:prstGeom>
          <a:noFill/>
          <a:ln>
            <a:noFill/>
          </a:ln>
        </p:spPr>
      </p:pic>
      <p:pic>
        <p:nvPicPr>
          <p:cNvPr id="1008" name="Google Shape;1008;p78"/>
          <p:cNvPicPr preferRelativeResize="0"/>
          <p:nvPr/>
        </p:nvPicPr>
        <p:blipFill>
          <a:blip r:embed="rId5">
            <a:alphaModFix/>
          </a:blip>
          <a:stretch>
            <a:fillRect/>
          </a:stretch>
        </p:blipFill>
        <p:spPr>
          <a:xfrm>
            <a:off x="6643663" y="4989313"/>
            <a:ext cx="1023725" cy="303918"/>
          </a:xfrm>
          <a:prstGeom prst="rect">
            <a:avLst/>
          </a:prstGeom>
          <a:noFill/>
          <a:ln>
            <a:noFill/>
          </a:ln>
        </p:spPr>
      </p:pic>
      <p:cxnSp>
        <p:nvCxnSpPr>
          <p:cNvPr id="1009" name="Google Shape;1009;p78"/>
          <p:cNvCxnSpPr/>
          <p:nvPr/>
        </p:nvCxnSpPr>
        <p:spPr>
          <a:xfrm>
            <a:off x="4519025" y="2494875"/>
            <a:ext cx="2757000" cy="2118300"/>
          </a:xfrm>
          <a:prstGeom prst="curvedConnector3">
            <a:avLst>
              <a:gd fmla="val 9512" name="adj1"/>
            </a:avLst>
          </a:prstGeom>
          <a:noFill/>
          <a:ln cap="flat" cmpd="sng" w="9525">
            <a:solidFill>
              <a:srgbClr val="9E9E9E"/>
            </a:solidFill>
            <a:prstDash val="dash"/>
            <a:round/>
            <a:headEnd len="med" w="med" type="none"/>
            <a:tailEnd len="med" w="med" type="stealth"/>
          </a:ln>
        </p:spPr>
      </p:cxnSp>
      <p:sp>
        <p:nvSpPr>
          <p:cNvPr id="1010" name="Google Shape;1010;p78"/>
          <p:cNvSpPr txBox="1"/>
          <p:nvPr/>
        </p:nvSpPr>
        <p:spPr>
          <a:xfrm>
            <a:off x="692075" y="5029700"/>
            <a:ext cx="5079300" cy="5847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1000"/>
              </a:spcAft>
              <a:buNone/>
            </a:pPr>
            <a:r>
              <a:rPr lang="en-US" sz="1200">
                <a:solidFill>
                  <a:srgbClr val="222222"/>
                </a:solidFill>
                <a:highlight>
                  <a:schemeClr val="lt1"/>
                </a:highlight>
                <a:latin typeface="Calibri"/>
                <a:ea typeface="Calibri"/>
                <a:cs typeface="Calibri"/>
                <a:sym typeface="Calibri"/>
              </a:rPr>
              <a:t>Wydmański, Witold, and Szymon Szott. "</a:t>
            </a:r>
            <a:r>
              <a:rPr b="1" lang="en-US" sz="1200">
                <a:solidFill>
                  <a:srgbClr val="222222"/>
                </a:solidFill>
                <a:highlight>
                  <a:schemeClr val="lt1"/>
                </a:highlight>
                <a:latin typeface="Calibri"/>
                <a:ea typeface="Calibri"/>
                <a:cs typeface="Calibri"/>
                <a:sym typeface="Calibri"/>
              </a:rPr>
              <a:t>Contention window optimization in IEEE 802.11ax networks with deep reinforcement learning.</a:t>
            </a:r>
            <a:r>
              <a:rPr lang="en-US" sz="1200">
                <a:solidFill>
                  <a:srgbClr val="222222"/>
                </a:solidFill>
                <a:highlight>
                  <a:schemeClr val="lt1"/>
                </a:highlight>
                <a:latin typeface="Calibri"/>
                <a:ea typeface="Calibri"/>
                <a:cs typeface="Calibri"/>
                <a:sym typeface="Calibri"/>
              </a:rPr>
              <a:t>" In 2021 IEEE Wireless Communications and Networking Conference (WCNC).</a:t>
            </a:r>
            <a:endParaRPr sz="1200">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79"/>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Example</a:t>
            </a:r>
            <a:r>
              <a:rPr lang="en-US" sz="3200">
                <a:latin typeface="Calibri"/>
                <a:ea typeface="Calibri"/>
                <a:cs typeface="Calibri"/>
                <a:sym typeface="Calibri"/>
              </a:rPr>
              <a:t> cont’d</a:t>
            </a:r>
            <a:endParaRPr sz="3200" strike="noStrike">
              <a:latin typeface="Calibri"/>
              <a:ea typeface="Calibri"/>
              <a:cs typeface="Calibri"/>
              <a:sym typeface="Calibri"/>
            </a:endParaRPr>
          </a:p>
        </p:txBody>
      </p:sp>
      <p:sp>
        <p:nvSpPr>
          <p:cNvPr id="1016" name="Google Shape;1016;p7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017" name="Google Shape;1017;p79"/>
          <p:cNvPicPr preferRelativeResize="0"/>
          <p:nvPr/>
        </p:nvPicPr>
        <p:blipFill>
          <a:blip r:embed="rId3">
            <a:alphaModFix/>
          </a:blip>
          <a:stretch>
            <a:fillRect/>
          </a:stretch>
        </p:blipFill>
        <p:spPr>
          <a:xfrm>
            <a:off x="455775" y="1559748"/>
            <a:ext cx="4004050" cy="2943675"/>
          </a:xfrm>
          <a:prstGeom prst="rect">
            <a:avLst/>
          </a:prstGeom>
          <a:noFill/>
          <a:ln>
            <a:noFill/>
          </a:ln>
        </p:spPr>
      </p:pic>
      <p:sp>
        <p:nvSpPr>
          <p:cNvPr id="1018" name="Google Shape;1018;p79"/>
          <p:cNvSpPr txBox="1"/>
          <p:nvPr/>
        </p:nvSpPr>
        <p:spPr>
          <a:xfrm>
            <a:off x="5088963" y="4680975"/>
            <a:ext cx="414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Throughput improvement over 802.11</a:t>
            </a:r>
            <a:endParaRPr>
              <a:latin typeface="Calibri"/>
              <a:ea typeface="Calibri"/>
              <a:cs typeface="Calibri"/>
              <a:sym typeface="Calibri"/>
            </a:endParaRPr>
          </a:p>
        </p:txBody>
      </p:sp>
      <p:sp>
        <p:nvSpPr>
          <p:cNvPr id="1019" name="Google Shape;1019;p79"/>
          <p:cNvSpPr txBox="1"/>
          <p:nvPr/>
        </p:nvSpPr>
        <p:spPr>
          <a:xfrm>
            <a:off x="713525" y="4680975"/>
            <a:ext cx="4113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Mean selected CW in consecutive training rounds</a:t>
            </a:r>
            <a:endParaRPr>
              <a:latin typeface="Calibri"/>
              <a:ea typeface="Calibri"/>
              <a:cs typeface="Calibri"/>
              <a:sym typeface="Calibri"/>
            </a:endParaRPr>
          </a:p>
          <a:p>
            <a:pPr indent="0" lvl="0" marL="0" rtl="0" algn="ctr">
              <a:spcBef>
                <a:spcPts val="0"/>
              </a:spcBef>
              <a:spcAft>
                <a:spcPts val="0"/>
              </a:spcAft>
              <a:buNone/>
            </a:pPr>
            <a:r>
              <a:rPr lang="en-US">
                <a:latin typeface="Calibri"/>
                <a:ea typeface="Calibri"/>
                <a:cs typeface="Calibri"/>
                <a:sym typeface="Calibri"/>
              </a:rPr>
              <a:t>(static scenario: 30 stations)</a:t>
            </a:r>
            <a:endParaRPr>
              <a:latin typeface="Calibri"/>
              <a:ea typeface="Calibri"/>
              <a:cs typeface="Calibri"/>
              <a:sym typeface="Calibri"/>
            </a:endParaRPr>
          </a:p>
        </p:txBody>
      </p:sp>
      <p:sp>
        <p:nvSpPr>
          <p:cNvPr id="1020" name="Google Shape;1020;p79"/>
          <p:cNvSpPr txBox="1"/>
          <p:nvPr/>
        </p:nvSpPr>
        <p:spPr>
          <a:xfrm>
            <a:off x="6366775" y="713525"/>
            <a:ext cx="32775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Calibri"/>
              <a:buChar char="●"/>
            </a:pPr>
            <a:r>
              <a:rPr lang="en-US" sz="1300">
                <a:latin typeface="Calibri"/>
                <a:ea typeface="Calibri"/>
                <a:cs typeface="Calibri"/>
                <a:sym typeface="Calibri"/>
              </a:rPr>
              <a:t>DQN - Discrete action space</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en-US" sz="1300">
                <a:latin typeface="Calibri"/>
                <a:ea typeface="Calibri"/>
                <a:cs typeface="Calibri"/>
                <a:sym typeface="Calibri"/>
              </a:rPr>
              <a:t>DDPG - Continuous </a:t>
            </a:r>
            <a:r>
              <a:rPr lang="en-US" sz="1300">
                <a:latin typeface="Calibri"/>
                <a:ea typeface="Calibri"/>
                <a:cs typeface="Calibri"/>
                <a:sym typeface="Calibri"/>
              </a:rPr>
              <a:t>action</a:t>
            </a:r>
            <a:r>
              <a:rPr lang="en-US" sz="1300">
                <a:latin typeface="Calibri"/>
                <a:ea typeface="Calibri"/>
                <a:cs typeface="Calibri"/>
                <a:sym typeface="Calibri"/>
              </a:rPr>
              <a:t> space</a:t>
            </a:r>
            <a:endParaRPr sz="1300">
              <a:latin typeface="Calibri"/>
              <a:ea typeface="Calibri"/>
              <a:cs typeface="Calibri"/>
              <a:sym typeface="Calibri"/>
            </a:endParaRPr>
          </a:p>
        </p:txBody>
      </p:sp>
      <p:pic>
        <p:nvPicPr>
          <p:cNvPr id="1021" name="Google Shape;1021;p79"/>
          <p:cNvPicPr preferRelativeResize="0"/>
          <p:nvPr/>
        </p:nvPicPr>
        <p:blipFill>
          <a:blip r:embed="rId4">
            <a:alphaModFix/>
          </a:blip>
          <a:stretch>
            <a:fillRect/>
          </a:stretch>
        </p:blipFill>
        <p:spPr>
          <a:xfrm>
            <a:off x="5030325" y="1425775"/>
            <a:ext cx="4264510" cy="30776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6" name="Shape 1026"/>
        <p:cNvGrpSpPr/>
        <p:nvPr/>
      </p:nvGrpSpPr>
      <p:grpSpPr>
        <a:xfrm>
          <a:off x="0" y="0"/>
          <a:ext cx="0" cy="0"/>
          <a:chOff x="0" y="0"/>
          <a:chExt cx="0" cy="0"/>
        </a:xfrm>
      </p:grpSpPr>
      <p:sp>
        <p:nvSpPr>
          <p:cNvPr id="1027" name="Google Shape;1027;p8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600">
                <a:solidFill>
                  <a:schemeClr val="dk1"/>
                </a:solidFill>
              </a:rPr>
              <a:t>How well does offline training </a:t>
            </a:r>
            <a:br>
              <a:rPr lang="en-US" sz="2600">
                <a:solidFill>
                  <a:schemeClr val="dk1"/>
                </a:solidFill>
              </a:rPr>
            </a:br>
            <a:r>
              <a:rPr lang="en-US" sz="2600">
                <a:solidFill>
                  <a:schemeClr val="dk1"/>
                </a:solidFill>
              </a:rPr>
              <a:t>in RL work?</a:t>
            </a:r>
            <a:endParaRPr/>
          </a:p>
        </p:txBody>
      </p:sp>
      <p:sp>
        <p:nvSpPr>
          <p:cNvPr id="1028" name="Google Shape;1028;p80"/>
          <p:cNvSpPr txBox="1"/>
          <p:nvPr>
            <p:ph idx="1" type="body"/>
          </p:nvPr>
        </p:nvSpPr>
        <p:spPr>
          <a:xfrm>
            <a:off x="503650" y="1326250"/>
            <a:ext cx="4095000" cy="3855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i="1" lang="en-US"/>
              <a:t>Deep Reinforcement Learning for Dynamic Network Slicing in IEEE 802.11 Networks</a:t>
            </a:r>
            <a:endParaRPr i="1"/>
          </a:p>
          <a:p>
            <a:pPr indent="-317500" lvl="0" marL="457200" rtl="0" algn="l">
              <a:spcBef>
                <a:spcPts val="1000"/>
              </a:spcBef>
              <a:spcAft>
                <a:spcPts val="0"/>
              </a:spcAft>
              <a:buSzPts val="1400"/>
              <a:buChar char="●"/>
            </a:pPr>
            <a:r>
              <a:rPr lang="en-US">
                <a:solidFill>
                  <a:schemeClr val="dk1"/>
                </a:solidFill>
              </a:rPr>
              <a:t>Some sentences: </a:t>
            </a:r>
            <a:r>
              <a:rPr lang="en-US">
                <a:solidFill>
                  <a:schemeClr val="dk1"/>
                </a:solidFill>
              </a:rPr>
              <a:t>“a model of the network environment is not feasible in practice”; “gigantic state-action space that cannot be learned completely within a steady period of the network”;</a:t>
            </a:r>
            <a:endParaRPr/>
          </a:p>
          <a:p>
            <a:pPr indent="-317500" lvl="0" marL="457200" rtl="0" algn="l">
              <a:spcBef>
                <a:spcPts val="0"/>
              </a:spcBef>
              <a:spcAft>
                <a:spcPts val="0"/>
              </a:spcAft>
              <a:buSzPts val="1400"/>
              <a:buChar char="●"/>
            </a:pPr>
            <a:r>
              <a:rPr lang="en-US"/>
              <a:t>Enhanced with an off-line learning step: Fitted Q-iteration → use of a pre-trained NN </a:t>
            </a:r>
            <a:endParaRPr/>
          </a:p>
        </p:txBody>
      </p:sp>
      <p:sp>
        <p:nvSpPr>
          <p:cNvPr id="1029" name="Google Shape;1029;p8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030" name="Google Shape;1030;p80"/>
          <p:cNvPicPr preferRelativeResize="0"/>
          <p:nvPr/>
        </p:nvPicPr>
        <p:blipFill>
          <a:blip r:embed="rId3">
            <a:alphaModFix/>
          </a:blip>
          <a:stretch>
            <a:fillRect/>
          </a:stretch>
        </p:blipFill>
        <p:spPr>
          <a:xfrm>
            <a:off x="4203675" y="3093994"/>
            <a:ext cx="3555700" cy="2546481"/>
          </a:xfrm>
          <a:prstGeom prst="rect">
            <a:avLst/>
          </a:prstGeom>
          <a:noFill/>
          <a:ln>
            <a:noFill/>
          </a:ln>
        </p:spPr>
      </p:pic>
      <p:pic>
        <p:nvPicPr>
          <p:cNvPr id="1031" name="Google Shape;1031;p80"/>
          <p:cNvPicPr preferRelativeResize="0"/>
          <p:nvPr/>
        </p:nvPicPr>
        <p:blipFill>
          <a:blip r:embed="rId4">
            <a:alphaModFix/>
          </a:blip>
          <a:stretch>
            <a:fillRect/>
          </a:stretch>
        </p:blipFill>
        <p:spPr>
          <a:xfrm>
            <a:off x="7344550" y="3175525"/>
            <a:ext cx="2661600" cy="1397726"/>
          </a:xfrm>
          <a:prstGeom prst="rect">
            <a:avLst/>
          </a:prstGeom>
          <a:noFill/>
          <a:ln>
            <a:noFill/>
          </a:ln>
        </p:spPr>
      </p:pic>
      <p:pic>
        <p:nvPicPr>
          <p:cNvPr id="1032" name="Google Shape;1032;p80"/>
          <p:cNvPicPr preferRelativeResize="0"/>
          <p:nvPr/>
        </p:nvPicPr>
        <p:blipFill rotWithShape="1">
          <a:blip r:embed="rId5">
            <a:alphaModFix/>
          </a:blip>
          <a:srcRect b="0" l="0" r="0" t="0"/>
          <a:stretch/>
        </p:blipFill>
        <p:spPr>
          <a:xfrm>
            <a:off x="10609945" y="4022540"/>
            <a:ext cx="2352240" cy="1180800"/>
          </a:xfrm>
          <a:prstGeom prst="rect">
            <a:avLst/>
          </a:prstGeom>
          <a:noFill/>
          <a:ln>
            <a:noFill/>
          </a:ln>
        </p:spPr>
      </p:pic>
      <p:sp>
        <p:nvSpPr>
          <p:cNvPr id="1033" name="Google Shape;1033;p80"/>
          <p:cNvSpPr/>
          <p:nvPr/>
        </p:nvSpPr>
        <p:spPr>
          <a:xfrm>
            <a:off x="11002050" y="3769000"/>
            <a:ext cx="1209000" cy="176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0"/>
          <p:cNvSpPr/>
          <p:nvPr/>
        </p:nvSpPr>
        <p:spPr>
          <a:xfrm>
            <a:off x="5866309" y="225725"/>
            <a:ext cx="2661600" cy="2674500"/>
          </a:xfrm>
          <a:prstGeom prst="rect">
            <a:avLst/>
          </a:prstGeom>
          <a:solidFill>
            <a:srgbClr val="FFFFFF"/>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latin typeface="Calibri"/>
              <a:ea typeface="Calibri"/>
              <a:cs typeface="Calibri"/>
              <a:sym typeface="Calibri"/>
            </a:endParaRPr>
          </a:p>
        </p:txBody>
      </p:sp>
      <p:sp>
        <p:nvSpPr>
          <p:cNvPr id="1035" name="Google Shape;1035;p80"/>
          <p:cNvSpPr txBox="1"/>
          <p:nvPr/>
        </p:nvSpPr>
        <p:spPr>
          <a:xfrm>
            <a:off x="4858156" y="1601537"/>
            <a:ext cx="644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state</a:t>
            </a:r>
            <a:endParaRPr/>
          </a:p>
        </p:txBody>
      </p:sp>
      <p:pic>
        <p:nvPicPr>
          <p:cNvPr descr="Znacznik z wypełnieniem pełnym" id="1036" name="Google Shape;1036;p80"/>
          <p:cNvPicPr preferRelativeResize="0"/>
          <p:nvPr/>
        </p:nvPicPr>
        <p:blipFill rotWithShape="1">
          <a:blip r:embed="rId6">
            <a:alphaModFix/>
          </a:blip>
          <a:srcRect b="0" l="0" r="0" t="0"/>
          <a:stretch/>
        </p:blipFill>
        <p:spPr>
          <a:xfrm>
            <a:off x="4862420" y="1092412"/>
            <a:ext cx="640080" cy="640080"/>
          </a:xfrm>
          <a:prstGeom prst="rect">
            <a:avLst/>
          </a:prstGeom>
          <a:noFill/>
          <a:ln>
            <a:noFill/>
          </a:ln>
        </p:spPr>
      </p:pic>
      <p:cxnSp>
        <p:nvCxnSpPr>
          <p:cNvPr id="1037" name="Google Shape;1037;p80"/>
          <p:cNvCxnSpPr/>
          <p:nvPr/>
        </p:nvCxnSpPr>
        <p:spPr>
          <a:xfrm>
            <a:off x="5385460" y="1601537"/>
            <a:ext cx="480900" cy="0"/>
          </a:xfrm>
          <a:prstGeom prst="straightConnector1">
            <a:avLst/>
          </a:prstGeom>
          <a:noFill/>
          <a:ln cap="flat" cmpd="sng" w="38100">
            <a:solidFill>
              <a:srgbClr val="000000"/>
            </a:solidFill>
            <a:prstDash val="solid"/>
            <a:miter lim="800000"/>
            <a:headEnd len="sm" w="sm" type="none"/>
            <a:tailEnd len="med" w="med" type="triangle"/>
          </a:ln>
        </p:spPr>
      </p:cxnSp>
      <p:sp>
        <p:nvSpPr>
          <p:cNvPr id="1038" name="Google Shape;1038;p80"/>
          <p:cNvSpPr/>
          <p:nvPr/>
        </p:nvSpPr>
        <p:spPr>
          <a:xfrm>
            <a:off x="5988492" y="872111"/>
            <a:ext cx="480900" cy="1450500"/>
          </a:xfrm>
          <a:prstGeom prst="rect">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39" name="Google Shape;1039;p80"/>
          <p:cNvSpPr/>
          <p:nvPr/>
        </p:nvSpPr>
        <p:spPr>
          <a:xfrm>
            <a:off x="6089391" y="1018963"/>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40" name="Google Shape;1040;p80"/>
          <p:cNvSpPr/>
          <p:nvPr/>
        </p:nvSpPr>
        <p:spPr>
          <a:xfrm>
            <a:off x="6089391" y="1446685"/>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41" name="Google Shape;1041;p80"/>
          <p:cNvSpPr/>
          <p:nvPr/>
        </p:nvSpPr>
        <p:spPr>
          <a:xfrm>
            <a:off x="6089391" y="1886186"/>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42" name="Google Shape;1042;p80"/>
          <p:cNvSpPr/>
          <p:nvPr/>
        </p:nvSpPr>
        <p:spPr>
          <a:xfrm>
            <a:off x="6662468" y="670146"/>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43" name="Google Shape;1043;p80"/>
          <p:cNvSpPr/>
          <p:nvPr/>
        </p:nvSpPr>
        <p:spPr>
          <a:xfrm>
            <a:off x="6662468" y="1194130"/>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44" name="Google Shape;1044;p80"/>
          <p:cNvSpPr/>
          <p:nvPr/>
        </p:nvSpPr>
        <p:spPr>
          <a:xfrm>
            <a:off x="6662468" y="1718114"/>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45" name="Google Shape;1045;p80"/>
          <p:cNvSpPr/>
          <p:nvPr/>
        </p:nvSpPr>
        <p:spPr>
          <a:xfrm>
            <a:off x="6681013" y="2242098"/>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46" name="Google Shape;1046;p80"/>
          <p:cNvSpPr/>
          <p:nvPr/>
        </p:nvSpPr>
        <p:spPr>
          <a:xfrm>
            <a:off x="7691168" y="921388"/>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47" name="Google Shape;1047;p80"/>
          <p:cNvSpPr/>
          <p:nvPr/>
        </p:nvSpPr>
        <p:spPr>
          <a:xfrm>
            <a:off x="7691168" y="1445372"/>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48" name="Google Shape;1048;p80"/>
          <p:cNvSpPr/>
          <p:nvPr/>
        </p:nvSpPr>
        <p:spPr>
          <a:xfrm>
            <a:off x="7691168" y="1969356"/>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49" name="Google Shape;1049;p80"/>
          <p:cNvSpPr/>
          <p:nvPr/>
        </p:nvSpPr>
        <p:spPr>
          <a:xfrm>
            <a:off x="8158615" y="1245238"/>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50" name="Google Shape;1050;p80"/>
          <p:cNvSpPr/>
          <p:nvPr/>
        </p:nvSpPr>
        <p:spPr>
          <a:xfrm>
            <a:off x="8158615" y="1769222"/>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1051" name="Google Shape;1051;p80"/>
          <p:cNvCxnSpPr>
            <a:stCxn id="1039" idx="6"/>
            <a:endCxn id="1042" idx="2"/>
          </p:cNvCxnSpPr>
          <p:nvPr/>
        </p:nvCxnSpPr>
        <p:spPr>
          <a:xfrm flipH="1" rot="10800000">
            <a:off x="6363591" y="805813"/>
            <a:ext cx="298800" cy="348900"/>
          </a:xfrm>
          <a:prstGeom prst="straightConnector1">
            <a:avLst/>
          </a:prstGeom>
          <a:noFill/>
          <a:ln cap="flat" cmpd="sng" w="12700">
            <a:solidFill>
              <a:srgbClr val="000000"/>
            </a:solidFill>
            <a:prstDash val="solid"/>
            <a:miter lim="800000"/>
            <a:headEnd len="sm" w="sm" type="none"/>
            <a:tailEnd len="sm" w="sm" type="none"/>
          </a:ln>
        </p:spPr>
      </p:cxnSp>
      <p:cxnSp>
        <p:nvCxnSpPr>
          <p:cNvPr id="1052" name="Google Shape;1052;p80"/>
          <p:cNvCxnSpPr>
            <a:stCxn id="1039" idx="6"/>
            <a:endCxn id="1043" idx="2"/>
          </p:cNvCxnSpPr>
          <p:nvPr/>
        </p:nvCxnSpPr>
        <p:spPr>
          <a:xfrm>
            <a:off x="6363591" y="1154713"/>
            <a:ext cx="298800" cy="175200"/>
          </a:xfrm>
          <a:prstGeom prst="straightConnector1">
            <a:avLst/>
          </a:prstGeom>
          <a:noFill/>
          <a:ln cap="flat" cmpd="sng" w="12700">
            <a:solidFill>
              <a:srgbClr val="000000"/>
            </a:solidFill>
            <a:prstDash val="solid"/>
            <a:miter lim="800000"/>
            <a:headEnd len="sm" w="sm" type="none"/>
            <a:tailEnd len="sm" w="sm" type="none"/>
          </a:ln>
        </p:spPr>
      </p:cxnSp>
      <p:cxnSp>
        <p:nvCxnSpPr>
          <p:cNvPr id="1053" name="Google Shape;1053;p80"/>
          <p:cNvCxnSpPr>
            <a:stCxn id="1039" idx="6"/>
            <a:endCxn id="1044" idx="2"/>
          </p:cNvCxnSpPr>
          <p:nvPr/>
        </p:nvCxnSpPr>
        <p:spPr>
          <a:xfrm>
            <a:off x="6363591" y="1154713"/>
            <a:ext cx="298800" cy="699300"/>
          </a:xfrm>
          <a:prstGeom prst="straightConnector1">
            <a:avLst/>
          </a:prstGeom>
          <a:noFill/>
          <a:ln cap="flat" cmpd="sng" w="12700">
            <a:solidFill>
              <a:srgbClr val="000000"/>
            </a:solidFill>
            <a:prstDash val="solid"/>
            <a:miter lim="800000"/>
            <a:headEnd len="sm" w="sm" type="none"/>
            <a:tailEnd len="sm" w="sm" type="none"/>
          </a:ln>
        </p:spPr>
      </p:cxnSp>
      <p:cxnSp>
        <p:nvCxnSpPr>
          <p:cNvPr id="1054" name="Google Shape;1054;p80"/>
          <p:cNvCxnSpPr>
            <a:stCxn id="1039" idx="6"/>
            <a:endCxn id="1045" idx="2"/>
          </p:cNvCxnSpPr>
          <p:nvPr/>
        </p:nvCxnSpPr>
        <p:spPr>
          <a:xfrm>
            <a:off x="6363591" y="1154713"/>
            <a:ext cx="317400" cy="1223100"/>
          </a:xfrm>
          <a:prstGeom prst="straightConnector1">
            <a:avLst/>
          </a:prstGeom>
          <a:noFill/>
          <a:ln cap="flat" cmpd="sng" w="12700">
            <a:solidFill>
              <a:srgbClr val="000000"/>
            </a:solidFill>
            <a:prstDash val="solid"/>
            <a:miter lim="800000"/>
            <a:headEnd len="sm" w="sm" type="none"/>
            <a:tailEnd len="sm" w="sm" type="none"/>
          </a:ln>
        </p:spPr>
      </p:cxnSp>
      <p:cxnSp>
        <p:nvCxnSpPr>
          <p:cNvPr id="1055" name="Google Shape;1055;p80"/>
          <p:cNvCxnSpPr>
            <a:stCxn id="1040" idx="6"/>
            <a:endCxn id="1042" idx="2"/>
          </p:cNvCxnSpPr>
          <p:nvPr/>
        </p:nvCxnSpPr>
        <p:spPr>
          <a:xfrm flipH="1" rot="10800000">
            <a:off x="6363591" y="806035"/>
            <a:ext cx="298800" cy="776400"/>
          </a:xfrm>
          <a:prstGeom prst="straightConnector1">
            <a:avLst/>
          </a:prstGeom>
          <a:noFill/>
          <a:ln cap="flat" cmpd="sng" w="12700">
            <a:solidFill>
              <a:srgbClr val="000000"/>
            </a:solidFill>
            <a:prstDash val="solid"/>
            <a:miter lim="800000"/>
            <a:headEnd len="sm" w="sm" type="none"/>
            <a:tailEnd len="sm" w="sm" type="none"/>
          </a:ln>
        </p:spPr>
      </p:cxnSp>
      <p:cxnSp>
        <p:nvCxnSpPr>
          <p:cNvPr id="1056" name="Google Shape;1056;p80"/>
          <p:cNvCxnSpPr>
            <a:stCxn id="1040" idx="6"/>
            <a:endCxn id="1043" idx="2"/>
          </p:cNvCxnSpPr>
          <p:nvPr/>
        </p:nvCxnSpPr>
        <p:spPr>
          <a:xfrm flipH="1" rot="10800000">
            <a:off x="6363591" y="1329835"/>
            <a:ext cx="298800" cy="252600"/>
          </a:xfrm>
          <a:prstGeom prst="straightConnector1">
            <a:avLst/>
          </a:prstGeom>
          <a:noFill/>
          <a:ln cap="flat" cmpd="sng" w="12700">
            <a:solidFill>
              <a:srgbClr val="000000"/>
            </a:solidFill>
            <a:prstDash val="solid"/>
            <a:miter lim="800000"/>
            <a:headEnd len="sm" w="sm" type="none"/>
            <a:tailEnd len="sm" w="sm" type="none"/>
          </a:ln>
        </p:spPr>
      </p:cxnSp>
      <p:cxnSp>
        <p:nvCxnSpPr>
          <p:cNvPr id="1057" name="Google Shape;1057;p80"/>
          <p:cNvCxnSpPr>
            <a:stCxn id="1039" idx="6"/>
            <a:endCxn id="1044" idx="2"/>
          </p:cNvCxnSpPr>
          <p:nvPr/>
        </p:nvCxnSpPr>
        <p:spPr>
          <a:xfrm>
            <a:off x="6363591" y="1154713"/>
            <a:ext cx="298800" cy="699300"/>
          </a:xfrm>
          <a:prstGeom prst="straightConnector1">
            <a:avLst/>
          </a:prstGeom>
          <a:noFill/>
          <a:ln cap="flat" cmpd="sng" w="12700">
            <a:solidFill>
              <a:srgbClr val="000000"/>
            </a:solidFill>
            <a:prstDash val="solid"/>
            <a:miter lim="800000"/>
            <a:headEnd len="sm" w="sm" type="none"/>
            <a:tailEnd len="sm" w="sm" type="none"/>
          </a:ln>
        </p:spPr>
      </p:cxnSp>
      <p:cxnSp>
        <p:nvCxnSpPr>
          <p:cNvPr id="1058" name="Google Shape;1058;p80"/>
          <p:cNvCxnSpPr>
            <a:stCxn id="1040" idx="6"/>
            <a:endCxn id="1044" idx="2"/>
          </p:cNvCxnSpPr>
          <p:nvPr/>
        </p:nvCxnSpPr>
        <p:spPr>
          <a:xfrm>
            <a:off x="6363591" y="1582435"/>
            <a:ext cx="298800" cy="271500"/>
          </a:xfrm>
          <a:prstGeom prst="straightConnector1">
            <a:avLst/>
          </a:prstGeom>
          <a:noFill/>
          <a:ln cap="flat" cmpd="sng" w="12700">
            <a:solidFill>
              <a:srgbClr val="000000"/>
            </a:solidFill>
            <a:prstDash val="solid"/>
            <a:miter lim="800000"/>
            <a:headEnd len="sm" w="sm" type="none"/>
            <a:tailEnd len="sm" w="sm" type="none"/>
          </a:ln>
        </p:spPr>
      </p:cxnSp>
      <p:cxnSp>
        <p:nvCxnSpPr>
          <p:cNvPr id="1059" name="Google Shape;1059;p80"/>
          <p:cNvCxnSpPr>
            <a:stCxn id="1040" idx="6"/>
            <a:endCxn id="1045" idx="2"/>
          </p:cNvCxnSpPr>
          <p:nvPr/>
        </p:nvCxnSpPr>
        <p:spPr>
          <a:xfrm>
            <a:off x="6363591" y="1582435"/>
            <a:ext cx="317400" cy="795300"/>
          </a:xfrm>
          <a:prstGeom prst="straightConnector1">
            <a:avLst/>
          </a:prstGeom>
          <a:noFill/>
          <a:ln cap="flat" cmpd="sng" w="12700">
            <a:solidFill>
              <a:srgbClr val="000000"/>
            </a:solidFill>
            <a:prstDash val="solid"/>
            <a:miter lim="800000"/>
            <a:headEnd len="sm" w="sm" type="none"/>
            <a:tailEnd len="sm" w="sm" type="none"/>
          </a:ln>
        </p:spPr>
      </p:cxnSp>
      <p:cxnSp>
        <p:nvCxnSpPr>
          <p:cNvPr id="1060" name="Google Shape;1060;p80"/>
          <p:cNvCxnSpPr>
            <a:stCxn id="1041" idx="6"/>
            <a:endCxn id="1045" idx="2"/>
          </p:cNvCxnSpPr>
          <p:nvPr/>
        </p:nvCxnSpPr>
        <p:spPr>
          <a:xfrm>
            <a:off x="6363591" y="2021936"/>
            <a:ext cx="317400" cy="355800"/>
          </a:xfrm>
          <a:prstGeom prst="straightConnector1">
            <a:avLst/>
          </a:prstGeom>
          <a:noFill/>
          <a:ln cap="flat" cmpd="sng" w="12700">
            <a:solidFill>
              <a:srgbClr val="000000"/>
            </a:solidFill>
            <a:prstDash val="solid"/>
            <a:miter lim="800000"/>
            <a:headEnd len="sm" w="sm" type="none"/>
            <a:tailEnd len="sm" w="sm" type="none"/>
          </a:ln>
        </p:spPr>
      </p:cxnSp>
      <p:cxnSp>
        <p:nvCxnSpPr>
          <p:cNvPr id="1061" name="Google Shape;1061;p80"/>
          <p:cNvCxnSpPr>
            <a:stCxn id="1041" idx="6"/>
            <a:endCxn id="1044" idx="2"/>
          </p:cNvCxnSpPr>
          <p:nvPr/>
        </p:nvCxnSpPr>
        <p:spPr>
          <a:xfrm flipH="1" rot="10800000">
            <a:off x="6363591" y="1853936"/>
            <a:ext cx="298800" cy="168000"/>
          </a:xfrm>
          <a:prstGeom prst="straightConnector1">
            <a:avLst/>
          </a:prstGeom>
          <a:noFill/>
          <a:ln cap="flat" cmpd="sng" w="12700">
            <a:solidFill>
              <a:srgbClr val="000000"/>
            </a:solidFill>
            <a:prstDash val="solid"/>
            <a:miter lim="800000"/>
            <a:headEnd len="sm" w="sm" type="none"/>
            <a:tailEnd len="sm" w="sm" type="none"/>
          </a:ln>
        </p:spPr>
      </p:cxnSp>
      <p:cxnSp>
        <p:nvCxnSpPr>
          <p:cNvPr id="1062" name="Google Shape;1062;p80"/>
          <p:cNvCxnSpPr>
            <a:stCxn id="1041" idx="6"/>
            <a:endCxn id="1043" idx="2"/>
          </p:cNvCxnSpPr>
          <p:nvPr/>
        </p:nvCxnSpPr>
        <p:spPr>
          <a:xfrm flipH="1" rot="10800000">
            <a:off x="6363591" y="1329836"/>
            <a:ext cx="298800" cy="692100"/>
          </a:xfrm>
          <a:prstGeom prst="straightConnector1">
            <a:avLst/>
          </a:prstGeom>
          <a:noFill/>
          <a:ln cap="flat" cmpd="sng" w="12700">
            <a:solidFill>
              <a:srgbClr val="000000"/>
            </a:solidFill>
            <a:prstDash val="solid"/>
            <a:miter lim="800000"/>
            <a:headEnd len="sm" w="sm" type="none"/>
            <a:tailEnd len="sm" w="sm" type="none"/>
          </a:ln>
        </p:spPr>
      </p:cxnSp>
      <p:cxnSp>
        <p:nvCxnSpPr>
          <p:cNvPr id="1063" name="Google Shape;1063;p80"/>
          <p:cNvCxnSpPr>
            <a:stCxn id="1041" idx="6"/>
            <a:endCxn id="1042" idx="2"/>
          </p:cNvCxnSpPr>
          <p:nvPr/>
        </p:nvCxnSpPr>
        <p:spPr>
          <a:xfrm flipH="1" rot="10800000">
            <a:off x="6363591" y="806036"/>
            <a:ext cx="298800" cy="1215900"/>
          </a:xfrm>
          <a:prstGeom prst="straightConnector1">
            <a:avLst/>
          </a:prstGeom>
          <a:noFill/>
          <a:ln cap="flat" cmpd="sng" w="12700">
            <a:solidFill>
              <a:srgbClr val="000000"/>
            </a:solidFill>
            <a:prstDash val="solid"/>
            <a:miter lim="800000"/>
            <a:headEnd len="sm" w="sm" type="none"/>
            <a:tailEnd len="sm" w="sm" type="none"/>
          </a:ln>
        </p:spPr>
      </p:cxnSp>
      <p:cxnSp>
        <p:nvCxnSpPr>
          <p:cNvPr id="1064" name="Google Shape;1064;p80"/>
          <p:cNvCxnSpPr>
            <a:stCxn id="1046" idx="6"/>
            <a:endCxn id="1049" idx="2"/>
          </p:cNvCxnSpPr>
          <p:nvPr/>
        </p:nvCxnSpPr>
        <p:spPr>
          <a:xfrm>
            <a:off x="7965368" y="1057138"/>
            <a:ext cx="193200" cy="324000"/>
          </a:xfrm>
          <a:prstGeom prst="straightConnector1">
            <a:avLst/>
          </a:prstGeom>
          <a:noFill/>
          <a:ln cap="flat" cmpd="sng" w="12700">
            <a:solidFill>
              <a:srgbClr val="000000"/>
            </a:solidFill>
            <a:prstDash val="solid"/>
            <a:miter lim="800000"/>
            <a:headEnd len="sm" w="sm" type="none"/>
            <a:tailEnd len="sm" w="sm" type="none"/>
          </a:ln>
        </p:spPr>
      </p:cxnSp>
      <p:cxnSp>
        <p:nvCxnSpPr>
          <p:cNvPr id="1065" name="Google Shape;1065;p80"/>
          <p:cNvCxnSpPr>
            <a:stCxn id="1047" idx="6"/>
            <a:endCxn id="1049" idx="2"/>
          </p:cNvCxnSpPr>
          <p:nvPr/>
        </p:nvCxnSpPr>
        <p:spPr>
          <a:xfrm flipH="1" rot="10800000">
            <a:off x="7965368" y="1381022"/>
            <a:ext cx="193200" cy="200100"/>
          </a:xfrm>
          <a:prstGeom prst="straightConnector1">
            <a:avLst/>
          </a:prstGeom>
          <a:noFill/>
          <a:ln cap="flat" cmpd="sng" w="12700">
            <a:solidFill>
              <a:srgbClr val="000000"/>
            </a:solidFill>
            <a:prstDash val="solid"/>
            <a:miter lim="800000"/>
            <a:headEnd len="sm" w="sm" type="none"/>
            <a:tailEnd len="sm" w="sm" type="none"/>
          </a:ln>
        </p:spPr>
      </p:cxnSp>
      <p:cxnSp>
        <p:nvCxnSpPr>
          <p:cNvPr id="1066" name="Google Shape;1066;p80"/>
          <p:cNvCxnSpPr>
            <a:stCxn id="1049" idx="2"/>
            <a:endCxn id="1048" idx="6"/>
          </p:cNvCxnSpPr>
          <p:nvPr/>
        </p:nvCxnSpPr>
        <p:spPr>
          <a:xfrm flipH="1">
            <a:off x="7965415" y="1380988"/>
            <a:ext cx="193200" cy="724200"/>
          </a:xfrm>
          <a:prstGeom prst="straightConnector1">
            <a:avLst/>
          </a:prstGeom>
          <a:noFill/>
          <a:ln cap="flat" cmpd="sng" w="12700">
            <a:solidFill>
              <a:srgbClr val="000000"/>
            </a:solidFill>
            <a:prstDash val="solid"/>
            <a:miter lim="800000"/>
            <a:headEnd len="sm" w="sm" type="none"/>
            <a:tailEnd len="sm" w="sm" type="none"/>
          </a:ln>
        </p:spPr>
      </p:cxnSp>
      <p:cxnSp>
        <p:nvCxnSpPr>
          <p:cNvPr id="1067" name="Google Shape;1067;p80"/>
          <p:cNvCxnSpPr>
            <a:stCxn id="1046" idx="6"/>
            <a:endCxn id="1050" idx="2"/>
          </p:cNvCxnSpPr>
          <p:nvPr/>
        </p:nvCxnSpPr>
        <p:spPr>
          <a:xfrm>
            <a:off x="7965368" y="1057138"/>
            <a:ext cx="193200" cy="847800"/>
          </a:xfrm>
          <a:prstGeom prst="straightConnector1">
            <a:avLst/>
          </a:prstGeom>
          <a:noFill/>
          <a:ln cap="flat" cmpd="sng" w="12700">
            <a:solidFill>
              <a:srgbClr val="000000"/>
            </a:solidFill>
            <a:prstDash val="solid"/>
            <a:miter lim="800000"/>
            <a:headEnd len="sm" w="sm" type="none"/>
            <a:tailEnd len="sm" w="sm" type="none"/>
          </a:ln>
        </p:spPr>
      </p:cxnSp>
      <p:cxnSp>
        <p:nvCxnSpPr>
          <p:cNvPr id="1068" name="Google Shape;1068;p80"/>
          <p:cNvCxnSpPr>
            <a:stCxn id="1047" idx="6"/>
            <a:endCxn id="1050" idx="2"/>
          </p:cNvCxnSpPr>
          <p:nvPr/>
        </p:nvCxnSpPr>
        <p:spPr>
          <a:xfrm>
            <a:off x="7965368" y="1581122"/>
            <a:ext cx="193200" cy="324000"/>
          </a:xfrm>
          <a:prstGeom prst="straightConnector1">
            <a:avLst/>
          </a:prstGeom>
          <a:noFill/>
          <a:ln cap="flat" cmpd="sng" w="12700">
            <a:solidFill>
              <a:srgbClr val="000000"/>
            </a:solidFill>
            <a:prstDash val="solid"/>
            <a:miter lim="800000"/>
            <a:headEnd len="sm" w="sm" type="none"/>
            <a:tailEnd len="sm" w="sm" type="none"/>
          </a:ln>
        </p:spPr>
      </p:cxnSp>
      <p:cxnSp>
        <p:nvCxnSpPr>
          <p:cNvPr id="1069" name="Google Shape;1069;p80"/>
          <p:cNvCxnSpPr>
            <a:stCxn id="1050" idx="2"/>
            <a:endCxn id="1048" idx="6"/>
          </p:cNvCxnSpPr>
          <p:nvPr/>
        </p:nvCxnSpPr>
        <p:spPr>
          <a:xfrm flipH="1">
            <a:off x="7965415" y="1904972"/>
            <a:ext cx="193200" cy="200100"/>
          </a:xfrm>
          <a:prstGeom prst="straightConnector1">
            <a:avLst/>
          </a:prstGeom>
          <a:noFill/>
          <a:ln cap="flat" cmpd="sng" w="12700">
            <a:solidFill>
              <a:srgbClr val="000000"/>
            </a:solidFill>
            <a:prstDash val="solid"/>
            <a:miter lim="800000"/>
            <a:headEnd len="sm" w="sm" type="none"/>
            <a:tailEnd len="sm" w="sm" type="none"/>
          </a:ln>
        </p:spPr>
      </p:cxnSp>
      <p:sp>
        <p:nvSpPr>
          <p:cNvPr id="1070" name="Google Shape;1070;p80"/>
          <p:cNvSpPr txBox="1"/>
          <p:nvPr/>
        </p:nvSpPr>
        <p:spPr>
          <a:xfrm>
            <a:off x="7133514" y="1363160"/>
            <a:ext cx="343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t>
            </a:r>
            <a:endParaRPr/>
          </a:p>
        </p:txBody>
      </p:sp>
      <p:sp>
        <p:nvSpPr>
          <p:cNvPr id="1071" name="Google Shape;1071;p80"/>
          <p:cNvSpPr txBox="1"/>
          <p:nvPr/>
        </p:nvSpPr>
        <p:spPr>
          <a:xfrm rot="5400000">
            <a:off x="8171547" y="2082633"/>
            <a:ext cx="343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t>
            </a:r>
            <a:endParaRPr/>
          </a:p>
        </p:txBody>
      </p:sp>
      <p:cxnSp>
        <p:nvCxnSpPr>
          <p:cNvPr id="1072" name="Google Shape;1072;p80"/>
          <p:cNvCxnSpPr/>
          <p:nvPr/>
        </p:nvCxnSpPr>
        <p:spPr>
          <a:xfrm>
            <a:off x="8527947" y="1649385"/>
            <a:ext cx="480900" cy="0"/>
          </a:xfrm>
          <a:prstGeom prst="straightConnector1">
            <a:avLst/>
          </a:prstGeom>
          <a:noFill/>
          <a:ln cap="flat" cmpd="sng" w="38100">
            <a:solidFill>
              <a:srgbClr val="000000"/>
            </a:solidFill>
            <a:prstDash val="solid"/>
            <a:miter lim="800000"/>
            <a:headEnd len="sm" w="sm" type="none"/>
            <a:tailEnd len="med" w="med" type="triangle"/>
          </a:ln>
        </p:spPr>
      </p:cxnSp>
      <p:pic>
        <p:nvPicPr>
          <p:cNvPr descr="Etykieta z wypełnieniem pełnym" id="1073" name="Google Shape;1073;p80"/>
          <p:cNvPicPr preferRelativeResize="0"/>
          <p:nvPr/>
        </p:nvPicPr>
        <p:blipFill rotWithShape="1">
          <a:blip r:embed="rId7">
            <a:alphaModFix/>
          </a:blip>
          <a:srcRect b="0" l="0" r="0" t="0"/>
          <a:stretch/>
        </p:blipFill>
        <p:spPr>
          <a:xfrm>
            <a:off x="9000646" y="1562945"/>
            <a:ext cx="640080" cy="640080"/>
          </a:xfrm>
          <a:prstGeom prst="rect">
            <a:avLst/>
          </a:prstGeom>
          <a:noFill/>
          <a:ln>
            <a:noFill/>
          </a:ln>
        </p:spPr>
      </p:pic>
      <p:sp>
        <p:nvSpPr>
          <p:cNvPr id="1074" name="Google Shape;1074;p80"/>
          <p:cNvSpPr txBox="1"/>
          <p:nvPr/>
        </p:nvSpPr>
        <p:spPr>
          <a:xfrm>
            <a:off x="9069755" y="2061117"/>
            <a:ext cx="527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val</a:t>
            </a:r>
            <a:r>
              <a:rPr baseline="-25000" lang="en-US" sz="1800">
                <a:solidFill>
                  <a:srgbClr val="000000"/>
                </a:solidFill>
                <a:latin typeface="Calibri"/>
                <a:ea typeface="Calibri"/>
                <a:cs typeface="Calibri"/>
                <a:sym typeface="Calibri"/>
              </a:rPr>
              <a:t>2</a:t>
            </a:r>
            <a:endParaRPr/>
          </a:p>
        </p:txBody>
      </p:sp>
      <p:pic>
        <p:nvPicPr>
          <p:cNvPr descr="Etykieta z wypełnieniem pełnym" id="1075" name="Google Shape;1075;p80"/>
          <p:cNvPicPr preferRelativeResize="0"/>
          <p:nvPr/>
        </p:nvPicPr>
        <p:blipFill rotWithShape="1">
          <a:blip r:embed="rId7">
            <a:alphaModFix/>
          </a:blip>
          <a:srcRect b="0" l="0" r="0" t="0"/>
          <a:stretch/>
        </p:blipFill>
        <p:spPr>
          <a:xfrm>
            <a:off x="9000646" y="792855"/>
            <a:ext cx="640080" cy="640080"/>
          </a:xfrm>
          <a:prstGeom prst="rect">
            <a:avLst/>
          </a:prstGeom>
          <a:noFill/>
          <a:ln>
            <a:noFill/>
          </a:ln>
        </p:spPr>
      </p:pic>
      <p:sp>
        <p:nvSpPr>
          <p:cNvPr id="1076" name="Google Shape;1076;p80"/>
          <p:cNvSpPr txBox="1"/>
          <p:nvPr/>
        </p:nvSpPr>
        <p:spPr>
          <a:xfrm>
            <a:off x="9069755" y="1291027"/>
            <a:ext cx="527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val</a:t>
            </a:r>
            <a:r>
              <a:rPr baseline="-25000" lang="en-US" sz="1800">
                <a:solidFill>
                  <a:srgbClr val="000000"/>
                </a:solidFill>
                <a:latin typeface="Calibri"/>
                <a:ea typeface="Calibri"/>
                <a:cs typeface="Calibri"/>
                <a:sym typeface="Calibri"/>
              </a:rPr>
              <a:t>1</a:t>
            </a:r>
            <a:endParaRPr/>
          </a:p>
        </p:txBody>
      </p:sp>
      <p:sp>
        <p:nvSpPr>
          <p:cNvPr id="1077" name="Google Shape;1077;p80"/>
          <p:cNvSpPr txBox="1"/>
          <p:nvPr/>
        </p:nvSpPr>
        <p:spPr>
          <a:xfrm>
            <a:off x="6077116" y="558864"/>
            <a:ext cx="274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s</a:t>
            </a:r>
            <a:endParaRPr/>
          </a:p>
        </p:txBody>
      </p:sp>
      <p:sp>
        <p:nvSpPr>
          <p:cNvPr id="1078" name="Google Shape;1078;p80"/>
          <p:cNvSpPr txBox="1"/>
          <p:nvPr/>
        </p:nvSpPr>
        <p:spPr>
          <a:xfrm>
            <a:off x="8216565" y="926129"/>
            <a:ext cx="373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a:t>
            </a:r>
            <a:r>
              <a:rPr baseline="-25000" lang="en-US" sz="1800">
                <a:solidFill>
                  <a:srgbClr val="000000"/>
                </a:solidFill>
                <a:latin typeface="Calibri"/>
                <a:ea typeface="Calibri"/>
                <a:cs typeface="Calibri"/>
                <a:sym typeface="Calibri"/>
              </a:rPr>
              <a:t>1</a:t>
            </a:r>
            <a:endParaRPr/>
          </a:p>
        </p:txBody>
      </p:sp>
      <p:sp>
        <p:nvSpPr>
          <p:cNvPr id="1079" name="Google Shape;1079;p80"/>
          <p:cNvSpPr txBox="1"/>
          <p:nvPr/>
        </p:nvSpPr>
        <p:spPr>
          <a:xfrm>
            <a:off x="8216565" y="1461277"/>
            <a:ext cx="373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a:t>
            </a:r>
            <a:r>
              <a:rPr baseline="-25000" lang="en-US" sz="1800">
                <a:solidFill>
                  <a:srgbClr val="000000"/>
                </a:solidFill>
                <a:latin typeface="Calibri"/>
                <a:ea typeface="Calibri"/>
                <a:cs typeface="Calibri"/>
                <a:sym typeface="Calibri"/>
              </a:rPr>
              <a:t>2</a:t>
            </a:r>
            <a:endParaRPr/>
          </a:p>
        </p:txBody>
      </p:sp>
      <p:sp>
        <p:nvSpPr>
          <p:cNvPr id="1080" name="Google Shape;1080;p80"/>
          <p:cNvSpPr txBox="1"/>
          <p:nvPr/>
        </p:nvSpPr>
        <p:spPr>
          <a:xfrm>
            <a:off x="6718450" y="176625"/>
            <a:ext cx="1653900" cy="434100"/>
          </a:xfrm>
          <a:prstGeom prst="rect">
            <a:avLst/>
          </a:prstGeom>
          <a:noFill/>
          <a:ln>
            <a:noFill/>
          </a:ln>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US">
                <a:latin typeface="Calibri"/>
                <a:ea typeface="Calibri"/>
                <a:cs typeface="Calibri"/>
                <a:sym typeface="Calibri"/>
              </a:rPr>
              <a:t>pre-trained</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(40 input, 45 output)</a:t>
            </a:r>
            <a:endParaRPr>
              <a:latin typeface="Calibri"/>
              <a:ea typeface="Calibri"/>
              <a:cs typeface="Calibri"/>
              <a:sym typeface="Calibri"/>
            </a:endParaRPr>
          </a:p>
        </p:txBody>
      </p:sp>
      <p:sp>
        <p:nvSpPr>
          <p:cNvPr id="1081" name="Google Shape;1081;p80"/>
          <p:cNvSpPr/>
          <p:nvPr/>
        </p:nvSpPr>
        <p:spPr>
          <a:xfrm>
            <a:off x="4750899" y="497676"/>
            <a:ext cx="5284200" cy="2199300"/>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6" name="Shape 1086"/>
        <p:cNvGrpSpPr/>
        <p:nvPr/>
      </p:nvGrpSpPr>
      <p:grpSpPr>
        <a:xfrm>
          <a:off x="0" y="0"/>
          <a:ext cx="0" cy="0"/>
          <a:chOff x="0" y="0"/>
          <a:chExt cx="0" cy="0"/>
        </a:xfrm>
      </p:grpSpPr>
      <p:sp>
        <p:nvSpPr>
          <p:cNvPr id="1087" name="Google Shape;1087;p8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600">
                <a:solidFill>
                  <a:schemeClr val="dk1"/>
                </a:solidFill>
              </a:rPr>
              <a:t>How well does the offline training in RL work?</a:t>
            </a:r>
            <a:endParaRPr/>
          </a:p>
        </p:txBody>
      </p:sp>
      <p:sp>
        <p:nvSpPr>
          <p:cNvPr id="1088" name="Google Shape;1088;p81"/>
          <p:cNvSpPr txBox="1"/>
          <p:nvPr>
            <p:ph idx="1" type="body"/>
          </p:nvPr>
        </p:nvSpPr>
        <p:spPr>
          <a:xfrm>
            <a:off x="503640" y="1326240"/>
            <a:ext cx="9068700" cy="3855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[194] Deep Reinforcement Learning for Dynamic Network Slicing in IEEE 802.11 Networks</a:t>
            </a:r>
            <a:endParaRPr/>
          </a:p>
          <a:p>
            <a:pPr indent="-317500" lvl="0" marL="457200" rtl="0" algn="l">
              <a:spcBef>
                <a:spcPts val="1000"/>
              </a:spcBef>
              <a:spcAft>
                <a:spcPts val="0"/>
              </a:spcAft>
              <a:buSzPts val="1400"/>
              <a:buChar char="●"/>
            </a:pPr>
            <a:r>
              <a:rPr lang="en-US"/>
              <a:t>Performance evaluation: same scenario used for training the NN.</a:t>
            </a:r>
            <a:endParaRPr/>
          </a:p>
        </p:txBody>
      </p:sp>
      <p:sp>
        <p:nvSpPr>
          <p:cNvPr id="1089" name="Google Shape;1089;p8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090" name="Google Shape;1090;p81"/>
          <p:cNvPicPr preferRelativeResize="0"/>
          <p:nvPr/>
        </p:nvPicPr>
        <p:blipFill>
          <a:blip r:embed="rId3">
            <a:alphaModFix/>
          </a:blip>
          <a:stretch>
            <a:fillRect/>
          </a:stretch>
        </p:blipFill>
        <p:spPr>
          <a:xfrm>
            <a:off x="424075" y="2256250"/>
            <a:ext cx="2877450" cy="2153875"/>
          </a:xfrm>
          <a:prstGeom prst="rect">
            <a:avLst/>
          </a:prstGeom>
          <a:noFill/>
          <a:ln>
            <a:noFill/>
          </a:ln>
        </p:spPr>
      </p:pic>
      <p:pic>
        <p:nvPicPr>
          <p:cNvPr id="1091" name="Google Shape;1091;p81"/>
          <p:cNvPicPr preferRelativeResize="0"/>
          <p:nvPr/>
        </p:nvPicPr>
        <p:blipFill>
          <a:blip r:embed="rId4">
            <a:alphaModFix/>
          </a:blip>
          <a:stretch>
            <a:fillRect/>
          </a:stretch>
        </p:blipFill>
        <p:spPr>
          <a:xfrm>
            <a:off x="3471200" y="2256250"/>
            <a:ext cx="3133600" cy="2427625"/>
          </a:xfrm>
          <a:prstGeom prst="rect">
            <a:avLst/>
          </a:prstGeom>
          <a:noFill/>
          <a:ln>
            <a:noFill/>
          </a:ln>
        </p:spPr>
      </p:pic>
      <p:pic>
        <p:nvPicPr>
          <p:cNvPr id="1092" name="Google Shape;1092;p81"/>
          <p:cNvPicPr preferRelativeResize="0"/>
          <p:nvPr/>
        </p:nvPicPr>
        <p:blipFill>
          <a:blip r:embed="rId5">
            <a:alphaModFix/>
          </a:blip>
          <a:stretch>
            <a:fillRect/>
          </a:stretch>
        </p:blipFill>
        <p:spPr>
          <a:xfrm>
            <a:off x="7119360" y="1877500"/>
            <a:ext cx="2630514" cy="3489924"/>
          </a:xfrm>
          <a:prstGeom prst="rect">
            <a:avLst/>
          </a:prstGeom>
          <a:noFill/>
          <a:ln>
            <a:noFill/>
          </a:ln>
        </p:spPr>
      </p:pic>
      <p:sp>
        <p:nvSpPr>
          <p:cNvPr id="1093" name="Google Shape;1093;p81"/>
          <p:cNvSpPr txBox="1"/>
          <p:nvPr/>
        </p:nvSpPr>
        <p:spPr>
          <a:xfrm>
            <a:off x="193525" y="4836275"/>
            <a:ext cx="6682200" cy="1445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000">
                <a:solidFill>
                  <a:srgbClr val="222222"/>
                </a:solidFill>
                <a:highlight>
                  <a:srgbClr val="FFFFFF"/>
                </a:highlight>
              </a:rPr>
              <a:t>De Bast, Sibren, Rodolfo Torrea-Duran, Alessandro Chiumento, Sofie Pollin, and Haris Gacanin. "Deep reinforcement learning for dynamic network slicing in IEEE 802.11 networks." In </a:t>
            </a:r>
            <a:r>
              <a:rPr i="1" lang="en-US" sz="1000">
                <a:solidFill>
                  <a:srgbClr val="222222"/>
                </a:solidFill>
                <a:highlight>
                  <a:srgbClr val="FFFFFF"/>
                </a:highlight>
              </a:rPr>
              <a:t>IEEE INFOCOM 2019-IEEE Conference on Computer Communications Workshops (INFOCOM WKSHPS)</a:t>
            </a:r>
            <a:r>
              <a:rPr lang="en-US" sz="1000">
                <a:solidFill>
                  <a:srgbClr val="222222"/>
                </a:solidFill>
                <a:highlight>
                  <a:srgbClr val="FFFFFF"/>
                </a:highlight>
              </a:rPr>
              <a:t>, pp. 264-269. IEEE, 2019.</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82"/>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Federated Learning</a:t>
            </a:r>
            <a:endParaRPr sz="3200" strike="noStrike">
              <a:latin typeface="Calibri"/>
              <a:ea typeface="Calibri"/>
              <a:cs typeface="Calibri"/>
              <a:sym typeface="Calibri"/>
            </a:endParaRPr>
          </a:p>
        </p:txBody>
      </p:sp>
      <p:sp>
        <p:nvSpPr>
          <p:cNvPr id="1099" name="Google Shape;1099;p82"/>
          <p:cNvSpPr txBox="1"/>
          <p:nvPr/>
        </p:nvSpPr>
        <p:spPr>
          <a:xfrm>
            <a:off x="503650" y="1326251"/>
            <a:ext cx="5370000" cy="4211700"/>
          </a:xfrm>
          <a:prstGeom prst="rect">
            <a:avLst/>
          </a:prstGeom>
          <a:noFill/>
          <a:ln>
            <a:noFill/>
          </a:ln>
        </p:spPr>
        <p:txBody>
          <a:bodyPr anchorCtr="0" anchor="t" bIns="0" lIns="0" spcFirstLastPara="1" rIns="0" wrap="square" tIns="0">
            <a:normAutofit fontScale="85000" lnSpcReduction="20000"/>
          </a:bodyPr>
          <a:lstStyle/>
          <a:p>
            <a:pPr indent="-317141" lvl="0" marL="432000" marR="0" rtl="0" algn="l">
              <a:spcBef>
                <a:spcPts val="0"/>
              </a:spcBef>
              <a:spcAft>
                <a:spcPts val="0"/>
              </a:spcAft>
              <a:buClr>
                <a:srgbClr val="000000"/>
              </a:buClr>
              <a:buSzPct val="45000"/>
              <a:buFont typeface="Noto Sans Symbols"/>
              <a:buChar char="●"/>
            </a:pPr>
            <a:r>
              <a:rPr b="1" lang="en-US" sz="1600" strike="noStrike">
                <a:latin typeface="Calibri"/>
                <a:ea typeface="Calibri"/>
                <a:cs typeface="Calibri"/>
                <a:sym typeface="Calibri"/>
              </a:rPr>
              <a:t>Federated Learning</a:t>
            </a:r>
            <a:r>
              <a:rPr lang="en-US" sz="1600" strike="noStrike">
                <a:latin typeface="Calibri"/>
                <a:ea typeface="Calibri"/>
                <a:cs typeface="Calibri"/>
                <a:sym typeface="Calibri"/>
              </a:rPr>
              <a:t>: devices exchange their locally trained ‘global’ models.</a:t>
            </a:r>
            <a:endParaRPr sz="1600" strike="noStrike">
              <a:latin typeface="Calibri"/>
              <a:ea typeface="Calibri"/>
              <a:cs typeface="Calibri"/>
              <a:sym typeface="Calibri"/>
            </a:endParaRPr>
          </a:p>
          <a:p>
            <a:pPr indent="-312569" lvl="1" marL="864000" marR="0" rtl="0" algn="l">
              <a:spcBef>
                <a:spcPts val="1131"/>
              </a:spcBef>
              <a:spcAft>
                <a:spcPts val="0"/>
              </a:spcAft>
              <a:buClr>
                <a:srgbClr val="000000"/>
              </a:buClr>
              <a:buSzPct val="75000"/>
              <a:buFont typeface="Calibri"/>
              <a:buChar char="−"/>
            </a:pPr>
            <a:r>
              <a:rPr i="0" lang="en-US" sz="1600" u="none" cap="none" strike="noStrike">
                <a:latin typeface="Calibri"/>
                <a:ea typeface="Calibri"/>
                <a:cs typeface="Calibri"/>
                <a:sym typeface="Calibri"/>
              </a:rPr>
              <a:t>Centralized or distributed.</a:t>
            </a:r>
            <a:endParaRPr i="0" sz="1600" u="none" cap="none" strike="noStrike">
              <a:latin typeface="Calibri"/>
              <a:ea typeface="Calibri"/>
              <a:cs typeface="Calibri"/>
              <a:sym typeface="Calibri"/>
            </a:endParaRPr>
          </a:p>
          <a:p>
            <a:pPr indent="-312569" lvl="1" marL="864000" marR="0" rtl="0" algn="l">
              <a:spcBef>
                <a:spcPts val="1131"/>
              </a:spcBef>
              <a:spcAft>
                <a:spcPts val="0"/>
              </a:spcAft>
              <a:buClr>
                <a:srgbClr val="000000"/>
              </a:buClr>
              <a:buSzPct val="75000"/>
              <a:buFont typeface="Calibri"/>
              <a:buChar char="−"/>
            </a:pPr>
            <a:r>
              <a:rPr i="0" lang="en-US" sz="1600" u="none" cap="none" strike="noStrike">
                <a:latin typeface="Calibri"/>
                <a:ea typeface="Calibri"/>
                <a:cs typeface="Calibri"/>
                <a:sym typeface="Calibri"/>
              </a:rPr>
              <a:t>The ‘global’ model is re-trained </a:t>
            </a:r>
            <a:r>
              <a:rPr i="0" lang="en-US" sz="1600" u="none" cap="none" strike="noStrike">
                <a:latin typeface="Calibri"/>
                <a:ea typeface="Calibri"/>
                <a:cs typeface="Calibri"/>
                <a:sym typeface="Calibri"/>
              </a:rPr>
              <a:t>locally </a:t>
            </a:r>
            <a:r>
              <a:rPr i="0" lang="en-US" sz="1600" u="none" cap="none" strike="noStrike">
                <a:latin typeface="Calibri"/>
                <a:ea typeface="Calibri"/>
                <a:cs typeface="Calibri"/>
                <a:sym typeface="Calibri"/>
              </a:rPr>
              <a:t>using the data gathered by each device.</a:t>
            </a:r>
            <a:endParaRPr i="0" sz="1600" u="none" cap="none" strike="noStrike">
              <a:latin typeface="Calibri"/>
              <a:ea typeface="Calibri"/>
              <a:cs typeface="Calibri"/>
              <a:sym typeface="Calibri"/>
            </a:endParaRPr>
          </a:p>
          <a:p>
            <a:pPr indent="-312569" lvl="1" marL="864000" marR="0" rtl="0" algn="l">
              <a:spcBef>
                <a:spcPts val="1131"/>
              </a:spcBef>
              <a:spcAft>
                <a:spcPts val="0"/>
              </a:spcAft>
              <a:buClr>
                <a:srgbClr val="000000"/>
              </a:buClr>
              <a:buSzPct val="75000"/>
              <a:buFont typeface="Calibri"/>
              <a:buChar char="−"/>
            </a:pPr>
            <a:r>
              <a:rPr i="0" lang="en-US" sz="1600" u="none" cap="none" strike="noStrike">
                <a:latin typeface="Calibri"/>
                <a:ea typeface="Calibri"/>
                <a:cs typeface="Calibri"/>
                <a:sym typeface="Calibri"/>
              </a:rPr>
              <a:t>Only the ‘model’ is shared by participating devices. </a:t>
            </a:r>
            <a:r>
              <a:rPr i="0" lang="en-US" sz="1600" u="none" cap="none" strike="noStrike">
                <a:highlight>
                  <a:srgbClr val="FFFF00"/>
                </a:highlight>
                <a:latin typeface="Calibri"/>
                <a:ea typeface="Calibri"/>
                <a:cs typeface="Calibri"/>
                <a:sym typeface="Calibri"/>
              </a:rPr>
              <a:t>Data is kept local </a:t>
            </a:r>
            <a:r>
              <a:rPr lang="en-US" sz="1600">
                <a:highlight>
                  <a:srgbClr val="FFFF00"/>
                </a:highlight>
                <a:latin typeface="Calibri"/>
                <a:ea typeface="Calibri"/>
                <a:cs typeface="Calibri"/>
                <a:sym typeface="Calibri"/>
              </a:rPr>
              <a:t>(privacy advantages + saves overheads).</a:t>
            </a:r>
            <a:endParaRPr i="0" sz="1600" u="none" cap="none" strike="noStrike">
              <a:highlight>
                <a:srgbClr val="FFFF00"/>
              </a:highlight>
              <a:latin typeface="Calibri"/>
              <a:ea typeface="Calibri"/>
              <a:cs typeface="Calibri"/>
              <a:sym typeface="Calibri"/>
            </a:endParaRPr>
          </a:p>
          <a:p>
            <a:pPr indent="-281141" lvl="2" marL="1296000" marR="0" rtl="0" algn="l">
              <a:spcBef>
                <a:spcPts val="848"/>
              </a:spcBef>
              <a:spcAft>
                <a:spcPts val="0"/>
              </a:spcAft>
              <a:buClr>
                <a:srgbClr val="000000"/>
              </a:buClr>
              <a:buSzPct val="45000"/>
              <a:buFont typeface="Calibri"/>
              <a:buChar char="●"/>
            </a:pPr>
            <a:r>
              <a:rPr i="0" lang="en-US" sz="1600" u="none" cap="none" strike="noStrike">
                <a:latin typeface="Calibri"/>
                <a:ea typeface="Calibri"/>
                <a:cs typeface="Calibri"/>
                <a:sym typeface="Calibri"/>
              </a:rPr>
              <a:t>SL: the weights of a NN</a:t>
            </a:r>
            <a:endParaRPr i="0" sz="1600" u="none" cap="none" strike="noStrike">
              <a:latin typeface="Calibri"/>
              <a:ea typeface="Calibri"/>
              <a:cs typeface="Calibri"/>
              <a:sym typeface="Calibri"/>
            </a:endParaRPr>
          </a:p>
          <a:p>
            <a:pPr indent="-281141" lvl="2" marL="1295999" marR="0" rtl="0" algn="l">
              <a:spcBef>
                <a:spcPts val="848"/>
              </a:spcBef>
              <a:spcAft>
                <a:spcPts val="0"/>
              </a:spcAft>
              <a:buClr>
                <a:srgbClr val="000000"/>
              </a:buClr>
              <a:buSzPct val="45000"/>
              <a:buFont typeface="Calibri"/>
              <a:buChar char="●"/>
            </a:pPr>
            <a:r>
              <a:rPr i="0" lang="en-US" sz="1600" u="none" cap="none" strike="noStrike">
                <a:latin typeface="Calibri"/>
                <a:ea typeface="Calibri"/>
                <a:cs typeface="Calibri"/>
                <a:sym typeface="Calibri"/>
              </a:rPr>
              <a:t>RL: Q-table, instantaneous rewards</a:t>
            </a:r>
            <a:endParaRPr i="0" sz="1600" u="none" cap="none" strike="noStrike">
              <a:latin typeface="Calibri"/>
              <a:ea typeface="Calibri"/>
              <a:cs typeface="Calibri"/>
              <a:sym typeface="Calibri"/>
            </a:endParaRPr>
          </a:p>
          <a:p>
            <a:pPr indent="-293369" lvl="1" marL="914400" rtl="0" algn="l">
              <a:spcBef>
                <a:spcPts val="1131"/>
              </a:spcBef>
              <a:spcAft>
                <a:spcPts val="0"/>
              </a:spcAft>
              <a:buClr>
                <a:schemeClr val="dk1"/>
              </a:buClr>
              <a:buSzPct val="75000"/>
              <a:buFont typeface="Calibri"/>
              <a:buChar char="−"/>
            </a:pPr>
            <a:r>
              <a:rPr lang="en-US" sz="1600">
                <a:solidFill>
                  <a:schemeClr val="dk1"/>
                </a:solidFill>
                <a:highlight>
                  <a:srgbClr val="FFFF00"/>
                </a:highlight>
                <a:latin typeface="Calibri"/>
                <a:ea typeface="Calibri"/>
                <a:cs typeface="Calibri"/>
                <a:sym typeface="Calibri"/>
              </a:rPr>
              <a:t>The global model aggregates the weights from the local updates computed by clients (typically, FedAvg is adopted)</a:t>
            </a:r>
            <a:endParaRPr sz="1600">
              <a:solidFill>
                <a:schemeClr val="dk1"/>
              </a:solidFill>
              <a:highlight>
                <a:srgbClr val="FFFF00"/>
              </a:highlight>
              <a:latin typeface="Calibri"/>
              <a:ea typeface="Calibri"/>
              <a:cs typeface="Calibri"/>
              <a:sym typeface="Calibri"/>
            </a:endParaRPr>
          </a:p>
          <a:p>
            <a:pPr indent="-293369" lvl="1" marL="914400" rtl="0" algn="l">
              <a:spcBef>
                <a:spcPts val="1131"/>
              </a:spcBef>
              <a:spcAft>
                <a:spcPts val="0"/>
              </a:spcAft>
              <a:buClr>
                <a:schemeClr val="dk1"/>
              </a:buClr>
              <a:buSzPct val="75000"/>
              <a:buFont typeface="Calibri"/>
              <a:buChar char="−"/>
            </a:pPr>
            <a:r>
              <a:rPr i="1" lang="en-US" sz="1600">
                <a:solidFill>
                  <a:schemeClr val="dk1"/>
                </a:solidFill>
                <a:latin typeface="Calibri"/>
                <a:ea typeface="Calibri"/>
                <a:cs typeface="Calibri"/>
                <a:sym typeface="Calibri"/>
              </a:rPr>
              <a:t>Could improve system stability in ‘adversarial’ situations</a:t>
            </a:r>
            <a:endParaRPr i="1" sz="1600">
              <a:solidFill>
                <a:schemeClr val="dk1"/>
              </a:solidFill>
              <a:latin typeface="Calibri"/>
              <a:ea typeface="Calibri"/>
              <a:cs typeface="Calibri"/>
              <a:sym typeface="Calibri"/>
            </a:endParaRPr>
          </a:p>
          <a:p>
            <a:pPr indent="0" lvl="0" marL="0" rtl="0" algn="l">
              <a:spcBef>
                <a:spcPts val="848"/>
              </a:spcBef>
              <a:spcAft>
                <a:spcPts val="0"/>
              </a:spcAft>
              <a:buNone/>
            </a:pPr>
            <a:r>
              <a:t/>
            </a:r>
            <a:endParaRPr sz="1600">
              <a:solidFill>
                <a:schemeClr val="dk1"/>
              </a:solidFill>
              <a:latin typeface="Calibri"/>
              <a:ea typeface="Calibri"/>
              <a:cs typeface="Calibri"/>
              <a:sym typeface="Calibri"/>
            </a:endParaRPr>
          </a:p>
          <a:p>
            <a:pPr indent="-317141" lvl="0" marL="432000" marR="0" rtl="0" algn="l">
              <a:spcBef>
                <a:spcPts val="1414"/>
              </a:spcBef>
              <a:spcAft>
                <a:spcPts val="0"/>
              </a:spcAft>
              <a:buClr>
                <a:srgbClr val="000000"/>
              </a:buClr>
              <a:buSzPct val="45000"/>
              <a:buFont typeface="Calibri"/>
              <a:buChar char="●"/>
            </a:pPr>
            <a:r>
              <a:rPr b="1" lang="en-US" sz="1600" strike="noStrike">
                <a:latin typeface="Calibri"/>
                <a:ea typeface="Calibri"/>
                <a:cs typeface="Calibri"/>
                <a:sym typeface="Calibri"/>
              </a:rPr>
              <a:t>Example / Proposal</a:t>
            </a:r>
            <a:endParaRPr sz="1600" strike="noStrike">
              <a:latin typeface="Calibri"/>
              <a:ea typeface="Calibri"/>
              <a:cs typeface="Calibri"/>
              <a:sym typeface="Calibri"/>
            </a:endParaRPr>
          </a:p>
          <a:p>
            <a:pPr indent="-312569" lvl="1" marL="864000" marR="0" rtl="0" algn="l">
              <a:spcBef>
                <a:spcPts val="1131"/>
              </a:spcBef>
              <a:spcAft>
                <a:spcPts val="0"/>
              </a:spcAft>
              <a:buClr>
                <a:srgbClr val="000000"/>
              </a:buClr>
              <a:buSzPct val="75000"/>
              <a:buFont typeface="Calibri"/>
              <a:buChar char="−"/>
            </a:pPr>
            <a:r>
              <a:rPr i="0" lang="en-US" sz="1600" u="none" cap="none" strike="noStrike">
                <a:latin typeface="Calibri"/>
                <a:ea typeface="Calibri"/>
                <a:cs typeface="Calibri"/>
                <a:sym typeface="Calibri"/>
              </a:rPr>
              <a:t>To leverage the over the air MAPC framework to exchange local models to support DFL in next-gen. Wi-Fi networks </a:t>
            </a:r>
            <a:endParaRPr i="0" sz="1600" u="none" cap="none" strike="noStrike">
              <a:latin typeface="Calibri"/>
              <a:ea typeface="Calibri"/>
              <a:cs typeface="Calibri"/>
              <a:sym typeface="Calibri"/>
            </a:endParaRPr>
          </a:p>
        </p:txBody>
      </p:sp>
      <p:pic>
        <p:nvPicPr>
          <p:cNvPr id="1100" name="Google Shape;1100;p82"/>
          <p:cNvPicPr preferRelativeResize="0"/>
          <p:nvPr/>
        </p:nvPicPr>
        <p:blipFill rotWithShape="1">
          <a:blip r:embed="rId3">
            <a:alphaModFix/>
          </a:blip>
          <a:srcRect b="0" l="0" r="0" t="0"/>
          <a:stretch/>
        </p:blipFill>
        <p:spPr>
          <a:xfrm>
            <a:off x="6192715" y="675980"/>
            <a:ext cx="3158280" cy="1995120"/>
          </a:xfrm>
          <a:prstGeom prst="rect">
            <a:avLst/>
          </a:prstGeom>
          <a:noFill/>
          <a:ln>
            <a:noFill/>
          </a:ln>
        </p:spPr>
      </p:pic>
      <p:pic>
        <p:nvPicPr>
          <p:cNvPr id="1101" name="Google Shape;1101;p82"/>
          <p:cNvPicPr preferRelativeResize="0"/>
          <p:nvPr/>
        </p:nvPicPr>
        <p:blipFill rotWithShape="1">
          <a:blip r:embed="rId4">
            <a:alphaModFix/>
          </a:blip>
          <a:srcRect b="0" l="0" r="0" t="0"/>
          <a:stretch/>
        </p:blipFill>
        <p:spPr>
          <a:xfrm>
            <a:off x="6038640" y="3967560"/>
            <a:ext cx="3466440" cy="1225440"/>
          </a:xfrm>
          <a:prstGeom prst="rect">
            <a:avLst/>
          </a:prstGeom>
          <a:noFill/>
          <a:ln>
            <a:noFill/>
          </a:ln>
        </p:spPr>
      </p:pic>
      <p:sp>
        <p:nvSpPr>
          <p:cNvPr id="1102" name="Google Shape;1102;p8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103" name="Google Shape;1103;p82"/>
          <p:cNvPicPr preferRelativeResize="0"/>
          <p:nvPr/>
        </p:nvPicPr>
        <p:blipFill>
          <a:blip r:embed="rId5">
            <a:alphaModFix/>
          </a:blip>
          <a:stretch>
            <a:fillRect/>
          </a:stretch>
        </p:blipFill>
        <p:spPr>
          <a:xfrm>
            <a:off x="5886250" y="3279550"/>
            <a:ext cx="1329075" cy="611800"/>
          </a:xfrm>
          <a:prstGeom prst="rect">
            <a:avLst/>
          </a:prstGeom>
          <a:noFill/>
          <a:ln>
            <a:noFill/>
          </a:ln>
        </p:spPr>
      </p:pic>
      <p:pic>
        <p:nvPicPr>
          <p:cNvPr id="1104" name="Google Shape;1104;p82"/>
          <p:cNvPicPr preferRelativeResize="0"/>
          <p:nvPr/>
        </p:nvPicPr>
        <p:blipFill>
          <a:blip r:embed="rId5">
            <a:alphaModFix/>
          </a:blip>
          <a:stretch>
            <a:fillRect/>
          </a:stretch>
        </p:blipFill>
        <p:spPr>
          <a:xfrm>
            <a:off x="8324650" y="3279550"/>
            <a:ext cx="1329075" cy="611800"/>
          </a:xfrm>
          <a:prstGeom prst="rect">
            <a:avLst/>
          </a:prstGeom>
          <a:noFill/>
          <a:ln>
            <a:noFill/>
          </a:ln>
        </p:spPr>
      </p:pic>
      <p:sp>
        <p:nvSpPr>
          <p:cNvPr id="1105" name="Google Shape;1105;p82"/>
          <p:cNvSpPr/>
          <p:nvPr/>
        </p:nvSpPr>
        <p:spPr>
          <a:xfrm>
            <a:off x="7467588" y="3713750"/>
            <a:ext cx="604800" cy="330000"/>
          </a:xfrm>
          <a:prstGeom prst="leftRightArrow">
            <a:avLst>
              <a:gd fmla="val 50000" name="adj1"/>
              <a:gd fmla="val 50000" name="adj2"/>
            </a:avLst>
          </a:prstGeom>
          <a:solidFill>
            <a:srgbClr val="5983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83"/>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Transfer Learning: an example</a:t>
            </a:r>
            <a:endParaRPr/>
          </a:p>
        </p:txBody>
      </p:sp>
      <p:sp>
        <p:nvSpPr>
          <p:cNvPr id="1112" name="Google Shape;1112;p83"/>
          <p:cNvSpPr txBox="1"/>
          <p:nvPr>
            <p:ph idx="1" type="body"/>
          </p:nvPr>
        </p:nvSpPr>
        <p:spPr>
          <a:xfrm>
            <a:off x="503650" y="1326250"/>
            <a:ext cx="4198500" cy="3855300"/>
          </a:xfrm>
          <a:prstGeom prst="rect">
            <a:avLst/>
          </a:prstGeom>
        </p:spPr>
        <p:txBody>
          <a:bodyPr anchorCtr="0" anchor="t" bIns="0" lIns="0" spcFirstLastPara="1" rIns="0" wrap="square" tIns="0">
            <a:normAutofit/>
          </a:bodyPr>
          <a:lstStyle/>
          <a:p>
            <a:pPr indent="-311150" lvl="0" marL="457200" rtl="0" algn="l">
              <a:spcBef>
                <a:spcPts val="0"/>
              </a:spcBef>
              <a:spcAft>
                <a:spcPts val="0"/>
              </a:spcAft>
              <a:buClr>
                <a:srgbClr val="222222"/>
              </a:buClr>
              <a:buSzPts val="1300"/>
              <a:buFont typeface="Arial"/>
              <a:buChar char="●"/>
            </a:pPr>
            <a:r>
              <a:rPr lang="en-US" sz="1300" u="sng">
                <a:solidFill>
                  <a:srgbClr val="222222"/>
                </a:solidFill>
                <a:highlight>
                  <a:srgbClr val="FFFFFF"/>
                </a:highlight>
              </a:rPr>
              <a:t>Source</a:t>
            </a:r>
            <a:r>
              <a:rPr lang="en-US" sz="1300">
                <a:solidFill>
                  <a:srgbClr val="222222"/>
                </a:solidFill>
                <a:highlight>
                  <a:srgbClr val="FFFFFF"/>
                </a:highlight>
              </a:rPr>
              <a:t>: Iturria-Rivera, Pedro Enrique, Marcel Chenier, Bernard Herscovici, Burak Kantarci, and Melike Erol-Kantarci. "</a:t>
            </a:r>
            <a:r>
              <a:rPr b="1" lang="en-US" sz="1300">
                <a:solidFill>
                  <a:srgbClr val="222222"/>
                </a:solidFill>
                <a:highlight>
                  <a:srgbClr val="FFFFFF"/>
                </a:highlight>
              </a:rPr>
              <a:t>Cooperate or not Cooperate: Transfer Learning with Multi-Armed Bandit for Spatial Reuse in Wi-Fi</a:t>
            </a:r>
            <a:r>
              <a:rPr lang="en-US" sz="1300">
                <a:solidFill>
                  <a:srgbClr val="222222"/>
                </a:solidFill>
                <a:highlight>
                  <a:srgbClr val="FFFFFF"/>
                </a:highlight>
              </a:rPr>
              <a:t>." </a:t>
            </a:r>
            <a:r>
              <a:rPr i="1" lang="en-US" sz="1300">
                <a:solidFill>
                  <a:srgbClr val="222222"/>
                </a:solidFill>
                <a:highlight>
                  <a:srgbClr val="FFFFFF"/>
                </a:highlight>
              </a:rPr>
              <a:t>arXiv preprint arXiv:2211.15741</a:t>
            </a:r>
            <a:r>
              <a:rPr lang="en-US" sz="1300">
                <a:solidFill>
                  <a:srgbClr val="222222"/>
                </a:solidFill>
                <a:highlight>
                  <a:srgbClr val="FFFFFF"/>
                </a:highlight>
              </a:rPr>
              <a:t> (2022).</a:t>
            </a:r>
            <a:endParaRPr sz="1300">
              <a:solidFill>
                <a:srgbClr val="222222"/>
              </a:solidFill>
              <a:highlight>
                <a:srgbClr val="FFFFFF"/>
              </a:highlight>
            </a:endParaRPr>
          </a:p>
          <a:p>
            <a:pPr indent="-311150" lvl="0" marL="457200" rtl="0" algn="l">
              <a:spcBef>
                <a:spcPts val="1000"/>
              </a:spcBef>
              <a:spcAft>
                <a:spcPts val="0"/>
              </a:spcAft>
              <a:buClr>
                <a:srgbClr val="222222"/>
              </a:buClr>
              <a:buSzPts val="1300"/>
              <a:buChar char="●"/>
            </a:pPr>
            <a:r>
              <a:rPr lang="en-US" sz="1300">
                <a:solidFill>
                  <a:srgbClr val="222222"/>
                </a:solidFill>
                <a:highlight>
                  <a:srgbClr val="FFFFFF"/>
                </a:highlight>
              </a:rPr>
              <a:t>Each AP has an agent in charge of selecting the best TxPower and CCA threshold.</a:t>
            </a:r>
            <a:endParaRPr sz="1300">
              <a:solidFill>
                <a:srgbClr val="222222"/>
              </a:solidFill>
              <a:highlight>
                <a:srgbClr val="FFFFFF"/>
              </a:highlight>
            </a:endParaRPr>
          </a:p>
          <a:p>
            <a:pPr indent="-311150" lvl="0" marL="457200" rtl="0" algn="l">
              <a:spcBef>
                <a:spcPts val="1000"/>
              </a:spcBef>
              <a:spcAft>
                <a:spcPts val="0"/>
              </a:spcAft>
              <a:buClr>
                <a:srgbClr val="222222"/>
              </a:buClr>
              <a:buSzPts val="1300"/>
              <a:buChar char="●"/>
            </a:pPr>
            <a:r>
              <a:rPr lang="en-US" sz="1300">
                <a:solidFill>
                  <a:srgbClr val="222222"/>
                </a:solidFill>
                <a:highlight>
                  <a:srgbClr val="FFFFFF"/>
                </a:highlight>
              </a:rPr>
              <a:t>Before selecting an action, the reward is predicted using a DNN, which is </a:t>
            </a:r>
            <a:r>
              <a:rPr lang="en-US" sz="1300">
                <a:solidFill>
                  <a:srgbClr val="222222"/>
                </a:solidFill>
                <a:highlight>
                  <a:srgbClr val="FFFFFF"/>
                </a:highlight>
              </a:rPr>
              <a:t>trained</a:t>
            </a:r>
            <a:r>
              <a:rPr lang="en-US" sz="1300">
                <a:solidFill>
                  <a:srgbClr val="222222"/>
                </a:solidFill>
                <a:highlight>
                  <a:srgbClr val="FFFFFF"/>
                </a:highlight>
              </a:rPr>
              <a:t> for each scenario (context)</a:t>
            </a:r>
            <a:endParaRPr sz="1300">
              <a:solidFill>
                <a:srgbClr val="222222"/>
              </a:solidFill>
              <a:highlight>
                <a:srgbClr val="FFFFFF"/>
              </a:highlight>
            </a:endParaRPr>
          </a:p>
          <a:p>
            <a:pPr indent="-311150" lvl="0" marL="457200" rtl="0" algn="l">
              <a:spcBef>
                <a:spcPts val="1000"/>
              </a:spcBef>
              <a:spcAft>
                <a:spcPts val="1000"/>
              </a:spcAft>
              <a:buClr>
                <a:srgbClr val="222222"/>
              </a:buClr>
              <a:buSzPts val="1300"/>
              <a:buChar char="●"/>
            </a:pPr>
            <a:r>
              <a:rPr lang="en-US" sz="1300">
                <a:solidFill>
                  <a:srgbClr val="222222"/>
                </a:solidFill>
                <a:highlight>
                  <a:srgbClr val="FFFFFF"/>
                </a:highlight>
              </a:rPr>
              <a:t>In dynamic scenarios, when there is a context change, the previous trained DNN is ‘transferred’ to the new one: a) completely, or b) partially (a subset of layers).</a:t>
            </a:r>
            <a:endParaRPr sz="1300">
              <a:solidFill>
                <a:srgbClr val="222222"/>
              </a:solidFill>
              <a:highlight>
                <a:srgbClr val="FFFFFF"/>
              </a:highlight>
            </a:endParaRPr>
          </a:p>
        </p:txBody>
      </p:sp>
      <p:sp>
        <p:nvSpPr>
          <p:cNvPr id="1113" name="Google Shape;1113;p8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114" name="Google Shape;1114;p83"/>
          <p:cNvPicPr preferRelativeResize="0"/>
          <p:nvPr/>
        </p:nvPicPr>
        <p:blipFill>
          <a:blip r:embed="rId3">
            <a:alphaModFix/>
          </a:blip>
          <a:stretch>
            <a:fillRect/>
          </a:stretch>
        </p:blipFill>
        <p:spPr>
          <a:xfrm>
            <a:off x="5417750" y="1080620"/>
            <a:ext cx="4154600" cy="1890919"/>
          </a:xfrm>
          <a:prstGeom prst="rect">
            <a:avLst/>
          </a:prstGeom>
          <a:noFill/>
          <a:ln>
            <a:noFill/>
          </a:ln>
        </p:spPr>
      </p:pic>
      <p:pic>
        <p:nvPicPr>
          <p:cNvPr id="1115" name="Google Shape;1115;p83"/>
          <p:cNvPicPr preferRelativeResize="0"/>
          <p:nvPr/>
        </p:nvPicPr>
        <p:blipFill>
          <a:blip r:embed="rId4">
            <a:alphaModFix/>
          </a:blip>
          <a:stretch>
            <a:fillRect/>
          </a:stretch>
        </p:blipFill>
        <p:spPr>
          <a:xfrm>
            <a:off x="4756725" y="3165250"/>
            <a:ext cx="5156051" cy="2016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38" name="Shape 138"/>
        <p:cNvGrpSpPr/>
        <p:nvPr/>
      </p:nvGrpSpPr>
      <p:grpSpPr>
        <a:xfrm>
          <a:off x="0" y="0"/>
          <a:ext cx="0" cy="0"/>
          <a:chOff x="0" y="0"/>
          <a:chExt cx="0" cy="0"/>
        </a:xfrm>
      </p:grpSpPr>
      <p:sp>
        <p:nvSpPr>
          <p:cNvPr id="139" name="Google Shape;139;p21"/>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i="0" lang="en-US" sz="3200" u="none" cap="none" strike="noStrike">
                <a:latin typeface="Calibri"/>
                <a:ea typeface="Calibri"/>
                <a:cs typeface="Calibri"/>
                <a:sym typeface="Calibri"/>
              </a:rPr>
              <a:t>Outline</a:t>
            </a:r>
            <a:endParaRPr sz="3200" strike="noStrike">
              <a:latin typeface="Calibri"/>
              <a:ea typeface="Calibri"/>
              <a:cs typeface="Calibri"/>
              <a:sym typeface="Calibri"/>
            </a:endParaRPr>
          </a:p>
        </p:txBody>
      </p:sp>
      <p:sp>
        <p:nvSpPr>
          <p:cNvPr id="140" name="Google Shape;140;p21"/>
          <p:cNvSpPr txBox="1"/>
          <p:nvPr/>
        </p:nvSpPr>
        <p:spPr>
          <a:xfrm>
            <a:off x="503650" y="1029726"/>
            <a:ext cx="9068700" cy="4151700"/>
          </a:xfrm>
          <a:prstGeom prst="rect">
            <a:avLst/>
          </a:prstGeom>
          <a:noFill/>
          <a:ln>
            <a:noFill/>
          </a:ln>
        </p:spPr>
        <p:txBody>
          <a:bodyPr anchorCtr="0" anchor="t" bIns="0" lIns="0" spcFirstLastPara="1" rIns="0" wrap="square" tIns="0">
            <a:noAutofit/>
          </a:bodyPr>
          <a:lstStyle/>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1</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Introduction.</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Why Wi-Fi may want to adopt AI/ML?</a:t>
            </a:r>
            <a:r>
              <a:rPr lang="en-US" sz="1100">
                <a:solidFill>
                  <a:schemeClr val="dk1"/>
                </a:solidFill>
                <a:latin typeface="Calibri"/>
                <a:ea typeface="Calibri"/>
                <a:cs typeface="Calibri"/>
                <a:sym typeface="Calibri"/>
              </a:rPr>
              <a:t> (30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overview: A 30-year path from IEEE 802.11b to IEEE 802.11be, and beyond.</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in Wi-Fi: Dealing with complexity and uncertainty.</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Requirements of next-gen WiFi networks.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2</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A primer on AI/ML </a:t>
            </a:r>
            <a:r>
              <a:rPr lang="en-US" sz="1100">
                <a:solidFill>
                  <a:schemeClr val="dk1"/>
                </a:solidFill>
                <a:latin typeface="Calibri"/>
                <a:ea typeface="Calibri"/>
                <a:cs typeface="Calibri"/>
                <a:sym typeface="Calibri"/>
              </a:rPr>
              <a:t>(45 min) - </a:t>
            </a:r>
            <a:r>
              <a:rPr lang="en-US" sz="1100">
                <a:solidFill>
                  <a:schemeClr val="dk1"/>
                </a:solidFill>
                <a:latin typeface="Calibri"/>
                <a:ea typeface="Calibri"/>
                <a:cs typeface="Calibri"/>
                <a:sym typeface="Calibri"/>
              </a:rPr>
              <a:t>Szymon</a:t>
            </a:r>
            <a:r>
              <a:rPr lang="en-US" sz="1100">
                <a:solidFill>
                  <a:schemeClr val="dk1"/>
                </a:solidFill>
                <a:latin typeface="Calibri"/>
                <a:ea typeface="Calibri"/>
                <a:cs typeface="Calibri"/>
                <a:sym typeface="Calibri"/>
              </a:rPr>
              <a:t> &amp; </a:t>
            </a:r>
            <a:r>
              <a:rPr lang="en-US" sz="1100">
                <a:solidFill>
                  <a:schemeClr val="dk1"/>
                </a:solidFill>
                <a:latin typeface="Calibri"/>
                <a:ea typeface="Calibri"/>
                <a:cs typeface="Calibri"/>
                <a:sym typeface="Calibri"/>
              </a:rPr>
              <a:t>Boris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Concepts, definitions, and overview of the main ML types (supervised, unsupervised, and reinforcement learning), including Wi-Fi examples.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Popular ML techniques and paradigms: deep learning, reinforcement learning, online learning, federated learning.</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Deployment options: architecture, data handling, marketplaces.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b="1" lang="en-US" sz="1100">
                <a:solidFill>
                  <a:schemeClr val="dk1"/>
                </a:solidFill>
                <a:latin typeface="Calibri"/>
                <a:ea typeface="Calibri"/>
                <a:cs typeface="Calibri"/>
                <a:sym typeface="Calibri"/>
              </a:rPr>
              <a:t>Break (</a:t>
            </a:r>
            <a:r>
              <a:rPr b="1" lang="en-US" sz="1100">
                <a:solidFill>
                  <a:schemeClr val="dk1"/>
                </a:solidFill>
                <a:latin typeface="Calibri"/>
                <a:ea typeface="Calibri"/>
                <a:cs typeface="Calibri"/>
                <a:sym typeface="Calibri"/>
              </a:rPr>
              <a:t>10:00-10:30)</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rPr lang="en-US" sz="1100" u="sng">
                <a:solidFill>
                  <a:schemeClr val="dk1"/>
                </a:solidFill>
                <a:latin typeface="Calibri"/>
                <a:ea typeface="Calibri"/>
                <a:cs typeface="Calibri"/>
                <a:sym typeface="Calibri"/>
              </a:rPr>
              <a:t>Part 3</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Multi-Armed Bandits for Responsive Wi-Fi networks </a:t>
            </a:r>
            <a:r>
              <a:rPr lang="en-US" sz="1100">
                <a:solidFill>
                  <a:schemeClr val="dk1"/>
                </a:solidFill>
                <a:latin typeface="Calibri"/>
                <a:ea typeface="Calibri"/>
                <a:cs typeface="Calibri"/>
                <a:sym typeface="Calibri"/>
              </a:rPr>
              <a:t>(45 mins) - Boris &amp; Szymon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Multi-Armed Bandits: exploitation-exploration trade-off; e-greedy, Thompson Sampling, UCB.</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Examples: Channel Selection; AP selection;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Reinforced-lib + Example (MCS selection).</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4</a:t>
            </a:r>
            <a:r>
              <a:rPr lang="en-US" sz="1100">
                <a:solidFill>
                  <a:schemeClr val="dk1"/>
                </a:solidFill>
                <a:latin typeface="Calibri"/>
                <a:ea typeface="Calibri"/>
                <a:cs typeface="Calibri"/>
                <a:sym typeface="Calibri"/>
              </a:rPr>
              <a:t>: </a:t>
            </a:r>
            <a:r>
              <a:rPr b="1" lang="en-US" sz="1100">
                <a:solidFill>
                  <a:srgbClr val="0E101A"/>
                </a:solidFill>
                <a:latin typeface="Calibri"/>
                <a:ea typeface="Calibri"/>
                <a:cs typeface="Calibri"/>
                <a:sym typeface="Calibri"/>
              </a:rPr>
              <a:t>Wi-Fi &amp; ML: Practical considerations</a:t>
            </a:r>
            <a:r>
              <a:rPr b="1" lang="en-US" sz="1000">
                <a:solidFill>
                  <a:srgbClr val="0E101A"/>
                </a:solidFill>
                <a:latin typeface="Calibri"/>
                <a:ea typeface="Calibri"/>
                <a:cs typeface="Calibri"/>
                <a:sym typeface="Calibri"/>
              </a:rPr>
              <a:t> </a:t>
            </a:r>
            <a:r>
              <a:rPr lang="en-US" sz="1100">
                <a:solidFill>
                  <a:schemeClr val="dk1"/>
                </a:solidFill>
                <a:latin typeface="Calibri"/>
                <a:ea typeface="Calibri"/>
                <a:cs typeface="Calibri"/>
                <a:sym typeface="Calibri"/>
              </a:rPr>
              <a:t>(45 mins) - Francesc</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&amp; ML: A two-sided relationship</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Adoption of ML in Wi-Fi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in the ITU-T AI/ML in 5G Challenge: </a:t>
            </a:r>
            <a:r>
              <a:rPr lang="en-US" sz="1100">
                <a:solidFill>
                  <a:schemeClr val="dk1"/>
                </a:solidFill>
                <a:latin typeface="Calibri"/>
                <a:ea typeface="Calibri"/>
                <a:cs typeface="Calibri"/>
                <a:sym typeface="Calibri"/>
              </a:rPr>
              <a:t>Use cases, tools, and results from the 2020-2022 editions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Hands-on Exercise II: Predicting the performance of Wi-Fi through Deep Learning</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5</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Open challenges, future research directions, and summary </a:t>
            </a:r>
            <a:r>
              <a:rPr lang="en-US" sz="1100">
                <a:solidFill>
                  <a:schemeClr val="dk1"/>
                </a:solidFill>
                <a:latin typeface="Calibri"/>
                <a:ea typeface="Calibri"/>
                <a:cs typeface="Calibri"/>
                <a:sym typeface="Calibri"/>
              </a:rPr>
              <a:t>(15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and future research directions; Synergies with other disruptive technologies.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Current AI/ML trends: LLM and Generative AI.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Summary and takeaways.</a:t>
            </a:r>
            <a:endParaRPr sz="1800">
              <a:highlight>
                <a:srgbClr val="FFFF00"/>
              </a:highlight>
              <a:latin typeface="Calibri"/>
              <a:ea typeface="Calibri"/>
              <a:cs typeface="Calibri"/>
              <a:sym typeface="Calibri"/>
            </a:endParaRPr>
          </a:p>
        </p:txBody>
      </p:sp>
      <p:sp>
        <p:nvSpPr>
          <p:cNvPr id="141" name="Google Shape;141;p2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84"/>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Re-cap</a:t>
            </a:r>
            <a:endParaRPr sz="3200" strike="noStrike">
              <a:latin typeface="Calibri"/>
              <a:ea typeface="Calibri"/>
              <a:cs typeface="Calibri"/>
              <a:sym typeface="Calibri"/>
            </a:endParaRPr>
          </a:p>
        </p:txBody>
      </p:sp>
      <p:sp>
        <p:nvSpPr>
          <p:cNvPr id="1121" name="Google Shape;1121;p84"/>
          <p:cNvSpPr txBox="1"/>
          <p:nvPr/>
        </p:nvSpPr>
        <p:spPr>
          <a:xfrm>
            <a:off x="503647" y="1326250"/>
            <a:ext cx="5899500" cy="3855300"/>
          </a:xfrm>
          <a:prstGeom prst="rect">
            <a:avLst/>
          </a:prstGeom>
          <a:noFill/>
          <a:ln>
            <a:noFill/>
          </a:ln>
        </p:spPr>
        <p:txBody>
          <a:bodyPr anchorCtr="0" anchor="t" bIns="0" lIns="0" spcFirstLastPara="1" rIns="0" wrap="square" tIns="0">
            <a:normAutofit/>
          </a:bodyPr>
          <a:lstStyle/>
          <a:p>
            <a:pPr indent="-330200" lvl="0" marL="457200" rtl="0" algn="l">
              <a:spcBef>
                <a:spcPts val="1000"/>
              </a:spcBef>
              <a:spcAft>
                <a:spcPts val="0"/>
              </a:spcAft>
              <a:buSzPts val="1600"/>
              <a:buFont typeface="Times New Roman"/>
              <a:buChar char="●"/>
            </a:pPr>
            <a:r>
              <a:rPr lang="en-US" sz="1600">
                <a:latin typeface="Calibri"/>
                <a:ea typeface="Calibri"/>
                <a:cs typeface="Calibri"/>
                <a:sym typeface="Calibri"/>
              </a:rPr>
              <a:t>Machine Learning → techniques to create ‘models’ </a:t>
            </a:r>
            <a:r>
              <a:rPr b="1" lang="en-US" sz="1600">
                <a:latin typeface="Calibri"/>
                <a:ea typeface="Calibri"/>
                <a:cs typeface="Calibri"/>
                <a:sym typeface="Calibri"/>
              </a:rPr>
              <a:t>from data</a:t>
            </a:r>
            <a:endParaRPr b="1"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US" sz="1600" u="sng">
                <a:latin typeface="Calibri"/>
                <a:ea typeface="Calibri"/>
                <a:cs typeface="Calibri"/>
                <a:sym typeface="Calibri"/>
              </a:rPr>
              <a:t>Supervised Learning</a:t>
            </a:r>
            <a:r>
              <a:rPr lang="en-US" sz="1600">
                <a:latin typeface="Calibri"/>
                <a:ea typeface="Calibri"/>
                <a:cs typeface="Calibri"/>
                <a:sym typeface="Calibri"/>
              </a:rPr>
              <a:t>: Make predictions, classify</a:t>
            </a:r>
            <a:endParaRPr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US" sz="1600" u="sng">
                <a:latin typeface="Calibri"/>
                <a:ea typeface="Calibri"/>
                <a:cs typeface="Calibri"/>
                <a:sym typeface="Calibri"/>
              </a:rPr>
              <a:t>Unsupervised Learning</a:t>
            </a:r>
            <a:r>
              <a:rPr lang="en-US" sz="1600">
                <a:latin typeface="Calibri"/>
                <a:ea typeface="Calibri"/>
                <a:cs typeface="Calibri"/>
                <a:sym typeface="Calibri"/>
              </a:rPr>
              <a:t>: leverage similarity</a:t>
            </a:r>
            <a:endParaRPr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US" sz="1600" u="sng">
                <a:latin typeface="Calibri"/>
                <a:ea typeface="Calibri"/>
                <a:cs typeface="Calibri"/>
                <a:sym typeface="Calibri"/>
              </a:rPr>
              <a:t>Reinforcement Learning</a:t>
            </a:r>
            <a:r>
              <a:rPr lang="en-US" sz="1600">
                <a:latin typeface="Calibri"/>
                <a:ea typeface="Calibri"/>
                <a:cs typeface="Calibri"/>
                <a:sym typeface="Calibri"/>
              </a:rPr>
              <a:t>: interact with the environment</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lang="en-US" sz="1600">
                <a:latin typeface="Calibri"/>
                <a:ea typeface="Calibri"/>
                <a:cs typeface="Calibri"/>
                <a:sym typeface="Calibri"/>
              </a:rPr>
              <a:t>Training and deploying models:</a:t>
            </a:r>
            <a:endParaRPr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US" sz="1600">
                <a:latin typeface="Calibri"/>
                <a:ea typeface="Calibri"/>
                <a:cs typeface="Calibri"/>
                <a:sym typeface="Calibri"/>
              </a:rPr>
              <a:t>Off-line vs On-line</a:t>
            </a:r>
            <a:endParaRPr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US" sz="1600">
                <a:latin typeface="Calibri"/>
                <a:ea typeface="Calibri"/>
                <a:cs typeface="Calibri"/>
                <a:sym typeface="Calibri"/>
              </a:rPr>
              <a:t>Centralized vs Distributed</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lang="en-US" sz="1600">
                <a:latin typeface="Calibri"/>
                <a:ea typeface="Calibri"/>
                <a:cs typeface="Calibri"/>
                <a:sym typeface="Calibri"/>
              </a:rPr>
              <a:t>Use-cases / Examples:</a:t>
            </a:r>
            <a:endParaRPr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US" sz="1600">
                <a:latin typeface="Calibri"/>
                <a:ea typeface="Calibri"/>
                <a:cs typeface="Calibri"/>
                <a:sym typeface="Calibri"/>
              </a:rPr>
              <a:t>Pre-trained SL models for AP selection (association)</a:t>
            </a:r>
            <a:endParaRPr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US" sz="1600">
                <a:latin typeface="Calibri"/>
                <a:ea typeface="Calibri"/>
                <a:cs typeface="Calibri"/>
                <a:sym typeface="Calibri"/>
              </a:rPr>
              <a:t>RL for CW/channel selection in dynamic environments</a:t>
            </a:r>
            <a:endParaRPr sz="1600">
              <a:latin typeface="Calibri"/>
              <a:ea typeface="Calibri"/>
              <a:cs typeface="Calibri"/>
              <a:sym typeface="Calibri"/>
            </a:endParaRPr>
          </a:p>
        </p:txBody>
      </p:sp>
      <p:sp>
        <p:nvSpPr>
          <p:cNvPr id="1122" name="Google Shape;1122;p8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123" name="Google Shape;1123;p84"/>
          <p:cNvSpPr txBox="1"/>
          <p:nvPr/>
        </p:nvSpPr>
        <p:spPr>
          <a:xfrm>
            <a:off x="6815725" y="1703620"/>
            <a:ext cx="3000000" cy="1722300"/>
          </a:xfrm>
          <a:prstGeom prst="rect">
            <a:avLst/>
          </a:prstGeom>
          <a:solidFill>
            <a:srgbClr val="FFF2CC"/>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lang="en-US" sz="1600">
                <a:latin typeface="Calibri"/>
                <a:ea typeface="Calibri"/>
                <a:cs typeface="Calibri"/>
                <a:sym typeface="Calibri"/>
              </a:rPr>
              <a:t>The capability of ML to go beyond rule of thumb strategies by automatically learning (and adapting) to (un)seen situations can cope with heterogeneous wireless network scenarios</a:t>
            </a:r>
            <a:endParaRPr sz="1600">
              <a:latin typeface="Calibri"/>
              <a:ea typeface="Calibri"/>
              <a:cs typeface="Calibri"/>
              <a:sym typeface="Calibri"/>
            </a:endParaRPr>
          </a:p>
        </p:txBody>
      </p:sp>
      <p:sp>
        <p:nvSpPr>
          <p:cNvPr id="1124" name="Google Shape;1124;p84"/>
          <p:cNvSpPr/>
          <p:nvPr/>
        </p:nvSpPr>
        <p:spPr>
          <a:xfrm>
            <a:off x="6209325" y="2462600"/>
            <a:ext cx="560700" cy="20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128" name="Shape 1128"/>
        <p:cNvGrpSpPr/>
        <p:nvPr/>
      </p:nvGrpSpPr>
      <p:grpSpPr>
        <a:xfrm>
          <a:off x="0" y="0"/>
          <a:ext cx="0" cy="0"/>
          <a:chOff x="0" y="0"/>
          <a:chExt cx="0" cy="0"/>
        </a:xfrm>
      </p:grpSpPr>
      <p:sp>
        <p:nvSpPr>
          <p:cNvPr id="1129" name="Google Shape;1129;p85"/>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i="0" lang="en-US" sz="3200" u="none" cap="none" strike="noStrike">
                <a:latin typeface="Calibri"/>
                <a:ea typeface="Calibri"/>
                <a:cs typeface="Calibri"/>
                <a:sym typeface="Calibri"/>
              </a:rPr>
              <a:t>Outline</a:t>
            </a:r>
            <a:endParaRPr sz="3200" strike="noStrike">
              <a:latin typeface="Calibri"/>
              <a:ea typeface="Calibri"/>
              <a:cs typeface="Calibri"/>
              <a:sym typeface="Calibri"/>
            </a:endParaRPr>
          </a:p>
        </p:txBody>
      </p:sp>
      <p:sp>
        <p:nvSpPr>
          <p:cNvPr id="1130" name="Google Shape;1130;p85"/>
          <p:cNvSpPr txBox="1"/>
          <p:nvPr/>
        </p:nvSpPr>
        <p:spPr>
          <a:xfrm>
            <a:off x="503650" y="1029726"/>
            <a:ext cx="9068700" cy="4151700"/>
          </a:xfrm>
          <a:prstGeom prst="rect">
            <a:avLst/>
          </a:prstGeom>
          <a:noFill/>
          <a:ln>
            <a:noFill/>
          </a:ln>
        </p:spPr>
        <p:txBody>
          <a:bodyPr anchorCtr="0" anchor="t" bIns="0" lIns="0" spcFirstLastPara="1" rIns="0" wrap="square" tIns="0">
            <a:noAutofit/>
          </a:bodyPr>
          <a:lstStyle/>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1</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Introduction.</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Why Wi-Fi may want to adopt AI/ML?</a:t>
            </a:r>
            <a:r>
              <a:rPr lang="en-US" sz="1100">
                <a:solidFill>
                  <a:schemeClr val="dk1"/>
                </a:solidFill>
                <a:latin typeface="Calibri"/>
                <a:ea typeface="Calibri"/>
                <a:cs typeface="Calibri"/>
                <a:sym typeface="Calibri"/>
              </a:rPr>
              <a:t> (30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overview: A 30-year path from IEEE 802.11b to IEEE 802.11be, and beyond.</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in Wi-Fi: Dealing with complexity and uncertainty.</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Requirements of next-gen WiFi networks.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2</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A primer on AI/ML </a:t>
            </a:r>
            <a:r>
              <a:rPr lang="en-US" sz="1100">
                <a:solidFill>
                  <a:schemeClr val="dk1"/>
                </a:solidFill>
                <a:latin typeface="Calibri"/>
                <a:ea typeface="Calibri"/>
                <a:cs typeface="Calibri"/>
                <a:sym typeface="Calibri"/>
              </a:rPr>
              <a:t>(45 min) - </a:t>
            </a:r>
            <a:r>
              <a:rPr lang="en-US" sz="1100">
                <a:solidFill>
                  <a:schemeClr val="dk1"/>
                </a:solidFill>
                <a:latin typeface="Calibri"/>
                <a:ea typeface="Calibri"/>
                <a:cs typeface="Calibri"/>
                <a:sym typeface="Calibri"/>
              </a:rPr>
              <a:t>Szymon</a:t>
            </a:r>
            <a:r>
              <a:rPr lang="en-US" sz="1100">
                <a:solidFill>
                  <a:schemeClr val="dk1"/>
                </a:solidFill>
                <a:latin typeface="Calibri"/>
                <a:ea typeface="Calibri"/>
                <a:cs typeface="Calibri"/>
                <a:sym typeface="Calibri"/>
              </a:rPr>
              <a:t> &amp; </a:t>
            </a:r>
            <a:r>
              <a:rPr lang="en-US" sz="1100">
                <a:solidFill>
                  <a:schemeClr val="dk1"/>
                </a:solidFill>
                <a:latin typeface="Calibri"/>
                <a:ea typeface="Calibri"/>
                <a:cs typeface="Calibri"/>
                <a:sym typeface="Calibri"/>
              </a:rPr>
              <a:t>Boris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Concepts, definitions, and overview of the main ML types (supervised, unsupervised, and reinforcement learning), including Wi-Fi examples.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Popular ML techniques and paradigms: deep learning, reinforcement learning, online learning, federated learning.</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Deployment options: architecture, data handling, marketplaces.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b="1" lang="en-US" sz="1100">
                <a:solidFill>
                  <a:schemeClr val="dk1"/>
                </a:solidFill>
                <a:latin typeface="Calibri"/>
                <a:ea typeface="Calibri"/>
                <a:cs typeface="Calibri"/>
                <a:sym typeface="Calibri"/>
              </a:rPr>
              <a:t>Break (10:00-10:30)</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rPr lang="en-US" sz="1100" u="sng">
                <a:solidFill>
                  <a:schemeClr val="dk1"/>
                </a:solidFill>
                <a:latin typeface="Calibri"/>
                <a:ea typeface="Calibri"/>
                <a:cs typeface="Calibri"/>
                <a:sym typeface="Calibri"/>
              </a:rPr>
              <a:t>Part 3</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Multi-Armed Bandits for Responsive Wi-Fi networks </a:t>
            </a:r>
            <a:r>
              <a:rPr lang="en-US" sz="1100">
                <a:solidFill>
                  <a:schemeClr val="dk1"/>
                </a:solidFill>
                <a:latin typeface="Calibri"/>
                <a:ea typeface="Calibri"/>
                <a:cs typeface="Calibri"/>
                <a:sym typeface="Calibri"/>
              </a:rPr>
              <a:t>(45 mins) - Boris &amp; Szymon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Multi-Armed Bandits: exploitation-exploration trade-off; e-greedy, Thompson Sampling, UCB.</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Examples: Channel Selection; AP selection;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Reinforced-lib + Example (MCS selection).</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4</a:t>
            </a:r>
            <a:r>
              <a:rPr lang="en-US" sz="1100">
                <a:solidFill>
                  <a:schemeClr val="dk1"/>
                </a:solidFill>
                <a:latin typeface="Calibri"/>
                <a:ea typeface="Calibri"/>
                <a:cs typeface="Calibri"/>
                <a:sym typeface="Calibri"/>
              </a:rPr>
              <a:t>: </a:t>
            </a:r>
            <a:r>
              <a:rPr b="1" lang="en-US" sz="1100">
                <a:solidFill>
                  <a:srgbClr val="0E101A"/>
                </a:solidFill>
                <a:latin typeface="Calibri"/>
                <a:ea typeface="Calibri"/>
                <a:cs typeface="Calibri"/>
                <a:sym typeface="Calibri"/>
              </a:rPr>
              <a:t>Wi-Fi &amp; ML: Practical considerations</a:t>
            </a:r>
            <a:r>
              <a:rPr b="1" lang="en-US" sz="1000">
                <a:solidFill>
                  <a:srgbClr val="0E101A"/>
                </a:solidFill>
                <a:latin typeface="Calibri"/>
                <a:ea typeface="Calibri"/>
                <a:cs typeface="Calibri"/>
                <a:sym typeface="Calibri"/>
              </a:rPr>
              <a:t> </a:t>
            </a:r>
            <a:r>
              <a:rPr lang="en-US" sz="1100">
                <a:solidFill>
                  <a:schemeClr val="dk1"/>
                </a:solidFill>
                <a:latin typeface="Calibri"/>
                <a:ea typeface="Calibri"/>
                <a:cs typeface="Calibri"/>
                <a:sym typeface="Calibri"/>
              </a:rPr>
              <a:t>(45 mins) - Francesc</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&amp; ML: A two-sided relationship</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Adoption of ML in Wi-Fi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in the ITU-T AI/ML in 5G Challenge: Use cases, tools, and results from the 2020-2022 editions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Hands-on Exercise II: Predicting the performance of Wi-Fi through Deep Learning</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5</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Open challenges, future research directions, and summary </a:t>
            </a:r>
            <a:r>
              <a:rPr lang="en-US" sz="1100">
                <a:solidFill>
                  <a:schemeClr val="dk1"/>
                </a:solidFill>
                <a:latin typeface="Calibri"/>
                <a:ea typeface="Calibri"/>
                <a:cs typeface="Calibri"/>
                <a:sym typeface="Calibri"/>
              </a:rPr>
              <a:t>(15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and future research directions; Synergies with other disruptive technologies.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Current AI/ML trends: LLM and Generative AI.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Summary and takeaways.</a:t>
            </a:r>
            <a:endParaRPr sz="1800">
              <a:highlight>
                <a:srgbClr val="FFFF00"/>
              </a:highlight>
              <a:latin typeface="Calibri"/>
              <a:ea typeface="Calibri"/>
              <a:cs typeface="Calibri"/>
              <a:sym typeface="Calibri"/>
            </a:endParaRPr>
          </a:p>
        </p:txBody>
      </p:sp>
      <p:sp>
        <p:nvSpPr>
          <p:cNvPr id="1131" name="Google Shape;1131;p8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135" name="Shape 1135"/>
        <p:cNvGrpSpPr/>
        <p:nvPr/>
      </p:nvGrpSpPr>
      <p:grpSpPr>
        <a:xfrm>
          <a:off x="0" y="0"/>
          <a:ext cx="0" cy="0"/>
          <a:chOff x="0" y="0"/>
          <a:chExt cx="0" cy="0"/>
        </a:xfrm>
      </p:grpSpPr>
      <p:sp>
        <p:nvSpPr>
          <p:cNvPr id="1136" name="Google Shape;1136;p86"/>
          <p:cNvSpPr txBox="1"/>
          <p:nvPr/>
        </p:nvSpPr>
        <p:spPr>
          <a:xfrm>
            <a:off x="504000" y="984960"/>
            <a:ext cx="9068700" cy="1013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4400">
                <a:solidFill>
                  <a:srgbClr val="FFFFFF"/>
                </a:solidFill>
                <a:latin typeface="Calibri"/>
                <a:ea typeface="Calibri"/>
                <a:cs typeface="Calibri"/>
                <a:sym typeface="Calibri"/>
              </a:rPr>
              <a:t>3</a:t>
            </a:r>
            <a:br>
              <a:rPr lang="en-US" sz="1800">
                <a:latin typeface="Calibri"/>
                <a:ea typeface="Calibri"/>
                <a:cs typeface="Calibri"/>
                <a:sym typeface="Calibri"/>
              </a:rPr>
            </a:br>
            <a:r>
              <a:rPr lang="en-US" sz="2600">
                <a:solidFill>
                  <a:srgbClr val="FFFFFF"/>
                </a:solidFill>
                <a:latin typeface="Calibri"/>
                <a:ea typeface="Calibri"/>
                <a:cs typeface="Calibri"/>
                <a:sym typeface="Calibri"/>
              </a:rPr>
              <a:t>Multi-Armed Bandits (MABs) for Responsive Wi-Fi networks</a:t>
            </a:r>
            <a:endParaRPr sz="2600" strike="noStrike">
              <a:latin typeface="Calibri"/>
              <a:ea typeface="Calibri"/>
              <a:cs typeface="Calibri"/>
              <a:sym typeface="Calibri"/>
            </a:endParaRPr>
          </a:p>
        </p:txBody>
      </p:sp>
      <p:sp>
        <p:nvSpPr>
          <p:cNvPr id="1137" name="Google Shape;1137;p8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87"/>
          <p:cNvSpPr/>
          <p:nvPr/>
        </p:nvSpPr>
        <p:spPr>
          <a:xfrm>
            <a:off x="6798700" y="2829200"/>
            <a:ext cx="1946400" cy="1202100"/>
          </a:xfrm>
          <a:prstGeom prst="ellipse">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4" name="Google Shape;1144;p87"/>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latin typeface="Calibri"/>
                <a:ea typeface="Calibri"/>
                <a:cs typeface="Calibri"/>
                <a:sym typeface="Calibri"/>
              </a:rPr>
              <a:t>Motivation</a:t>
            </a:r>
            <a:endParaRPr>
              <a:latin typeface="Calibri"/>
              <a:ea typeface="Calibri"/>
              <a:cs typeface="Calibri"/>
              <a:sym typeface="Calibri"/>
            </a:endParaRPr>
          </a:p>
        </p:txBody>
      </p:sp>
      <p:sp>
        <p:nvSpPr>
          <p:cNvPr id="1145" name="Google Shape;1145;p87"/>
          <p:cNvSpPr txBox="1"/>
          <p:nvPr>
            <p:ph idx="1" type="body"/>
          </p:nvPr>
        </p:nvSpPr>
        <p:spPr>
          <a:xfrm>
            <a:off x="503650" y="1326250"/>
            <a:ext cx="5169300" cy="38553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There are multiple random </a:t>
            </a:r>
            <a:r>
              <a:rPr lang="en-US" sz="1600">
                <a:latin typeface="Calibri"/>
                <a:ea typeface="Calibri"/>
                <a:cs typeface="Calibri"/>
                <a:sym typeface="Calibri"/>
              </a:rPr>
              <a:t>phenomena</a:t>
            </a:r>
            <a:r>
              <a:rPr lang="en-US" sz="1600">
                <a:latin typeface="Calibri"/>
                <a:ea typeface="Calibri"/>
                <a:cs typeface="Calibri"/>
                <a:sym typeface="Calibri"/>
              </a:rPr>
              <a:t> that could affect Wi-Fi performance</a:t>
            </a:r>
            <a:endParaRPr sz="1600">
              <a:latin typeface="Calibri"/>
              <a:ea typeface="Calibri"/>
              <a:cs typeface="Calibri"/>
              <a:sym typeface="Calibri"/>
            </a:endParaRPr>
          </a:p>
          <a:p>
            <a:pPr indent="-317500" lvl="1" marL="914400" rtl="0" algn="l">
              <a:spcBef>
                <a:spcPts val="1000"/>
              </a:spcBef>
              <a:spcAft>
                <a:spcPts val="0"/>
              </a:spcAft>
              <a:buSzPts val="1400"/>
              <a:buFont typeface="Calibri"/>
              <a:buChar char="○"/>
            </a:pPr>
            <a:r>
              <a:rPr lang="en-US" sz="1400">
                <a:latin typeface="Calibri"/>
                <a:ea typeface="Calibri"/>
                <a:cs typeface="Calibri"/>
                <a:sym typeface="Calibri"/>
              </a:rPr>
              <a:t>Variable traffic </a:t>
            </a:r>
            <a:endParaRPr sz="1400">
              <a:latin typeface="Calibri"/>
              <a:ea typeface="Calibri"/>
              <a:cs typeface="Calibri"/>
              <a:sym typeface="Calibri"/>
            </a:endParaRPr>
          </a:p>
          <a:p>
            <a:pPr indent="-317500" lvl="1" marL="914400" rtl="0" algn="l">
              <a:spcBef>
                <a:spcPts val="1000"/>
              </a:spcBef>
              <a:spcAft>
                <a:spcPts val="0"/>
              </a:spcAft>
              <a:buSzPts val="1400"/>
              <a:buFont typeface="Calibri"/>
              <a:buChar char="○"/>
            </a:pPr>
            <a:r>
              <a:rPr lang="en-US" sz="1400">
                <a:latin typeface="Calibri"/>
                <a:ea typeface="Calibri"/>
                <a:cs typeface="Calibri"/>
                <a:sym typeface="Calibri"/>
              </a:rPr>
              <a:t>Variable channel conditions</a:t>
            </a:r>
            <a:endParaRPr sz="1400">
              <a:latin typeface="Calibri"/>
              <a:ea typeface="Calibri"/>
              <a:cs typeface="Calibri"/>
              <a:sym typeface="Calibri"/>
            </a:endParaRPr>
          </a:p>
          <a:p>
            <a:pPr indent="-317500" lvl="1" marL="914400" rtl="0" algn="l">
              <a:spcBef>
                <a:spcPts val="1000"/>
              </a:spcBef>
              <a:spcAft>
                <a:spcPts val="0"/>
              </a:spcAft>
              <a:buSzPts val="1400"/>
              <a:buFont typeface="Calibri"/>
              <a:buChar char="○"/>
            </a:pPr>
            <a:r>
              <a:rPr lang="en-US" sz="1400">
                <a:latin typeface="Calibri"/>
                <a:ea typeface="Calibri"/>
                <a:cs typeface="Calibri"/>
                <a:sym typeface="Calibri"/>
              </a:rPr>
              <a:t>Variable number of contenders</a:t>
            </a:r>
            <a:endParaRPr sz="1400">
              <a:latin typeface="Calibri"/>
              <a:ea typeface="Calibri"/>
              <a:cs typeface="Calibri"/>
              <a:sym typeface="Calibri"/>
            </a:endParaRPr>
          </a:p>
          <a:p>
            <a:pPr indent="-317500" lvl="1" marL="914400" rtl="0" algn="l">
              <a:spcBef>
                <a:spcPts val="1000"/>
              </a:spcBef>
              <a:spcAft>
                <a:spcPts val="0"/>
              </a:spcAft>
              <a:buSzPts val="1400"/>
              <a:buFont typeface="Calibri"/>
              <a:buChar char="○"/>
            </a:pPr>
            <a:r>
              <a:rPr lang="en-US" sz="1400">
                <a:latin typeface="Calibri"/>
                <a:ea typeface="Calibri"/>
                <a:cs typeface="Calibri"/>
                <a:sym typeface="Calibri"/>
              </a:rPr>
              <a:t>Variable OBSS interference/contention</a:t>
            </a:r>
            <a:endParaRPr sz="1400">
              <a:latin typeface="Calibri"/>
              <a:ea typeface="Calibri"/>
              <a:cs typeface="Calibri"/>
              <a:sym typeface="Calibri"/>
            </a:endParaRPr>
          </a:p>
          <a:p>
            <a:pPr indent="-330200" lvl="0" marL="457200" rtl="0" algn="l">
              <a:spcBef>
                <a:spcPts val="1000"/>
              </a:spcBef>
              <a:spcAft>
                <a:spcPts val="0"/>
              </a:spcAft>
              <a:buSzPts val="1600"/>
              <a:buFont typeface="Calibri"/>
              <a:buChar char="●"/>
            </a:pPr>
            <a:r>
              <a:rPr lang="en-US" sz="1600">
                <a:solidFill>
                  <a:schemeClr val="dk1"/>
                </a:solidFill>
                <a:latin typeface="Calibri"/>
                <a:ea typeface="Calibri"/>
                <a:cs typeface="Calibri"/>
                <a:sym typeface="Calibri"/>
              </a:rPr>
              <a:t>Environment changes fast:  is it stationary or non-stationary?</a:t>
            </a:r>
            <a:endParaRPr sz="1600">
              <a:solidFill>
                <a:schemeClr val="dk1"/>
              </a:solidFill>
              <a:latin typeface="Calibri"/>
              <a:ea typeface="Calibri"/>
              <a:cs typeface="Calibri"/>
              <a:sym typeface="Calibri"/>
            </a:endParaRPr>
          </a:p>
          <a:p>
            <a:pPr indent="-317500" lvl="1" marL="914400" rtl="0" algn="l">
              <a:spcBef>
                <a:spcPts val="100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Hard to find an ‘optimal’ configuration for all conditions.</a:t>
            </a:r>
            <a:endParaRPr sz="1400">
              <a:solidFill>
                <a:schemeClr val="dk1"/>
              </a:solidFill>
              <a:latin typeface="Calibri"/>
              <a:ea typeface="Calibri"/>
              <a:cs typeface="Calibri"/>
              <a:sym typeface="Calibri"/>
            </a:endParaRPr>
          </a:p>
          <a:p>
            <a:pPr indent="-330200" lvl="0" marL="457200" rtl="0" algn="l">
              <a:spcBef>
                <a:spcPts val="100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Can ‘AI/ML’ agents deployed in AP / stations help?</a:t>
            </a:r>
            <a:endParaRPr sz="1600">
              <a:solidFill>
                <a:schemeClr val="dk1"/>
              </a:solidFill>
              <a:latin typeface="Calibri"/>
              <a:ea typeface="Calibri"/>
              <a:cs typeface="Calibri"/>
              <a:sym typeface="Calibri"/>
            </a:endParaRPr>
          </a:p>
          <a:p>
            <a:pPr indent="-317500" lvl="1" marL="914400" rtl="0" algn="l">
              <a:spcBef>
                <a:spcPts val="100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It will need to learn and react fast</a:t>
            </a:r>
            <a:endParaRPr sz="1400">
              <a:solidFill>
                <a:schemeClr val="dk1"/>
              </a:solidFill>
              <a:latin typeface="Calibri"/>
              <a:ea typeface="Calibri"/>
              <a:cs typeface="Calibri"/>
              <a:sym typeface="Calibri"/>
            </a:endParaRPr>
          </a:p>
          <a:p>
            <a:pPr indent="-317500" lvl="1" marL="914400" rtl="0" algn="l">
              <a:spcBef>
                <a:spcPts val="1000"/>
              </a:spcBef>
              <a:spcAft>
                <a:spcPts val="1000"/>
              </a:spcAft>
              <a:buClr>
                <a:schemeClr val="dk1"/>
              </a:buClr>
              <a:buSzPts val="1400"/>
              <a:buFont typeface="Calibri"/>
              <a:buChar char="○"/>
            </a:pPr>
            <a:r>
              <a:rPr lang="en-US" sz="1400">
                <a:solidFill>
                  <a:schemeClr val="dk1"/>
                </a:solidFill>
                <a:latin typeface="Calibri"/>
                <a:ea typeface="Calibri"/>
                <a:cs typeface="Calibri"/>
                <a:sym typeface="Calibri"/>
              </a:rPr>
              <a:t>One big ‘agent’ or multiple ‘small agents’?</a:t>
            </a:r>
            <a:endParaRPr sz="1400">
              <a:solidFill>
                <a:schemeClr val="dk1"/>
              </a:solidFill>
              <a:latin typeface="Calibri"/>
              <a:ea typeface="Calibri"/>
              <a:cs typeface="Calibri"/>
              <a:sym typeface="Calibri"/>
            </a:endParaRPr>
          </a:p>
        </p:txBody>
      </p:sp>
      <p:sp>
        <p:nvSpPr>
          <p:cNvPr id="1146" name="Google Shape;1146;p8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cxnSp>
        <p:nvCxnSpPr>
          <p:cNvPr id="1147" name="Google Shape;1147;p87"/>
          <p:cNvCxnSpPr/>
          <p:nvPr/>
        </p:nvCxnSpPr>
        <p:spPr>
          <a:xfrm rot="10800000">
            <a:off x="7689925" y="3075500"/>
            <a:ext cx="445500" cy="409800"/>
          </a:xfrm>
          <a:prstGeom prst="straightConnector1">
            <a:avLst/>
          </a:prstGeom>
          <a:noFill/>
          <a:ln cap="flat" cmpd="sng" w="9525">
            <a:solidFill>
              <a:schemeClr val="dk2"/>
            </a:solidFill>
            <a:prstDash val="dash"/>
            <a:round/>
            <a:headEnd len="med" w="med" type="none"/>
            <a:tailEnd len="med" w="med" type="none"/>
          </a:ln>
        </p:spPr>
      </p:cxnSp>
      <p:cxnSp>
        <p:nvCxnSpPr>
          <p:cNvPr id="1148" name="Google Shape;1148;p87"/>
          <p:cNvCxnSpPr/>
          <p:nvPr/>
        </p:nvCxnSpPr>
        <p:spPr>
          <a:xfrm flipH="1" rot="10800000">
            <a:off x="7274850" y="3075450"/>
            <a:ext cx="415200" cy="560100"/>
          </a:xfrm>
          <a:prstGeom prst="straightConnector1">
            <a:avLst/>
          </a:prstGeom>
          <a:noFill/>
          <a:ln cap="flat" cmpd="sng" w="9525">
            <a:solidFill>
              <a:schemeClr val="dk2"/>
            </a:solidFill>
            <a:prstDash val="dash"/>
            <a:round/>
            <a:headEnd len="med" w="med" type="none"/>
            <a:tailEnd len="med" w="med" type="none"/>
          </a:ln>
        </p:spPr>
      </p:cxnSp>
      <p:pic>
        <p:nvPicPr>
          <p:cNvPr id="1149" name="Google Shape;1149;p87"/>
          <p:cNvPicPr preferRelativeResize="0"/>
          <p:nvPr/>
        </p:nvPicPr>
        <p:blipFill>
          <a:blip r:embed="rId3">
            <a:alphaModFix/>
          </a:blip>
          <a:stretch>
            <a:fillRect/>
          </a:stretch>
        </p:blipFill>
        <p:spPr>
          <a:xfrm>
            <a:off x="7849211" y="3274650"/>
            <a:ext cx="748039" cy="466725"/>
          </a:xfrm>
          <a:prstGeom prst="rect">
            <a:avLst/>
          </a:prstGeom>
          <a:noFill/>
          <a:ln>
            <a:noFill/>
          </a:ln>
        </p:spPr>
      </p:pic>
      <p:pic>
        <p:nvPicPr>
          <p:cNvPr id="1150" name="Google Shape;1150;p87"/>
          <p:cNvPicPr preferRelativeResize="0"/>
          <p:nvPr/>
        </p:nvPicPr>
        <p:blipFill>
          <a:blip r:embed="rId4">
            <a:alphaModFix/>
          </a:blip>
          <a:stretch>
            <a:fillRect/>
          </a:stretch>
        </p:blipFill>
        <p:spPr>
          <a:xfrm>
            <a:off x="7238750" y="2904475"/>
            <a:ext cx="692250" cy="320002"/>
          </a:xfrm>
          <a:prstGeom prst="rect">
            <a:avLst/>
          </a:prstGeom>
          <a:noFill/>
          <a:ln>
            <a:noFill/>
          </a:ln>
        </p:spPr>
      </p:pic>
      <p:pic>
        <p:nvPicPr>
          <p:cNvPr id="1151" name="Google Shape;1151;p87"/>
          <p:cNvPicPr preferRelativeResize="0"/>
          <p:nvPr/>
        </p:nvPicPr>
        <p:blipFill>
          <a:blip r:embed="rId5">
            <a:alphaModFix/>
          </a:blip>
          <a:stretch>
            <a:fillRect/>
          </a:stretch>
        </p:blipFill>
        <p:spPr>
          <a:xfrm>
            <a:off x="7121050" y="3308800"/>
            <a:ext cx="289450" cy="612550"/>
          </a:xfrm>
          <a:prstGeom prst="rect">
            <a:avLst/>
          </a:prstGeom>
          <a:noFill/>
          <a:ln>
            <a:noFill/>
          </a:ln>
        </p:spPr>
      </p:pic>
      <p:pic>
        <p:nvPicPr>
          <p:cNvPr id="1152" name="Google Shape;1152;p87"/>
          <p:cNvPicPr preferRelativeResize="0"/>
          <p:nvPr/>
        </p:nvPicPr>
        <p:blipFill>
          <a:blip r:embed="rId6">
            <a:alphaModFix/>
          </a:blip>
          <a:stretch>
            <a:fillRect/>
          </a:stretch>
        </p:blipFill>
        <p:spPr>
          <a:xfrm>
            <a:off x="7973575" y="2638350"/>
            <a:ext cx="499300" cy="509925"/>
          </a:xfrm>
          <a:prstGeom prst="rect">
            <a:avLst/>
          </a:prstGeom>
          <a:noFill/>
          <a:ln>
            <a:noFill/>
          </a:ln>
        </p:spPr>
      </p:pic>
      <p:sp>
        <p:nvSpPr>
          <p:cNvPr id="1153" name="Google Shape;1153;p87"/>
          <p:cNvSpPr txBox="1"/>
          <p:nvPr/>
        </p:nvSpPr>
        <p:spPr>
          <a:xfrm>
            <a:off x="7654175" y="3720250"/>
            <a:ext cx="1090800" cy="61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a:t>
            </a:r>
            <a:r>
              <a:rPr lang="en-US">
                <a:latin typeface="Century Schoolbook"/>
                <a:ea typeface="Century Schoolbook"/>
                <a:cs typeface="Century Schoolbook"/>
                <a:sym typeface="Century Schoolbook"/>
              </a:rPr>
              <a:t>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Channel</a:t>
            </a:r>
            <a:endParaRPr>
              <a:latin typeface="Century Schoolbook"/>
              <a:ea typeface="Century Schoolbook"/>
              <a:cs typeface="Century Schoolbook"/>
              <a:sym typeface="Century Schoolbook"/>
            </a:endParaRPr>
          </a:p>
        </p:txBody>
      </p:sp>
      <p:sp>
        <p:nvSpPr>
          <p:cNvPr id="1154" name="Google Shape;1154;p87"/>
          <p:cNvSpPr txBox="1"/>
          <p:nvPr/>
        </p:nvSpPr>
        <p:spPr>
          <a:xfrm>
            <a:off x="5672975" y="1684050"/>
            <a:ext cx="4026900" cy="742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a:t>
            </a:r>
            <a:r>
              <a:rPr lang="en-US">
                <a:latin typeface="Century Schoolbook"/>
                <a:ea typeface="Century Schoolbook"/>
                <a:cs typeface="Century Schoolbook"/>
                <a:sym typeface="Century Schoolbook"/>
              </a:rPr>
              <a:t> OBSS interference/contention</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(unlicensed bands)</a:t>
            </a:r>
            <a:endParaRPr>
              <a:latin typeface="Century Schoolbook"/>
              <a:ea typeface="Century Schoolbook"/>
              <a:cs typeface="Century Schoolbook"/>
              <a:sym typeface="Century Schoolbook"/>
            </a:endParaRPr>
          </a:p>
        </p:txBody>
      </p:sp>
      <p:sp>
        <p:nvSpPr>
          <p:cNvPr id="1155" name="Google Shape;1155;p87"/>
          <p:cNvSpPr/>
          <p:nvPr/>
        </p:nvSpPr>
        <p:spPr>
          <a:xfrm rot="2854425">
            <a:off x="6664329" y="2462668"/>
            <a:ext cx="689701" cy="218714"/>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6" name="Google Shape;1156;p87"/>
          <p:cNvSpPr txBox="1"/>
          <p:nvPr/>
        </p:nvSpPr>
        <p:spPr>
          <a:xfrm>
            <a:off x="6282575" y="2958250"/>
            <a:ext cx="1090800" cy="61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a:t>
            </a:r>
            <a:r>
              <a:rPr lang="en-US">
                <a:latin typeface="Century Schoolbook"/>
                <a:ea typeface="Century Schoolbook"/>
                <a:cs typeface="Century Schoolbook"/>
                <a:sym typeface="Century Schoolbook"/>
              </a:rPr>
              <a:t>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Traffic</a:t>
            </a:r>
            <a:endParaRPr>
              <a:latin typeface="Century Schoolbook"/>
              <a:ea typeface="Century Schoolbook"/>
              <a:cs typeface="Century Schoolbook"/>
              <a:sym typeface="Century Schoolbook"/>
            </a:endParaRPr>
          </a:p>
        </p:txBody>
      </p:sp>
      <p:sp>
        <p:nvSpPr>
          <p:cNvPr id="1157" name="Google Shape;1157;p87"/>
          <p:cNvSpPr txBox="1"/>
          <p:nvPr/>
        </p:nvSpPr>
        <p:spPr>
          <a:xfrm>
            <a:off x="8568575" y="2805850"/>
            <a:ext cx="1090800" cy="858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Number of Stations</a:t>
            </a:r>
            <a:endParaRPr>
              <a:latin typeface="Century Schoolbook"/>
              <a:ea typeface="Century Schoolbook"/>
              <a:cs typeface="Century Schoolbook"/>
              <a:sym typeface="Century Schoolbook"/>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88"/>
          <p:cNvSpPr/>
          <p:nvPr/>
        </p:nvSpPr>
        <p:spPr>
          <a:xfrm>
            <a:off x="1388500" y="2829200"/>
            <a:ext cx="1946400" cy="1202100"/>
          </a:xfrm>
          <a:prstGeom prst="ellipse">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4" name="Google Shape;1164;p88"/>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Motivation</a:t>
            </a:r>
            <a:endParaRPr/>
          </a:p>
        </p:txBody>
      </p:sp>
      <p:sp>
        <p:nvSpPr>
          <p:cNvPr id="1165" name="Google Shape;1165;p8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cxnSp>
        <p:nvCxnSpPr>
          <p:cNvPr id="1166" name="Google Shape;1166;p88"/>
          <p:cNvCxnSpPr/>
          <p:nvPr/>
        </p:nvCxnSpPr>
        <p:spPr>
          <a:xfrm rot="10800000">
            <a:off x="2279725" y="3075500"/>
            <a:ext cx="445500" cy="409800"/>
          </a:xfrm>
          <a:prstGeom prst="straightConnector1">
            <a:avLst/>
          </a:prstGeom>
          <a:noFill/>
          <a:ln cap="flat" cmpd="sng" w="9525">
            <a:solidFill>
              <a:schemeClr val="dk2"/>
            </a:solidFill>
            <a:prstDash val="dash"/>
            <a:round/>
            <a:headEnd len="med" w="med" type="none"/>
            <a:tailEnd len="med" w="med" type="none"/>
          </a:ln>
        </p:spPr>
      </p:cxnSp>
      <p:cxnSp>
        <p:nvCxnSpPr>
          <p:cNvPr id="1167" name="Google Shape;1167;p88"/>
          <p:cNvCxnSpPr/>
          <p:nvPr/>
        </p:nvCxnSpPr>
        <p:spPr>
          <a:xfrm flipH="1" rot="10800000">
            <a:off x="1864650" y="3075450"/>
            <a:ext cx="415200" cy="560100"/>
          </a:xfrm>
          <a:prstGeom prst="straightConnector1">
            <a:avLst/>
          </a:prstGeom>
          <a:noFill/>
          <a:ln cap="flat" cmpd="sng" w="9525">
            <a:solidFill>
              <a:schemeClr val="dk2"/>
            </a:solidFill>
            <a:prstDash val="dash"/>
            <a:round/>
            <a:headEnd len="med" w="med" type="none"/>
            <a:tailEnd len="med" w="med" type="none"/>
          </a:ln>
        </p:spPr>
      </p:cxnSp>
      <p:pic>
        <p:nvPicPr>
          <p:cNvPr id="1168" name="Google Shape;1168;p88"/>
          <p:cNvPicPr preferRelativeResize="0"/>
          <p:nvPr/>
        </p:nvPicPr>
        <p:blipFill>
          <a:blip r:embed="rId3">
            <a:alphaModFix/>
          </a:blip>
          <a:stretch>
            <a:fillRect/>
          </a:stretch>
        </p:blipFill>
        <p:spPr>
          <a:xfrm>
            <a:off x="2439011" y="3274650"/>
            <a:ext cx="748039" cy="466725"/>
          </a:xfrm>
          <a:prstGeom prst="rect">
            <a:avLst/>
          </a:prstGeom>
          <a:noFill/>
          <a:ln>
            <a:noFill/>
          </a:ln>
        </p:spPr>
      </p:pic>
      <p:pic>
        <p:nvPicPr>
          <p:cNvPr id="1169" name="Google Shape;1169;p88"/>
          <p:cNvPicPr preferRelativeResize="0"/>
          <p:nvPr/>
        </p:nvPicPr>
        <p:blipFill>
          <a:blip r:embed="rId4">
            <a:alphaModFix/>
          </a:blip>
          <a:stretch>
            <a:fillRect/>
          </a:stretch>
        </p:blipFill>
        <p:spPr>
          <a:xfrm>
            <a:off x="1828550" y="2904475"/>
            <a:ext cx="692250" cy="320002"/>
          </a:xfrm>
          <a:prstGeom prst="rect">
            <a:avLst/>
          </a:prstGeom>
          <a:noFill/>
          <a:ln>
            <a:noFill/>
          </a:ln>
        </p:spPr>
      </p:pic>
      <p:pic>
        <p:nvPicPr>
          <p:cNvPr id="1170" name="Google Shape;1170;p88"/>
          <p:cNvPicPr preferRelativeResize="0"/>
          <p:nvPr/>
        </p:nvPicPr>
        <p:blipFill>
          <a:blip r:embed="rId5">
            <a:alphaModFix/>
          </a:blip>
          <a:stretch>
            <a:fillRect/>
          </a:stretch>
        </p:blipFill>
        <p:spPr>
          <a:xfrm>
            <a:off x="1710850" y="3308800"/>
            <a:ext cx="289450" cy="612550"/>
          </a:xfrm>
          <a:prstGeom prst="rect">
            <a:avLst/>
          </a:prstGeom>
          <a:noFill/>
          <a:ln>
            <a:noFill/>
          </a:ln>
        </p:spPr>
      </p:pic>
      <p:pic>
        <p:nvPicPr>
          <p:cNvPr id="1171" name="Google Shape;1171;p88"/>
          <p:cNvPicPr preferRelativeResize="0"/>
          <p:nvPr/>
        </p:nvPicPr>
        <p:blipFill>
          <a:blip r:embed="rId6">
            <a:alphaModFix/>
          </a:blip>
          <a:stretch>
            <a:fillRect/>
          </a:stretch>
        </p:blipFill>
        <p:spPr>
          <a:xfrm>
            <a:off x="2563375" y="2638350"/>
            <a:ext cx="499300" cy="509925"/>
          </a:xfrm>
          <a:prstGeom prst="rect">
            <a:avLst/>
          </a:prstGeom>
          <a:noFill/>
          <a:ln>
            <a:noFill/>
          </a:ln>
        </p:spPr>
      </p:pic>
      <p:sp>
        <p:nvSpPr>
          <p:cNvPr id="1172" name="Google Shape;1172;p88"/>
          <p:cNvSpPr txBox="1"/>
          <p:nvPr/>
        </p:nvSpPr>
        <p:spPr>
          <a:xfrm>
            <a:off x="2243975" y="3720250"/>
            <a:ext cx="1090800" cy="61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Channel</a:t>
            </a:r>
            <a:endParaRPr>
              <a:latin typeface="Century Schoolbook"/>
              <a:ea typeface="Century Schoolbook"/>
              <a:cs typeface="Century Schoolbook"/>
              <a:sym typeface="Century Schoolbook"/>
            </a:endParaRPr>
          </a:p>
        </p:txBody>
      </p:sp>
      <p:sp>
        <p:nvSpPr>
          <p:cNvPr id="1173" name="Google Shape;1173;p88"/>
          <p:cNvSpPr txBox="1"/>
          <p:nvPr/>
        </p:nvSpPr>
        <p:spPr>
          <a:xfrm>
            <a:off x="262775" y="1684050"/>
            <a:ext cx="4026900" cy="742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OBSS interference/contention</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(unlicensed bands)</a:t>
            </a:r>
            <a:endParaRPr>
              <a:latin typeface="Century Schoolbook"/>
              <a:ea typeface="Century Schoolbook"/>
              <a:cs typeface="Century Schoolbook"/>
              <a:sym typeface="Century Schoolbook"/>
            </a:endParaRPr>
          </a:p>
        </p:txBody>
      </p:sp>
      <p:sp>
        <p:nvSpPr>
          <p:cNvPr id="1174" name="Google Shape;1174;p88"/>
          <p:cNvSpPr/>
          <p:nvPr/>
        </p:nvSpPr>
        <p:spPr>
          <a:xfrm rot="2854425">
            <a:off x="1254129" y="2462668"/>
            <a:ext cx="689701" cy="218714"/>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5" name="Google Shape;1175;p88"/>
          <p:cNvSpPr txBox="1"/>
          <p:nvPr/>
        </p:nvSpPr>
        <p:spPr>
          <a:xfrm>
            <a:off x="872375" y="2958250"/>
            <a:ext cx="1090800" cy="61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Traffic</a:t>
            </a:r>
            <a:endParaRPr>
              <a:latin typeface="Century Schoolbook"/>
              <a:ea typeface="Century Schoolbook"/>
              <a:cs typeface="Century Schoolbook"/>
              <a:sym typeface="Century Schoolbook"/>
            </a:endParaRPr>
          </a:p>
        </p:txBody>
      </p:sp>
      <p:sp>
        <p:nvSpPr>
          <p:cNvPr id="1176" name="Google Shape;1176;p88"/>
          <p:cNvSpPr txBox="1"/>
          <p:nvPr/>
        </p:nvSpPr>
        <p:spPr>
          <a:xfrm>
            <a:off x="3158375" y="2805850"/>
            <a:ext cx="1090800" cy="858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Number of Stations</a:t>
            </a:r>
            <a:endParaRPr>
              <a:latin typeface="Century Schoolbook"/>
              <a:ea typeface="Century Schoolbook"/>
              <a:cs typeface="Century Schoolbook"/>
              <a:sym typeface="Century Schoolbook"/>
            </a:endParaRPr>
          </a:p>
        </p:txBody>
      </p:sp>
      <p:pic>
        <p:nvPicPr>
          <p:cNvPr id="1177" name="Google Shape;1177;p88"/>
          <p:cNvPicPr preferRelativeResize="0"/>
          <p:nvPr/>
        </p:nvPicPr>
        <p:blipFill>
          <a:blip r:embed="rId6">
            <a:alphaModFix/>
          </a:blip>
          <a:stretch>
            <a:fillRect/>
          </a:stretch>
        </p:blipFill>
        <p:spPr>
          <a:xfrm>
            <a:off x="6068575" y="2181150"/>
            <a:ext cx="499300" cy="509925"/>
          </a:xfrm>
          <a:prstGeom prst="rect">
            <a:avLst/>
          </a:prstGeom>
          <a:noFill/>
          <a:ln>
            <a:noFill/>
          </a:ln>
        </p:spPr>
      </p:pic>
      <p:pic>
        <p:nvPicPr>
          <p:cNvPr id="1178" name="Google Shape;1178;p88"/>
          <p:cNvPicPr preferRelativeResize="0"/>
          <p:nvPr/>
        </p:nvPicPr>
        <p:blipFill>
          <a:blip r:embed="rId7">
            <a:alphaModFix/>
          </a:blip>
          <a:stretch>
            <a:fillRect/>
          </a:stretch>
        </p:blipFill>
        <p:spPr>
          <a:xfrm>
            <a:off x="7623250" y="2082000"/>
            <a:ext cx="895350" cy="895350"/>
          </a:xfrm>
          <a:prstGeom prst="rect">
            <a:avLst/>
          </a:prstGeom>
          <a:noFill/>
          <a:ln>
            <a:noFill/>
          </a:ln>
        </p:spPr>
      </p:pic>
      <p:sp>
        <p:nvSpPr>
          <p:cNvPr id="1179" name="Google Shape;1179;p88"/>
          <p:cNvSpPr/>
          <p:nvPr/>
        </p:nvSpPr>
        <p:spPr>
          <a:xfrm>
            <a:off x="6734450" y="2206525"/>
            <a:ext cx="748200" cy="170700"/>
          </a:xfrm>
          <a:prstGeom prst="rightArrow">
            <a:avLst>
              <a:gd fmla="val 50000" name="adj1"/>
              <a:gd fmla="val 50000" name="adj2"/>
            </a:avLst>
          </a:prstGeom>
          <a:solidFill>
            <a:srgbClr val="00A9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0" name="Google Shape;1180;p88"/>
          <p:cNvSpPr/>
          <p:nvPr/>
        </p:nvSpPr>
        <p:spPr>
          <a:xfrm flipH="1">
            <a:off x="6734450" y="2587525"/>
            <a:ext cx="748200" cy="170700"/>
          </a:xfrm>
          <a:prstGeom prst="right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1" name="Google Shape;1181;p88"/>
          <p:cNvSpPr txBox="1"/>
          <p:nvPr/>
        </p:nvSpPr>
        <p:spPr>
          <a:xfrm>
            <a:off x="6701350" y="1811550"/>
            <a:ext cx="921900" cy="510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latin typeface="Century Schoolbook"/>
                <a:ea typeface="Century Schoolbook"/>
                <a:cs typeface="Century Schoolbook"/>
                <a:sym typeface="Century Schoolbook"/>
              </a:rPr>
              <a:t>actions</a:t>
            </a:r>
            <a:endParaRPr sz="1200">
              <a:latin typeface="Century Schoolbook"/>
              <a:ea typeface="Century Schoolbook"/>
              <a:cs typeface="Century Schoolbook"/>
              <a:sym typeface="Century Schoolbook"/>
            </a:endParaRPr>
          </a:p>
        </p:txBody>
      </p:sp>
      <p:sp>
        <p:nvSpPr>
          <p:cNvPr id="1182" name="Google Shape;1182;p88"/>
          <p:cNvSpPr txBox="1"/>
          <p:nvPr/>
        </p:nvSpPr>
        <p:spPr>
          <a:xfrm>
            <a:off x="6701350" y="2776875"/>
            <a:ext cx="921900" cy="560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latin typeface="Century Schoolbook"/>
                <a:ea typeface="Century Schoolbook"/>
                <a:cs typeface="Century Schoolbook"/>
                <a:sym typeface="Century Schoolbook"/>
              </a:rPr>
              <a:t>rewards</a:t>
            </a:r>
            <a:endParaRPr sz="1200">
              <a:latin typeface="Century Schoolbook"/>
              <a:ea typeface="Century Schoolbook"/>
              <a:cs typeface="Century Schoolbook"/>
              <a:sym typeface="Century Schoolbook"/>
            </a:endParaRPr>
          </a:p>
        </p:txBody>
      </p:sp>
      <p:sp>
        <p:nvSpPr>
          <p:cNvPr id="1183" name="Google Shape;1183;p88"/>
          <p:cNvSpPr txBox="1"/>
          <p:nvPr/>
        </p:nvSpPr>
        <p:spPr>
          <a:xfrm>
            <a:off x="8530150" y="2243475"/>
            <a:ext cx="1190100" cy="560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latin typeface="Century Schoolbook"/>
                <a:ea typeface="Century Schoolbook"/>
                <a:cs typeface="Century Schoolbook"/>
                <a:sym typeface="Century Schoolbook"/>
              </a:rPr>
              <a:t>The environment</a:t>
            </a:r>
            <a:endParaRPr sz="1200">
              <a:latin typeface="Century Schoolbook"/>
              <a:ea typeface="Century Schoolbook"/>
              <a:cs typeface="Century Schoolbook"/>
              <a:sym typeface="Century Schoolbook"/>
            </a:endParaRPr>
          </a:p>
        </p:txBody>
      </p:sp>
      <p:cxnSp>
        <p:nvCxnSpPr>
          <p:cNvPr id="1184" name="Google Shape;1184;p88"/>
          <p:cNvCxnSpPr/>
          <p:nvPr/>
        </p:nvCxnSpPr>
        <p:spPr>
          <a:xfrm rot="10800000">
            <a:off x="5730300" y="2437675"/>
            <a:ext cx="334800" cy="0"/>
          </a:xfrm>
          <a:prstGeom prst="straightConnector1">
            <a:avLst/>
          </a:prstGeom>
          <a:noFill/>
          <a:ln cap="flat" cmpd="sng" w="9525">
            <a:solidFill>
              <a:schemeClr val="dk2"/>
            </a:solidFill>
            <a:prstDash val="solid"/>
            <a:round/>
            <a:headEnd len="med" w="med" type="none"/>
            <a:tailEnd len="med" w="med" type="none"/>
          </a:ln>
        </p:spPr>
      </p:cxnSp>
      <p:sp>
        <p:nvSpPr>
          <p:cNvPr id="1185" name="Google Shape;1185;p88"/>
          <p:cNvSpPr/>
          <p:nvPr/>
        </p:nvSpPr>
        <p:spPr>
          <a:xfrm>
            <a:off x="5045063" y="2231213"/>
            <a:ext cx="748200" cy="409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latin typeface="Century Schoolbook"/>
                <a:ea typeface="Century Schoolbook"/>
                <a:cs typeface="Century Schoolbook"/>
                <a:sym typeface="Century Schoolbook"/>
              </a:rPr>
              <a:t>ML</a:t>
            </a:r>
            <a:endParaRPr sz="900">
              <a:latin typeface="Century Schoolbook"/>
              <a:ea typeface="Century Schoolbook"/>
              <a:cs typeface="Century Schoolbook"/>
              <a:sym typeface="Century Schoolbook"/>
            </a:endParaRPr>
          </a:p>
          <a:p>
            <a:pPr indent="0" lvl="0" marL="0" rtl="0" algn="ctr">
              <a:spcBef>
                <a:spcPts val="0"/>
              </a:spcBef>
              <a:spcAft>
                <a:spcPts val="0"/>
              </a:spcAft>
              <a:buNone/>
            </a:pPr>
            <a:r>
              <a:rPr lang="en-US" sz="900">
                <a:latin typeface="Century Schoolbook"/>
                <a:ea typeface="Century Schoolbook"/>
                <a:cs typeface="Century Schoolbook"/>
                <a:sym typeface="Century Schoolbook"/>
              </a:rPr>
              <a:t>algorithm</a:t>
            </a:r>
            <a:endParaRPr sz="900">
              <a:latin typeface="Century Schoolbook"/>
              <a:ea typeface="Century Schoolbook"/>
              <a:cs typeface="Century Schoolbook"/>
              <a:sym typeface="Century Schoolbook"/>
            </a:endParaRPr>
          </a:p>
        </p:txBody>
      </p:sp>
      <p:sp>
        <p:nvSpPr>
          <p:cNvPr id="1186" name="Google Shape;1186;p88"/>
          <p:cNvSpPr txBox="1"/>
          <p:nvPr/>
        </p:nvSpPr>
        <p:spPr>
          <a:xfrm>
            <a:off x="4910975" y="693450"/>
            <a:ext cx="4026900" cy="742500"/>
          </a:xfrm>
          <a:prstGeom prst="rect">
            <a:avLst/>
          </a:prstGeom>
          <a:noFill/>
          <a:ln>
            <a:noFill/>
          </a:ln>
        </p:spPr>
        <p:txBody>
          <a:bodyPr anchorCtr="0" anchor="t" bIns="91425" lIns="91425" spcFirstLastPara="1" rIns="91425" wrap="square" tIns="91425">
            <a:normAutofit/>
          </a:bodyPr>
          <a:lstStyle/>
          <a:p>
            <a:pPr indent="0" lvl="0" marL="0" rtl="0" algn="ctr">
              <a:lnSpc>
                <a:spcPct val="80000"/>
              </a:lnSpc>
              <a:spcBef>
                <a:spcPts val="0"/>
              </a:spcBef>
              <a:spcAft>
                <a:spcPts val="0"/>
              </a:spcAft>
              <a:buNone/>
            </a:pPr>
            <a:r>
              <a:rPr lang="en-US" sz="1500">
                <a:latin typeface="Calibri"/>
                <a:ea typeface="Calibri"/>
                <a:cs typeface="Calibri"/>
                <a:sym typeface="Calibri"/>
              </a:rPr>
              <a:t>The ML algorithm controls how the ‘agent’ explores (collects new information) and exploits what has already learnt</a:t>
            </a:r>
            <a:endParaRPr sz="1500">
              <a:latin typeface="Calibri"/>
              <a:ea typeface="Calibri"/>
              <a:cs typeface="Calibri"/>
              <a:sym typeface="Calibri"/>
            </a:endParaRPr>
          </a:p>
        </p:txBody>
      </p:sp>
      <p:cxnSp>
        <p:nvCxnSpPr>
          <p:cNvPr id="1187" name="Google Shape;1187;p88"/>
          <p:cNvCxnSpPr>
            <a:endCxn id="1177" idx="2"/>
          </p:cNvCxnSpPr>
          <p:nvPr/>
        </p:nvCxnSpPr>
        <p:spPr>
          <a:xfrm rot="10800000">
            <a:off x="6318225" y="2691075"/>
            <a:ext cx="7200" cy="386100"/>
          </a:xfrm>
          <a:prstGeom prst="straightConnector1">
            <a:avLst/>
          </a:prstGeom>
          <a:noFill/>
          <a:ln cap="flat" cmpd="sng" w="9525">
            <a:solidFill>
              <a:schemeClr val="dk2"/>
            </a:solidFill>
            <a:prstDash val="solid"/>
            <a:round/>
            <a:headEnd len="med" w="med" type="none"/>
            <a:tailEnd len="med" w="med" type="triangle"/>
          </a:ln>
        </p:spPr>
      </p:cxnSp>
      <p:sp>
        <p:nvSpPr>
          <p:cNvPr id="1188" name="Google Shape;1188;p88"/>
          <p:cNvSpPr txBox="1"/>
          <p:nvPr/>
        </p:nvSpPr>
        <p:spPr>
          <a:xfrm>
            <a:off x="4834775" y="3160250"/>
            <a:ext cx="3000000" cy="4341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US" sz="1200">
                <a:solidFill>
                  <a:schemeClr val="dk1"/>
                </a:solidFill>
                <a:latin typeface="Century Schoolbook"/>
                <a:ea typeface="Century Schoolbook"/>
                <a:cs typeface="Century Schoolbook"/>
                <a:sym typeface="Century Schoolbook"/>
              </a:rPr>
              <a:t>Requirements / Constraints</a:t>
            </a:r>
            <a:endParaRPr sz="1200"/>
          </a:p>
        </p:txBody>
      </p:sp>
      <p:sp>
        <p:nvSpPr>
          <p:cNvPr id="1189" name="Google Shape;1189;p88"/>
          <p:cNvSpPr txBox="1"/>
          <p:nvPr/>
        </p:nvSpPr>
        <p:spPr>
          <a:xfrm>
            <a:off x="4225175" y="3846050"/>
            <a:ext cx="5647500" cy="61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b="1" lang="en-US" sz="1200">
                <a:solidFill>
                  <a:schemeClr val="dk1"/>
                </a:solidFill>
                <a:latin typeface="Calibri"/>
                <a:ea typeface="Calibri"/>
                <a:cs typeface="Calibri"/>
                <a:sym typeface="Calibri"/>
              </a:rPr>
              <a:t>Goal</a:t>
            </a:r>
            <a:r>
              <a:rPr lang="en-US" sz="1200">
                <a:solidFill>
                  <a:schemeClr val="dk1"/>
                </a:solidFill>
                <a:latin typeface="Calibri"/>
                <a:ea typeface="Calibri"/>
                <a:cs typeface="Calibri"/>
                <a:sym typeface="Calibri"/>
              </a:rPr>
              <a:t>: achieve the requirements using the minimum possible resources</a:t>
            </a:r>
            <a:endParaRPr sz="1200">
              <a:latin typeface="Calibri"/>
              <a:ea typeface="Calibri"/>
              <a:cs typeface="Calibri"/>
              <a:sym typeface="Calibri"/>
            </a:endParaRPr>
          </a:p>
        </p:txBody>
      </p:sp>
      <p:sp>
        <p:nvSpPr>
          <p:cNvPr id="1190" name="Google Shape;1190;p88"/>
          <p:cNvSpPr txBox="1"/>
          <p:nvPr/>
        </p:nvSpPr>
        <p:spPr>
          <a:xfrm>
            <a:off x="1939175" y="4836650"/>
            <a:ext cx="6222900" cy="61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b="1" lang="en-US">
                <a:solidFill>
                  <a:schemeClr val="dk1"/>
                </a:solidFill>
                <a:latin typeface="Calibri"/>
                <a:ea typeface="Calibri"/>
                <a:cs typeface="Calibri"/>
                <a:sym typeface="Calibri"/>
              </a:rPr>
              <a:t>Multi-armed Bandits (MABs)</a:t>
            </a:r>
            <a:r>
              <a:rPr lang="en-US">
                <a:solidFill>
                  <a:schemeClr val="dk1"/>
                </a:solidFill>
                <a:latin typeface="Calibri"/>
                <a:ea typeface="Calibri"/>
                <a:cs typeface="Calibri"/>
                <a:sym typeface="Calibri"/>
              </a:rPr>
              <a:t> seem good candidate as light-weight ML algorithms to drive the exploration / exploitation trade-off</a:t>
            </a:r>
            <a:endParaRPr>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89"/>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Multi-armed Bandits (MABs)</a:t>
            </a:r>
            <a:endParaRPr sz="3200" strike="noStrike">
              <a:latin typeface="Calibri"/>
              <a:ea typeface="Calibri"/>
              <a:cs typeface="Calibri"/>
              <a:sym typeface="Calibri"/>
            </a:endParaRPr>
          </a:p>
        </p:txBody>
      </p:sp>
      <p:sp>
        <p:nvSpPr>
          <p:cNvPr id="1196" name="Google Shape;1196;p89"/>
          <p:cNvSpPr txBox="1"/>
          <p:nvPr/>
        </p:nvSpPr>
        <p:spPr>
          <a:xfrm>
            <a:off x="503649" y="1326250"/>
            <a:ext cx="5136900" cy="3855300"/>
          </a:xfrm>
          <a:prstGeom prst="rect">
            <a:avLst/>
          </a:prstGeom>
          <a:noFill/>
          <a:ln>
            <a:noFill/>
          </a:ln>
        </p:spPr>
        <p:txBody>
          <a:bodyPr anchorCtr="0" anchor="t" bIns="0" lIns="0" spcFirstLastPara="1" rIns="0" wrap="square" tIns="0">
            <a:normAutofit lnSpcReduction="10000"/>
          </a:bodyPr>
          <a:lstStyle/>
          <a:p>
            <a:pPr indent="-387245" lvl="0" marL="431999" marR="0" rtl="0" algn="l">
              <a:spcBef>
                <a:spcPts val="0"/>
              </a:spcBef>
              <a:spcAft>
                <a:spcPts val="0"/>
              </a:spcAft>
              <a:buClr>
                <a:srgbClr val="000000"/>
              </a:buClr>
              <a:buSzPts val="1500"/>
              <a:buFont typeface="Calibri"/>
              <a:buChar char="●"/>
            </a:pPr>
            <a:r>
              <a:rPr lang="en-US" sz="1500" strike="noStrike">
                <a:latin typeface="Calibri"/>
                <a:ea typeface="Calibri"/>
                <a:cs typeface="Calibri"/>
                <a:sym typeface="Calibri"/>
              </a:rPr>
              <a:t>Sequential interaction between the ‘agent’ and the environment</a:t>
            </a:r>
            <a:r>
              <a:rPr lang="en-US" sz="1500">
                <a:latin typeface="Calibri"/>
                <a:ea typeface="Calibri"/>
                <a:cs typeface="Calibri"/>
                <a:sym typeface="Calibri"/>
              </a:rPr>
              <a:t>: </a:t>
            </a:r>
            <a:endParaRPr sz="1500">
              <a:latin typeface="Calibri"/>
              <a:ea typeface="Calibri"/>
              <a:cs typeface="Calibri"/>
              <a:sym typeface="Calibri"/>
            </a:endParaRPr>
          </a:p>
          <a:p>
            <a:pPr indent="-311150" lvl="1" marL="914400" marR="0" rtl="0" algn="l">
              <a:spcBef>
                <a:spcPts val="0"/>
              </a:spcBef>
              <a:spcAft>
                <a:spcPts val="0"/>
              </a:spcAft>
              <a:buClr>
                <a:srgbClr val="000000"/>
              </a:buClr>
              <a:buSzPts val="1300"/>
              <a:buFont typeface="Calibri"/>
              <a:buChar char="−"/>
            </a:pPr>
            <a:r>
              <a:rPr lang="en-US" sz="1300">
                <a:latin typeface="Calibri"/>
                <a:ea typeface="Calibri"/>
                <a:cs typeface="Calibri"/>
                <a:sym typeface="Calibri"/>
              </a:rPr>
              <a:t>action 1 → reward 1; action 2 → reward 2</a:t>
            </a:r>
            <a:endParaRPr sz="1300" strike="noStrike">
              <a:latin typeface="Calibri"/>
              <a:ea typeface="Calibri"/>
              <a:cs typeface="Calibri"/>
              <a:sym typeface="Calibri"/>
            </a:endParaRPr>
          </a:p>
          <a:p>
            <a:pPr indent="-387245" lvl="0" marL="431999" marR="0" rtl="0" algn="l">
              <a:spcBef>
                <a:spcPts val="1414"/>
              </a:spcBef>
              <a:spcAft>
                <a:spcPts val="0"/>
              </a:spcAft>
              <a:buClr>
                <a:srgbClr val="000000"/>
              </a:buClr>
              <a:buSzPts val="1500"/>
              <a:buFont typeface="Calibri"/>
              <a:buChar char="●"/>
            </a:pPr>
            <a:r>
              <a:rPr lang="en-US" sz="1500" strike="noStrike">
                <a:latin typeface="Calibri"/>
                <a:ea typeface="Calibri"/>
                <a:cs typeface="Calibri"/>
                <a:sym typeface="Calibri"/>
              </a:rPr>
              <a:t>No states (or just a single state), only actions and rewards.</a:t>
            </a:r>
            <a:endParaRPr sz="1500" strike="noStrike">
              <a:latin typeface="Calibri"/>
              <a:ea typeface="Calibri"/>
              <a:cs typeface="Calibri"/>
              <a:sym typeface="Calibri"/>
            </a:endParaRPr>
          </a:p>
          <a:p>
            <a:pPr indent="-387245" lvl="0" marL="431999" marR="0" rtl="0" algn="l">
              <a:spcBef>
                <a:spcPts val="1414"/>
              </a:spcBef>
              <a:spcAft>
                <a:spcPts val="0"/>
              </a:spcAft>
              <a:buClr>
                <a:srgbClr val="000000"/>
              </a:buClr>
              <a:buSzPts val="1500"/>
              <a:buFont typeface="Calibri"/>
              <a:buChar char="●"/>
            </a:pPr>
            <a:r>
              <a:rPr lang="en-US" sz="1500" strike="noStrike">
                <a:latin typeface="Calibri"/>
                <a:ea typeface="Calibri"/>
                <a:cs typeface="Calibri"/>
                <a:sym typeface="Calibri"/>
              </a:rPr>
              <a:t>Exploration-exploitation trade-off. The agent:</a:t>
            </a:r>
            <a:endParaRPr sz="1500" strike="noStrike">
              <a:latin typeface="Calibri"/>
              <a:ea typeface="Calibri"/>
              <a:cs typeface="Calibri"/>
              <a:sym typeface="Calibri"/>
            </a:endParaRPr>
          </a:p>
          <a:p>
            <a:pPr indent="-358543" lvl="1" marL="864000" marR="0" rtl="0" algn="l">
              <a:spcBef>
                <a:spcPts val="1131"/>
              </a:spcBef>
              <a:spcAft>
                <a:spcPts val="0"/>
              </a:spcAft>
              <a:buClr>
                <a:srgbClr val="000000"/>
              </a:buClr>
              <a:buSzPts val="1300"/>
              <a:buFont typeface="Noto Sans Symbols"/>
              <a:buChar char="−"/>
            </a:pPr>
            <a:r>
              <a:rPr b="1" i="0" lang="en-US" sz="1300" u="none" cap="none" strike="noStrike">
                <a:latin typeface="Calibri"/>
                <a:ea typeface="Calibri"/>
                <a:cs typeface="Calibri"/>
                <a:sym typeface="Calibri"/>
              </a:rPr>
              <a:t>Explores</a:t>
            </a:r>
            <a:r>
              <a:rPr i="0" lang="en-US" sz="1300" u="none" cap="none" strike="noStrike">
                <a:latin typeface="Calibri"/>
                <a:ea typeface="Calibri"/>
                <a:cs typeface="Calibri"/>
                <a:sym typeface="Calibri"/>
              </a:rPr>
              <a:t>: selects an action </a:t>
            </a:r>
            <a:r>
              <a:rPr lang="en-US" sz="1300">
                <a:latin typeface="Calibri"/>
                <a:ea typeface="Calibri"/>
                <a:cs typeface="Calibri"/>
                <a:sym typeface="Calibri"/>
              </a:rPr>
              <a:t>‘</a:t>
            </a:r>
            <a:r>
              <a:rPr i="0" lang="en-US" sz="1300" u="none" cap="none" strike="noStrike">
                <a:latin typeface="Calibri"/>
                <a:ea typeface="Calibri"/>
                <a:cs typeface="Calibri"/>
                <a:sym typeface="Calibri"/>
              </a:rPr>
              <a:t>randomly</a:t>
            </a:r>
            <a:r>
              <a:rPr lang="en-US" sz="1300">
                <a:latin typeface="Calibri"/>
                <a:ea typeface="Calibri"/>
                <a:cs typeface="Calibri"/>
                <a:sym typeface="Calibri"/>
              </a:rPr>
              <a:t>’</a:t>
            </a:r>
            <a:endParaRPr i="0" sz="1300" u="none" cap="none" strike="noStrike">
              <a:latin typeface="Calibri"/>
              <a:ea typeface="Calibri"/>
              <a:cs typeface="Calibri"/>
              <a:sym typeface="Calibri"/>
            </a:endParaRPr>
          </a:p>
          <a:p>
            <a:pPr indent="-358543" lvl="1" marL="864000" marR="0" rtl="0" algn="l">
              <a:spcBef>
                <a:spcPts val="1131"/>
              </a:spcBef>
              <a:spcAft>
                <a:spcPts val="0"/>
              </a:spcAft>
              <a:buClr>
                <a:srgbClr val="000000"/>
              </a:buClr>
              <a:buSzPts val="1300"/>
              <a:buFont typeface="Noto Sans Symbols"/>
              <a:buChar char="−"/>
            </a:pPr>
            <a:r>
              <a:rPr b="1" i="0" lang="en-US" sz="1300" u="none" cap="none" strike="noStrike">
                <a:latin typeface="Calibri"/>
                <a:ea typeface="Calibri"/>
                <a:cs typeface="Calibri"/>
                <a:sym typeface="Calibri"/>
              </a:rPr>
              <a:t>Exploits</a:t>
            </a:r>
            <a:r>
              <a:rPr i="0" lang="en-US" sz="1300" u="none" cap="none" strike="noStrike">
                <a:latin typeface="Calibri"/>
                <a:ea typeface="Calibri"/>
                <a:cs typeface="Calibri"/>
                <a:sym typeface="Calibri"/>
              </a:rPr>
              <a:t>: selects the action with higher reward from the table</a:t>
            </a:r>
            <a:endParaRPr i="0" sz="1300" u="none" cap="none" strike="noStrike">
              <a:latin typeface="Calibri"/>
              <a:ea typeface="Calibri"/>
              <a:cs typeface="Calibri"/>
              <a:sym typeface="Calibri"/>
            </a:endParaRPr>
          </a:p>
          <a:p>
            <a:pPr indent="-387245" lvl="0" marL="431999" marR="0" rtl="0" algn="l">
              <a:spcBef>
                <a:spcPts val="1414"/>
              </a:spcBef>
              <a:spcAft>
                <a:spcPts val="0"/>
              </a:spcAft>
              <a:buClr>
                <a:srgbClr val="000000"/>
              </a:buClr>
              <a:buSzPts val="1500"/>
              <a:buFont typeface="Calibri"/>
              <a:buChar char="●"/>
            </a:pPr>
            <a:r>
              <a:rPr lang="en-US" sz="1500" strike="noStrike">
                <a:latin typeface="Calibri"/>
                <a:ea typeface="Calibri"/>
                <a:cs typeface="Calibri"/>
                <a:sym typeface="Calibri"/>
              </a:rPr>
              <a:t>Different approaches: simple, low-computing res.</a:t>
            </a:r>
            <a:endParaRPr sz="1500" strike="noStrike">
              <a:latin typeface="Calibri"/>
              <a:ea typeface="Calibri"/>
              <a:cs typeface="Calibri"/>
              <a:sym typeface="Calibri"/>
            </a:endParaRPr>
          </a:p>
          <a:p>
            <a:pPr indent="-358543" lvl="1" marL="864000" marR="0" rtl="0" algn="l">
              <a:spcBef>
                <a:spcPts val="1131"/>
              </a:spcBef>
              <a:spcAft>
                <a:spcPts val="0"/>
              </a:spcAft>
              <a:buClr>
                <a:srgbClr val="000000"/>
              </a:buClr>
              <a:buSzPts val="1300"/>
              <a:buFont typeface="Calibri"/>
              <a:buChar char="−"/>
            </a:pPr>
            <a:r>
              <a:rPr i="1" lang="en-US" sz="1300" u="none" cap="none" strike="noStrike">
                <a:latin typeface="Calibri"/>
                <a:ea typeface="Calibri"/>
                <a:cs typeface="Calibri"/>
                <a:sym typeface="Calibri"/>
              </a:rPr>
              <a:t>ε-greedy, Thompson Sampling, UC</a:t>
            </a:r>
            <a:r>
              <a:rPr i="1" lang="en-US" sz="1300">
                <a:latin typeface="Calibri"/>
                <a:ea typeface="Calibri"/>
                <a:cs typeface="Calibri"/>
                <a:sym typeface="Calibri"/>
              </a:rPr>
              <a:t>B</a:t>
            </a:r>
            <a:r>
              <a:rPr i="1" lang="en-US" sz="1300" u="none" cap="none" strike="noStrike">
                <a:latin typeface="Calibri"/>
                <a:ea typeface="Calibri"/>
                <a:cs typeface="Calibri"/>
                <a:sym typeface="Calibri"/>
              </a:rPr>
              <a:t>, EXP3, etc.</a:t>
            </a:r>
            <a:r>
              <a:rPr i="1" lang="en-US" sz="1300" u="none" cap="none" strike="noStrike">
                <a:latin typeface="Calibri"/>
                <a:ea typeface="Calibri"/>
                <a:cs typeface="Calibri"/>
                <a:sym typeface="Calibri"/>
              </a:rPr>
              <a:t> </a:t>
            </a:r>
            <a:endParaRPr i="0" sz="1300" u="none" cap="none" strike="noStrike">
              <a:latin typeface="Calibri"/>
              <a:ea typeface="Calibri"/>
              <a:cs typeface="Calibri"/>
              <a:sym typeface="Calibri"/>
            </a:endParaRPr>
          </a:p>
          <a:p>
            <a:pPr indent="-387245" lvl="0" marL="431999" marR="0" rtl="0" algn="l">
              <a:spcBef>
                <a:spcPts val="1414"/>
              </a:spcBef>
              <a:spcAft>
                <a:spcPts val="0"/>
              </a:spcAft>
              <a:buClr>
                <a:srgbClr val="000000"/>
              </a:buClr>
              <a:buSzPts val="1500"/>
              <a:buFont typeface="Noto Sans Symbols"/>
              <a:buChar char="●"/>
            </a:pPr>
            <a:r>
              <a:rPr b="1" lang="en-US" sz="1500" strike="noStrike">
                <a:latin typeface="Calibri"/>
                <a:ea typeface="Calibri"/>
                <a:cs typeface="Calibri"/>
                <a:sym typeface="Calibri"/>
              </a:rPr>
              <a:t>Contextual MABs</a:t>
            </a:r>
            <a:r>
              <a:rPr lang="en-US" sz="1500" strike="noStrike">
                <a:latin typeface="Calibri"/>
                <a:ea typeface="Calibri"/>
                <a:cs typeface="Calibri"/>
                <a:sym typeface="Calibri"/>
              </a:rPr>
              <a:t> take into account different </a:t>
            </a:r>
            <a:r>
              <a:rPr lang="en-US" sz="1500">
                <a:latin typeface="Calibri"/>
                <a:ea typeface="Calibri"/>
                <a:cs typeface="Calibri"/>
                <a:sym typeface="Calibri"/>
              </a:rPr>
              <a:t>situations</a:t>
            </a:r>
            <a:r>
              <a:rPr lang="en-US" sz="1500" strike="noStrike">
                <a:latin typeface="Calibri"/>
                <a:ea typeface="Calibri"/>
                <a:cs typeface="Calibri"/>
                <a:sym typeface="Calibri"/>
              </a:rPr>
              <a:t>:</a:t>
            </a:r>
            <a:endParaRPr sz="1500" strike="noStrike">
              <a:latin typeface="Calibri"/>
              <a:ea typeface="Calibri"/>
              <a:cs typeface="Calibri"/>
              <a:sym typeface="Calibri"/>
            </a:endParaRPr>
          </a:p>
          <a:p>
            <a:pPr indent="-358543" lvl="1" marL="864000" marR="0" rtl="0" algn="l">
              <a:spcBef>
                <a:spcPts val="1131"/>
              </a:spcBef>
              <a:spcAft>
                <a:spcPts val="0"/>
              </a:spcAft>
              <a:buClr>
                <a:srgbClr val="000000"/>
              </a:buClr>
              <a:buSzPts val="1300"/>
              <a:buFont typeface="Calibri"/>
              <a:buChar char="−"/>
            </a:pPr>
            <a:r>
              <a:rPr lang="en-US" sz="1300">
                <a:latin typeface="Calibri"/>
                <a:ea typeface="Calibri"/>
                <a:cs typeface="Calibri"/>
                <a:sym typeface="Calibri"/>
              </a:rPr>
              <a:t>E.g. </a:t>
            </a:r>
            <a:r>
              <a:rPr i="0" lang="en-US" sz="1300" u="none" cap="none" strike="noStrike">
                <a:latin typeface="Calibri"/>
                <a:ea typeface="Calibri"/>
                <a:cs typeface="Calibri"/>
                <a:sym typeface="Calibri"/>
              </a:rPr>
              <a:t>AP selection at home, at </a:t>
            </a:r>
            <a:r>
              <a:rPr lang="en-US" sz="1300">
                <a:latin typeface="Calibri"/>
                <a:ea typeface="Calibri"/>
                <a:cs typeface="Calibri"/>
                <a:sym typeface="Calibri"/>
              </a:rPr>
              <a:t>work</a:t>
            </a:r>
            <a:endParaRPr sz="1300">
              <a:latin typeface="Calibri"/>
              <a:ea typeface="Calibri"/>
              <a:cs typeface="Calibri"/>
              <a:sym typeface="Calibri"/>
            </a:endParaRPr>
          </a:p>
          <a:p>
            <a:pPr indent="-358543" lvl="1" marL="864000" marR="0" rtl="0" algn="l">
              <a:spcBef>
                <a:spcPts val="1131"/>
              </a:spcBef>
              <a:spcAft>
                <a:spcPts val="0"/>
              </a:spcAft>
              <a:buClr>
                <a:srgbClr val="000000"/>
              </a:buClr>
              <a:buSzPts val="1300"/>
              <a:buFont typeface="Calibri"/>
              <a:buChar char="−"/>
            </a:pPr>
            <a:r>
              <a:rPr lang="en-US" sz="1300" strike="noStrike">
                <a:latin typeface="Calibri"/>
                <a:ea typeface="Calibri"/>
                <a:cs typeface="Calibri"/>
                <a:sym typeface="Calibri"/>
              </a:rPr>
              <a:t>Moving to a new ‘context’ may allow to reuse past info.</a:t>
            </a:r>
            <a:endParaRPr sz="1300" strike="noStrike">
              <a:latin typeface="Calibri"/>
              <a:ea typeface="Calibri"/>
              <a:cs typeface="Calibri"/>
              <a:sym typeface="Calibri"/>
            </a:endParaRPr>
          </a:p>
        </p:txBody>
      </p:sp>
      <p:pic>
        <p:nvPicPr>
          <p:cNvPr id="1197" name="Google Shape;1197;p89"/>
          <p:cNvPicPr preferRelativeResize="0"/>
          <p:nvPr/>
        </p:nvPicPr>
        <p:blipFill rotWithShape="1">
          <a:blip r:embed="rId3">
            <a:alphaModFix/>
          </a:blip>
          <a:srcRect b="0" l="0" r="0" t="0"/>
          <a:stretch/>
        </p:blipFill>
        <p:spPr>
          <a:xfrm>
            <a:off x="5739475" y="2357859"/>
            <a:ext cx="4092725" cy="2403742"/>
          </a:xfrm>
          <a:prstGeom prst="rect">
            <a:avLst/>
          </a:prstGeom>
          <a:noFill/>
          <a:ln>
            <a:noFill/>
          </a:ln>
        </p:spPr>
      </p:pic>
      <p:sp>
        <p:nvSpPr>
          <p:cNvPr id="1198" name="Google Shape;1198;p8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199" name="Google Shape;1199;p89"/>
          <p:cNvSpPr txBox="1"/>
          <p:nvPr/>
        </p:nvSpPr>
        <p:spPr>
          <a:xfrm>
            <a:off x="5739475" y="4817875"/>
            <a:ext cx="4092600" cy="643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en-US" sz="950">
                <a:solidFill>
                  <a:srgbClr val="444746"/>
                </a:solidFill>
                <a:highlight>
                  <a:srgbClr val="FFFFFF"/>
                </a:highlight>
                <a:latin typeface="Calibri"/>
                <a:ea typeface="Calibri"/>
                <a:cs typeface="Calibri"/>
                <a:sym typeface="Calibri"/>
              </a:rPr>
              <a:t>Wilhelmi, F., Cano, C., Neu, G., Bellalta, B., Jonsson, A., &amp; Barrachina-Muñoz, S. (2019). </a:t>
            </a:r>
            <a:r>
              <a:rPr b="1" lang="en-US" sz="950">
                <a:solidFill>
                  <a:srgbClr val="444746"/>
                </a:solidFill>
                <a:highlight>
                  <a:srgbClr val="FFFFFF"/>
                </a:highlight>
                <a:latin typeface="Calibri"/>
                <a:ea typeface="Calibri"/>
                <a:cs typeface="Calibri"/>
                <a:sym typeface="Calibri"/>
              </a:rPr>
              <a:t>Collaborative spatial reuse in wireless networks via selfish multi-armed bandits</a:t>
            </a:r>
            <a:r>
              <a:rPr lang="en-US" sz="950">
                <a:solidFill>
                  <a:srgbClr val="444746"/>
                </a:solidFill>
                <a:highlight>
                  <a:srgbClr val="FFFFFF"/>
                </a:highlight>
                <a:latin typeface="Calibri"/>
                <a:ea typeface="Calibri"/>
                <a:cs typeface="Calibri"/>
                <a:sym typeface="Calibri"/>
              </a:rPr>
              <a:t>. Ad Hoc Networks, 88, 129-141.</a:t>
            </a:r>
            <a:endParaRPr sz="1300">
              <a:latin typeface="Calibri"/>
              <a:ea typeface="Calibri"/>
              <a:cs typeface="Calibri"/>
              <a:sym typeface="Calibri"/>
            </a:endParaRPr>
          </a:p>
        </p:txBody>
      </p:sp>
      <p:graphicFrame>
        <p:nvGraphicFramePr>
          <p:cNvPr id="1200" name="Google Shape;1200;p89"/>
          <p:cNvGraphicFramePr/>
          <p:nvPr/>
        </p:nvGraphicFramePr>
        <p:xfrm>
          <a:off x="7095299" y="393603"/>
          <a:ext cx="3000000" cy="3000000"/>
        </p:xfrm>
        <a:graphic>
          <a:graphicData uri="http://schemas.openxmlformats.org/drawingml/2006/table">
            <a:tbl>
              <a:tblPr bandRow="1" firstRow="1">
                <a:noFill/>
                <a:tableStyleId>{82F56B61-F103-4774-81D4-5503A3F76842}</a:tableStyleId>
              </a:tblPr>
              <a:tblGrid>
                <a:gridCol w="779000"/>
                <a:gridCol w="739000"/>
              </a:tblGrid>
              <a:tr h="370850">
                <a:tc>
                  <a:txBody>
                    <a:bodyPr/>
                    <a:lstStyle/>
                    <a:p>
                      <a:pPr indent="0" lvl="0" marL="0" marR="0" rtl="0" algn="ctr">
                        <a:spcBef>
                          <a:spcPts val="0"/>
                        </a:spcBef>
                        <a:spcAft>
                          <a:spcPts val="0"/>
                        </a:spcAft>
                        <a:buNone/>
                      </a:pPr>
                      <a:r>
                        <a:rPr b="0" lang="en-US" sz="1800" u="none" cap="none" strike="noStrike">
                          <a:solidFill>
                            <a:srgbClr val="000000"/>
                          </a:solidFill>
                        </a:rPr>
                        <a:t>action</a:t>
                      </a:r>
                      <a:endParaRPr/>
                    </a:p>
                  </a:txBody>
                  <a:tcPr marT="45725" marB="45725" marR="91450" marL="91450" anchor="ctr">
                    <a:lnB cap="flat" cmpd="sng" w="12700">
                      <a:solidFill>
                        <a:srgbClr val="FFFFFF"/>
                      </a:solidFill>
                      <a:prstDash val="solid"/>
                      <a:round/>
                      <a:headEnd len="sm" w="sm" type="none"/>
                      <a:tailEnd len="sm" w="sm" type="none"/>
                    </a:lnB>
                    <a:solidFill>
                      <a:srgbClr val="8DA9DB"/>
                    </a:solidFill>
                  </a:tcPr>
                </a:tc>
                <a:tc>
                  <a:txBody>
                    <a:bodyPr/>
                    <a:lstStyle/>
                    <a:p>
                      <a:pPr indent="0" lvl="0" marL="0" marR="0" rtl="0" algn="ctr">
                        <a:spcBef>
                          <a:spcPts val="0"/>
                        </a:spcBef>
                        <a:spcAft>
                          <a:spcPts val="0"/>
                        </a:spcAft>
                        <a:buNone/>
                      </a:pPr>
                      <a:r>
                        <a:rPr b="0" lang="en-US" sz="1800" u="none" cap="none" strike="noStrike">
                          <a:solidFill>
                            <a:srgbClr val="000000"/>
                          </a:solidFill>
                        </a:rPr>
                        <a:t>value</a:t>
                      </a:r>
                      <a:endParaRPr/>
                    </a:p>
                  </a:txBody>
                  <a:tcPr marT="45725" marB="45725" marR="91450" marL="91450" anchor="ctr">
                    <a:lnB cap="flat" cmpd="sng" w="12700">
                      <a:solidFill>
                        <a:srgbClr val="FFFFFF"/>
                      </a:solidFill>
                      <a:prstDash val="solid"/>
                      <a:round/>
                      <a:headEnd len="sm" w="sm" type="none"/>
                      <a:tailEnd len="sm" w="sm" type="none"/>
                    </a:lnB>
                    <a:solidFill>
                      <a:srgbClr val="8DA9DB"/>
                    </a:solidFill>
                  </a:tcPr>
                </a:tc>
              </a:tr>
              <a:tr h="370850">
                <a:tc>
                  <a:txBody>
                    <a:bodyPr/>
                    <a:lstStyle/>
                    <a:p>
                      <a:pPr indent="0" lvl="0" marL="0" marR="0" rtl="0" algn="ctr">
                        <a:spcBef>
                          <a:spcPts val="0"/>
                        </a:spcBef>
                        <a:spcAft>
                          <a:spcPts val="0"/>
                        </a:spcAft>
                        <a:buNone/>
                      </a:pPr>
                      <a:r>
                        <a:rPr lang="en-US" sz="1800" u="none" cap="none" strike="noStrike"/>
                        <a:t>a</a:t>
                      </a:r>
                      <a:r>
                        <a:rPr baseline="-25000" lang="en-US" sz="1800" u="none" cap="none" strike="noStrike"/>
                        <a:t>1</a:t>
                      </a:r>
                      <a:endParaRPr/>
                    </a:p>
                  </a:txBody>
                  <a:tcPr marT="45725" marB="45725" marR="91450" marL="91450" anchor="ctr">
                    <a:lnT cap="flat" cmpd="sng" w="12700">
                      <a:solidFill>
                        <a:srgbClr val="FFFFFF"/>
                      </a:solidFill>
                      <a:prstDash val="solid"/>
                      <a:round/>
                      <a:headEnd len="sm" w="sm" type="none"/>
                      <a:tailEnd len="sm" w="sm" type="none"/>
                    </a:lnT>
                    <a:solidFill>
                      <a:srgbClr val="B3C6E7"/>
                    </a:solidFill>
                  </a:tcPr>
                </a:tc>
                <a:tc>
                  <a:txBody>
                    <a:bodyPr/>
                    <a:lstStyle/>
                    <a:p>
                      <a:pPr indent="0" lvl="0" marL="0" marR="0" rtl="0" algn="ctr">
                        <a:spcBef>
                          <a:spcPts val="0"/>
                        </a:spcBef>
                        <a:spcAft>
                          <a:spcPts val="0"/>
                        </a:spcAft>
                        <a:buNone/>
                      </a:pPr>
                      <a:r>
                        <a:rPr lang="en-US" sz="1800" u="none" cap="none" strike="noStrike"/>
                        <a:t>val</a:t>
                      </a:r>
                      <a:r>
                        <a:rPr baseline="-25000" lang="en-US" sz="1800" u="none" cap="none" strike="noStrike"/>
                        <a:t>1</a:t>
                      </a:r>
                      <a:endParaRPr sz="1800" u="none" cap="none" strike="noStrike"/>
                    </a:p>
                  </a:txBody>
                  <a:tcPr marT="45725" marB="45725" marR="91450" marL="91450" anchor="ctr">
                    <a:lnT cap="flat" cmpd="sng" w="12700">
                      <a:solidFill>
                        <a:srgbClr val="FFFFFF"/>
                      </a:solidFill>
                      <a:prstDash val="solid"/>
                      <a:round/>
                      <a:headEnd len="sm" w="sm" type="none"/>
                      <a:tailEnd len="sm" w="sm" type="none"/>
                    </a:lnT>
                    <a:solidFill>
                      <a:srgbClr val="D8E2F3"/>
                    </a:solidFill>
                  </a:tcPr>
                </a:tc>
              </a:tr>
              <a:tr h="370850">
                <a:tc>
                  <a:txBody>
                    <a:bodyPr/>
                    <a:lstStyle/>
                    <a:p>
                      <a:pPr indent="0" lvl="0" marL="0" marR="0" rtl="0" algn="ctr">
                        <a:spcBef>
                          <a:spcPts val="0"/>
                        </a:spcBef>
                        <a:spcAft>
                          <a:spcPts val="0"/>
                        </a:spcAft>
                        <a:buNone/>
                      </a:pPr>
                      <a:r>
                        <a:rPr lang="en-US" sz="1800" u="none" cap="none" strike="noStrike"/>
                        <a:t>a</a:t>
                      </a:r>
                      <a:r>
                        <a:rPr baseline="-25000" lang="en-US" sz="1800" u="none" cap="none" strike="noStrike"/>
                        <a:t>2</a:t>
                      </a:r>
                      <a:endParaRPr/>
                    </a:p>
                  </a:txBody>
                  <a:tcPr marT="45725" marB="45725" marR="91450" marL="91450" anchor="ctr">
                    <a:solidFill>
                      <a:srgbClr val="B3C6E7"/>
                    </a:solidFill>
                  </a:tcPr>
                </a:tc>
                <a:tc>
                  <a:txBody>
                    <a:bodyPr/>
                    <a:lstStyle/>
                    <a:p>
                      <a:pPr indent="0" lvl="0" marL="0" marR="0" rtl="0" algn="ctr">
                        <a:spcBef>
                          <a:spcPts val="0"/>
                        </a:spcBef>
                        <a:spcAft>
                          <a:spcPts val="0"/>
                        </a:spcAft>
                        <a:buNone/>
                      </a:pPr>
                      <a:r>
                        <a:rPr lang="en-US" sz="1800" u="none" cap="none" strike="noStrike"/>
                        <a:t>val</a:t>
                      </a:r>
                      <a:r>
                        <a:rPr baseline="-25000" lang="en-US" sz="1800" u="none" cap="none" strike="noStrike"/>
                        <a:t>2</a:t>
                      </a:r>
                      <a:endParaRPr sz="1800" u="none" cap="none" strike="noStrike"/>
                    </a:p>
                  </a:txBody>
                  <a:tcPr marT="45725" marB="45725" marR="91450" marL="91450" anchor="ctr">
                    <a:solidFill>
                      <a:srgbClr val="D8E2F3"/>
                    </a:solidFill>
                  </a:tcPr>
                </a:tc>
              </a:tr>
              <a:tr h="370850">
                <a:tc>
                  <a:txBody>
                    <a:bodyPr/>
                    <a:lstStyle/>
                    <a:p>
                      <a:pPr indent="0" lvl="0" marL="0" marR="0" rtl="0" algn="ctr">
                        <a:lnSpc>
                          <a:spcPct val="100000"/>
                        </a:lnSpc>
                        <a:spcBef>
                          <a:spcPts val="0"/>
                        </a:spcBef>
                        <a:spcAft>
                          <a:spcPts val="0"/>
                        </a:spcAft>
                        <a:buClr>
                          <a:srgbClr val="000000"/>
                        </a:buClr>
                        <a:buSzPts val="1800"/>
                        <a:buFont typeface="Calibri"/>
                        <a:buNone/>
                      </a:pPr>
                      <a:r>
                        <a:rPr lang="en-US" sz="1800" u="none" cap="none" strike="noStrike"/>
                        <a:t>…</a:t>
                      </a:r>
                      <a:endParaRPr/>
                    </a:p>
                  </a:txBody>
                  <a:tcPr marT="45725" marB="45725" marR="91450" marL="91450" anchor="ctr">
                    <a:solidFill>
                      <a:srgbClr val="B3C6E7"/>
                    </a:solidFill>
                  </a:tcPr>
                </a:tc>
                <a:tc>
                  <a:txBody>
                    <a:bodyPr/>
                    <a:lstStyle/>
                    <a:p>
                      <a:pPr indent="0" lvl="0" marL="0" marR="0" rtl="0" algn="ctr">
                        <a:spcBef>
                          <a:spcPts val="0"/>
                        </a:spcBef>
                        <a:spcAft>
                          <a:spcPts val="0"/>
                        </a:spcAft>
                        <a:buNone/>
                      </a:pPr>
                      <a:r>
                        <a:rPr lang="en-US" sz="1800" u="none" cap="none" strike="noStrike"/>
                        <a:t>…</a:t>
                      </a:r>
                      <a:endParaRPr/>
                    </a:p>
                  </a:txBody>
                  <a:tcPr marT="45725" marB="45725" marR="91450" marL="91450" anchor="ctr">
                    <a:solidFill>
                      <a:srgbClr val="D8E2F3"/>
                    </a:solidFill>
                  </a:tcPr>
                </a:tc>
              </a:tr>
            </a:tbl>
          </a:graphicData>
        </a:graphic>
      </p:graphicFrame>
      <p:cxnSp>
        <p:nvCxnSpPr>
          <p:cNvPr id="1201" name="Google Shape;1201;p89"/>
          <p:cNvCxnSpPr/>
          <p:nvPr/>
        </p:nvCxnSpPr>
        <p:spPr>
          <a:xfrm>
            <a:off x="6571717" y="1116219"/>
            <a:ext cx="480900" cy="0"/>
          </a:xfrm>
          <a:prstGeom prst="straightConnector1">
            <a:avLst/>
          </a:prstGeom>
          <a:noFill/>
          <a:ln cap="flat" cmpd="sng" w="38100">
            <a:solidFill>
              <a:srgbClr val="000000"/>
            </a:solidFill>
            <a:prstDash val="solid"/>
            <a:miter lim="800000"/>
            <a:headEnd len="sm" w="sm" type="none"/>
            <a:tailEnd len="med" w="med" type="triangle"/>
          </a:ln>
        </p:spPr>
      </p:cxnSp>
      <p:cxnSp>
        <p:nvCxnSpPr>
          <p:cNvPr id="1202" name="Google Shape;1202;p89"/>
          <p:cNvCxnSpPr/>
          <p:nvPr/>
        </p:nvCxnSpPr>
        <p:spPr>
          <a:xfrm>
            <a:off x="8678500" y="1134079"/>
            <a:ext cx="480900" cy="0"/>
          </a:xfrm>
          <a:prstGeom prst="straightConnector1">
            <a:avLst/>
          </a:prstGeom>
          <a:noFill/>
          <a:ln cap="flat" cmpd="sng" w="38100">
            <a:solidFill>
              <a:srgbClr val="000000"/>
            </a:solidFill>
            <a:prstDash val="solid"/>
            <a:miter lim="800000"/>
            <a:headEnd len="sm" w="sm" type="none"/>
            <a:tailEnd len="med" w="med" type="triangle"/>
          </a:ln>
        </p:spPr>
      </p:cxnSp>
      <p:pic>
        <p:nvPicPr>
          <p:cNvPr descr="Etykieta z wypełnieniem pełnym" id="1203" name="Google Shape;1203;p89"/>
          <p:cNvPicPr preferRelativeResize="0"/>
          <p:nvPr/>
        </p:nvPicPr>
        <p:blipFill rotWithShape="1">
          <a:blip r:embed="rId4">
            <a:alphaModFix/>
          </a:blip>
          <a:srcRect b="0" l="0" r="0" t="0"/>
          <a:stretch/>
        </p:blipFill>
        <p:spPr>
          <a:xfrm>
            <a:off x="9151199" y="796179"/>
            <a:ext cx="640080" cy="640080"/>
          </a:xfrm>
          <a:prstGeom prst="rect">
            <a:avLst/>
          </a:prstGeom>
          <a:noFill/>
          <a:ln>
            <a:noFill/>
          </a:ln>
        </p:spPr>
      </p:pic>
      <p:sp>
        <p:nvSpPr>
          <p:cNvPr id="1204" name="Google Shape;1204;p89"/>
          <p:cNvSpPr txBox="1"/>
          <p:nvPr/>
        </p:nvSpPr>
        <p:spPr>
          <a:xfrm>
            <a:off x="9159348" y="1294351"/>
            <a:ext cx="686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value</a:t>
            </a:r>
            <a:endParaRPr/>
          </a:p>
        </p:txBody>
      </p:sp>
      <p:sp>
        <p:nvSpPr>
          <p:cNvPr id="1205" name="Google Shape;1205;p89"/>
          <p:cNvSpPr txBox="1"/>
          <p:nvPr/>
        </p:nvSpPr>
        <p:spPr>
          <a:xfrm>
            <a:off x="5805160" y="1220115"/>
            <a:ext cx="766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action</a:t>
            </a:r>
            <a:endParaRPr/>
          </a:p>
        </p:txBody>
      </p:sp>
      <p:pic>
        <p:nvPicPr>
          <p:cNvPr descr="ekran dotykowy z wypełnieniem pełnym" id="1206" name="Google Shape;1206;p89"/>
          <p:cNvPicPr preferRelativeResize="0"/>
          <p:nvPr/>
        </p:nvPicPr>
        <p:blipFill rotWithShape="1">
          <a:blip r:embed="rId5">
            <a:alphaModFix/>
          </a:blip>
          <a:srcRect b="0" l="0" r="0" t="0"/>
          <a:stretch/>
        </p:blipFill>
        <p:spPr>
          <a:xfrm>
            <a:off x="5851672" y="600949"/>
            <a:ext cx="640080" cy="640080"/>
          </a:xfrm>
          <a:prstGeom prst="rect">
            <a:avLst/>
          </a:prstGeom>
          <a:noFill/>
          <a:ln>
            <a:noFill/>
          </a:ln>
        </p:spPr>
      </p:pic>
      <p:sp>
        <p:nvSpPr>
          <p:cNvPr id="1207" name="Google Shape;1207;p89"/>
          <p:cNvSpPr/>
          <p:nvPr/>
        </p:nvSpPr>
        <p:spPr>
          <a:xfrm>
            <a:off x="5739464" y="225730"/>
            <a:ext cx="4200600" cy="1762800"/>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9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Multi-armed Bandits (MABs) - To know more</a:t>
            </a:r>
            <a:endParaRPr/>
          </a:p>
        </p:txBody>
      </p:sp>
      <p:sp>
        <p:nvSpPr>
          <p:cNvPr id="1214" name="Google Shape;1214;p9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215" name="Google Shape;1215;p90"/>
          <p:cNvSpPr txBox="1"/>
          <p:nvPr/>
        </p:nvSpPr>
        <p:spPr>
          <a:xfrm>
            <a:off x="309225" y="1110875"/>
            <a:ext cx="9263100" cy="41241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US" sz="1600">
                <a:latin typeface="Calibri"/>
                <a:ea typeface="Calibri"/>
                <a:cs typeface="Calibri"/>
                <a:sym typeface="Calibri"/>
              </a:rPr>
              <a:t>Baseline:</a:t>
            </a:r>
            <a:endParaRPr sz="1600">
              <a:latin typeface="Calibri"/>
              <a:ea typeface="Calibri"/>
              <a:cs typeface="Calibri"/>
              <a:sym typeface="Calibri"/>
            </a:endParaRPr>
          </a:p>
          <a:p>
            <a:pPr indent="-322580" lvl="0" marL="457200" rtl="0" algn="l">
              <a:spcBef>
                <a:spcPts val="1000"/>
              </a:spcBef>
              <a:spcAft>
                <a:spcPts val="0"/>
              </a:spcAft>
              <a:buSzPct val="100000"/>
              <a:buFont typeface="Calibri"/>
              <a:buChar char="●"/>
            </a:pPr>
            <a:r>
              <a:rPr lang="en-US" sz="1600">
                <a:latin typeface="Calibri"/>
                <a:ea typeface="Calibri"/>
                <a:cs typeface="Calibri"/>
                <a:sym typeface="Calibri"/>
              </a:rPr>
              <a:t>Katehakis, M. N., &amp; Veinott Jr, A. F. (1987). The multi-armed bandit problem: decomposition and computation. Mathematics of Operations Research, 12(2), 262-268.</a:t>
            </a:r>
            <a:endParaRPr sz="1600">
              <a:latin typeface="Calibri"/>
              <a:ea typeface="Calibri"/>
              <a:cs typeface="Calibri"/>
              <a:sym typeface="Calibri"/>
            </a:endParaRPr>
          </a:p>
          <a:p>
            <a:pPr indent="-322580" lvl="0" marL="457200" rtl="0" algn="l">
              <a:spcBef>
                <a:spcPts val="1000"/>
              </a:spcBef>
              <a:spcAft>
                <a:spcPts val="0"/>
              </a:spcAft>
              <a:buSzPct val="100000"/>
              <a:buFont typeface="Calibri"/>
              <a:buChar char="●"/>
            </a:pPr>
            <a:r>
              <a:rPr lang="en-US" sz="1600">
                <a:latin typeface="Calibri"/>
                <a:ea typeface="Calibri"/>
                <a:cs typeface="Calibri"/>
                <a:sym typeface="Calibri"/>
              </a:rPr>
              <a:t>Gittins, J., Glazebrook, K., &amp; Weber, R. (2011). Multi-armed bandit allocation indices. John Wiley &amp; Sons.</a:t>
            </a:r>
            <a:endParaRPr sz="1600">
              <a:latin typeface="Calibri"/>
              <a:ea typeface="Calibri"/>
              <a:cs typeface="Calibri"/>
              <a:sym typeface="Calibri"/>
            </a:endParaRPr>
          </a:p>
          <a:p>
            <a:pPr indent="-322580" lvl="0" marL="457200" rtl="0" algn="l">
              <a:spcBef>
                <a:spcPts val="1000"/>
              </a:spcBef>
              <a:spcAft>
                <a:spcPts val="0"/>
              </a:spcAft>
              <a:buSzPct val="100000"/>
              <a:buFont typeface="Calibri"/>
              <a:buChar char="●"/>
            </a:pPr>
            <a:r>
              <a:rPr lang="en-US" sz="1600">
                <a:latin typeface="Calibri"/>
                <a:ea typeface="Calibri"/>
                <a:cs typeface="Calibri"/>
                <a:sym typeface="Calibri"/>
              </a:rPr>
              <a:t>Auer, P., Cesa-Bianchi, N., &amp; Fischer, P. (2002). Finite-time analysis of the multiarmed bandit problem. Machine learning, 47(2-3), 235-256.</a:t>
            </a:r>
            <a:endParaRPr sz="1600">
              <a:latin typeface="Calibri"/>
              <a:ea typeface="Calibri"/>
              <a:cs typeface="Calibri"/>
              <a:sym typeface="Calibri"/>
            </a:endParaRPr>
          </a:p>
          <a:p>
            <a:pPr indent="-322580" lvl="0" marL="457200" rtl="0" algn="l">
              <a:spcBef>
                <a:spcPts val="1000"/>
              </a:spcBef>
              <a:spcAft>
                <a:spcPts val="0"/>
              </a:spcAft>
              <a:buSzPct val="100000"/>
              <a:buFont typeface="Calibri"/>
              <a:buChar char="●"/>
            </a:pPr>
            <a:r>
              <a:rPr lang="en-US" sz="1600">
                <a:latin typeface="Calibri"/>
                <a:ea typeface="Calibri"/>
                <a:cs typeface="Calibri"/>
                <a:sym typeface="Calibri"/>
              </a:rPr>
              <a:t>Auer, P., Cesa-Bianchi, N., Freund, Y., &amp; Schapire, R. E. (1995, October). Gambling in a rigged casino: The adversarial multi-armed bandit problem. In Foundations of Computer Science, 1995. Proceedings., 36th Annual Symposium on (pp. 322-331). IEEE.</a:t>
            </a:r>
            <a:endParaRPr sz="1600">
              <a:latin typeface="Calibri"/>
              <a:ea typeface="Calibri"/>
              <a:cs typeface="Calibri"/>
              <a:sym typeface="Calibri"/>
            </a:endParaRPr>
          </a:p>
          <a:p>
            <a:pPr indent="0" lvl="0" marL="457200" rtl="0" algn="l">
              <a:spcBef>
                <a:spcPts val="1000"/>
              </a:spcBef>
              <a:spcAft>
                <a:spcPts val="0"/>
              </a:spcAft>
              <a:buNone/>
            </a:pPr>
            <a:r>
              <a:t/>
            </a:r>
            <a:endParaRPr sz="1600">
              <a:latin typeface="Calibri"/>
              <a:ea typeface="Calibri"/>
              <a:cs typeface="Calibri"/>
              <a:sym typeface="Calibri"/>
            </a:endParaRPr>
          </a:p>
          <a:p>
            <a:pPr indent="0" lvl="0" marL="0" rtl="0" algn="l">
              <a:spcBef>
                <a:spcPts val="1000"/>
              </a:spcBef>
              <a:spcAft>
                <a:spcPts val="0"/>
              </a:spcAft>
              <a:buNone/>
            </a:pPr>
            <a:r>
              <a:rPr lang="en-US" sz="1600">
                <a:latin typeface="Calibri"/>
                <a:ea typeface="Calibri"/>
                <a:cs typeface="Calibri"/>
                <a:sym typeface="Calibri"/>
              </a:rPr>
              <a:t>Overviews:</a:t>
            </a:r>
            <a:endParaRPr sz="1600">
              <a:latin typeface="Calibri"/>
              <a:ea typeface="Calibri"/>
              <a:cs typeface="Calibri"/>
              <a:sym typeface="Calibri"/>
            </a:endParaRPr>
          </a:p>
          <a:p>
            <a:pPr indent="-322580" lvl="0" marL="457200" rtl="0" algn="l">
              <a:spcBef>
                <a:spcPts val="1000"/>
              </a:spcBef>
              <a:spcAft>
                <a:spcPts val="0"/>
              </a:spcAft>
              <a:buSzPct val="100000"/>
              <a:buFont typeface="Calibri"/>
              <a:buChar char="●"/>
            </a:pPr>
            <a:r>
              <a:rPr lang="en-US" sz="1600">
                <a:latin typeface="Calibri"/>
                <a:ea typeface="Calibri"/>
                <a:cs typeface="Calibri"/>
                <a:sym typeface="Calibri"/>
              </a:rPr>
              <a:t>Bubeck, S., &amp; Cesa-Bianchi, N. (2012). Regret analysis of stochastic and nonstochastic multi-armed bandit problems. Foundations and Trends® in Machine Learning, 5(1), 1-122.</a:t>
            </a:r>
            <a:endParaRPr sz="1600">
              <a:latin typeface="Calibri"/>
              <a:ea typeface="Calibri"/>
              <a:cs typeface="Calibri"/>
              <a:sym typeface="Calibri"/>
            </a:endParaRPr>
          </a:p>
          <a:p>
            <a:pPr indent="-322580" lvl="0" marL="457200" rtl="0" algn="l">
              <a:spcBef>
                <a:spcPts val="1000"/>
              </a:spcBef>
              <a:spcAft>
                <a:spcPts val="1000"/>
              </a:spcAft>
              <a:buSzPct val="100000"/>
              <a:buFont typeface="Calibri"/>
              <a:buChar char="●"/>
            </a:pPr>
            <a:r>
              <a:rPr lang="en-US" sz="1600">
                <a:latin typeface="Calibri"/>
                <a:ea typeface="Calibri"/>
                <a:cs typeface="Calibri"/>
                <a:sym typeface="Calibri"/>
              </a:rPr>
              <a:t>Vermorel, J., &amp; Mohri, M. (2005, October). Multi-armed bandit algorithms and empirical evaluation. In European conference on machine learning (pp. 437-448). Springer, Berlin, Heidelberg.</a:t>
            </a:r>
            <a:endParaRPr sz="1600">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9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latin typeface="Calibri"/>
                <a:ea typeface="Calibri"/>
                <a:cs typeface="Calibri"/>
                <a:sym typeface="Calibri"/>
              </a:rPr>
              <a:t>Is it not better to have ‘states’?</a:t>
            </a:r>
            <a:endParaRPr>
              <a:latin typeface="Calibri"/>
              <a:ea typeface="Calibri"/>
              <a:cs typeface="Calibri"/>
              <a:sym typeface="Calibri"/>
            </a:endParaRPr>
          </a:p>
        </p:txBody>
      </p:sp>
      <p:sp>
        <p:nvSpPr>
          <p:cNvPr id="1222" name="Google Shape;1222;p91"/>
          <p:cNvSpPr txBox="1"/>
          <p:nvPr>
            <p:ph idx="1" type="body"/>
          </p:nvPr>
        </p:nvSpPr>
        <p:spPr>
          <a:xfrm>
            <a:off x="503650" y="1326250"/>
            <a:ext cx="4878000" cy="3855300"/>
          </a:xfrm>
          <a:prstGeom prst="rect">
            <a:avLst/>
          </a:prstGeom>
        </p:spPr>
        <p:txBody>
          <a:bodyPr anchorCtr="0" anchor="t" bIns="0" lIns="0" spcFirstLastPara="1" rIns="0" wrap="square" tIns="0">
            <a:normAutofit/>
          </a:bodyPr>
          <a:lstStyle/>
          <a:p>
            <a:pPr indent="-323850" lvl="0" marL="457200" rtl="0" algn="l">
              <a:spcBef>
                <a:spcPts val="0"/>
              </a:spcBef>
              <a:spcAft>
                <a:spcPts val="0"/>
              </a:spcAft>
              <a:buSzPts val="1500"/>
              <a:buFont typeface="Calibri"/>
              <a:buChar char="●"/>
            </a:pPr>
            <a:r>
              <a:rPr lang="en-US" sz="1500">
                <a:latin typeface="Calibri"/>
                <a:ea typeface="Calibri"/>
                <a:cs typeface="Calibri"/>
                <a:sym typeface="Calibri"/>
              </a:rPr>
              <a:t>[Obvious] It depends on the problem… </a:t>
            </a:r>
            <a:endParaRPr sz="1500">
              <a:latin typeface="Calibri"/>
              <a:ea typeface="Calibri"/>
              <a:cs typeface="Calibri"/>
              <a:sym typeface="Calibri"/>
            </a:endParaRPr>
          </a:p>
          <a:p>
            <a:pPr indent="-323850" lvl="0" marL="457200" rtl="0" algn="l">
              <a:spcBef>
                <a:spcPts val="1000"/>
              </a:spcBef>
              <a:spcAft>
                <a:spcPts val="0"/>
              </a:spcAft>
              <a:buSzPts val="1500"/>
              <a:buFont typeface="Calibri"/>
              <a:buChar char="●"/>
            </a:pPr>
            <a:r>
              <a:rPr lang="en-US" sz="1500">
                <a:latin typeface="Calibri"/>
                <a:ea typeface="Calibri"/>
                <a:cs typeface="Calibri"/>
                <a:sym typeface="Calibri"/>
              </a:rPr>
              <a:t>Note that the ‘state’ definition in RL implies that agent’s actions allow to </a:t>
            </a:r>
            <a:r>
              <a:rPr lang="en-US" sz="1500">
                <a:latin typeface="Calibri"/>
                <a:ea typeface="Calibri"/>
                <a:cs typeface="Calibri"/>
                <a:sym typeface="Calibri"/>
              </a:rPr>
              <a:t>change from one to another state</a:t>
            </a:r>
            <a:endParaRPr sz="1500">
              <a:latin typeface="Calibri"/>
              <a:ea typeface="Calibri"/>
              <a:cs typeface="Calibri"/>
              <a:sym typeface="Calibri"/>
            </a:endParaRPr>
          </a:p>
          <a:p>
            <a:pPr indent="-323850" lvl="0" marL="457200" rtl="0" algn="l">
              <a:spcBef>
                <a:spcPts val="1000"/>
              </a:spcBef>
              <a:spcAft>
                <a:spcPts val="0"/>
              </a:spcAft>
              <a:buSzPts val="1500"/>
              <a:buFont typeface="Calibri"/>
              <a:buChar char="●"/>
            </a:pPr>
            <a:r>
              <a:rPr lang="en-US" sz="1500">
                <a:latin typeface="Calibri"/>
                <a:ea typeface="Calibri"/>
                <a:cs typeface="Calibri"/>
                <a:sym typeface="Calibri"/>
              </a:rPr>
              <a:t>In many problems, the goal is not to change the state, if not that given an state (or better a context), we find the ‘configuration’ that is best performing</a:t>
            </a:r>
            <a:endParaRPr sz="1500">
              <a:latin typeface="Calibri"/>
              <a:ea typeface="Calibri"/>
              <a:cs typeface="Calibri"/>
              <a:sym typeface="Calibri"/>
            </a:endParaRPr>
          </a:p>
          <a:p>
            <a:pPr indent="-323850" lvl="0" marL="457200" rtl="0" algn="l">
              <a:spcBef>
                <a:spcPts val="1000"/>
              </a:spcBef>
              <a:spcAft>
                <a:spcPts val="0"/>
              </a:spcAft>
              <a:buSzPts val="1500"/>
              <a:buChar char="●"/>
            </a:pPr>
            <a:r>
              <a:rPr b="1" lang="en-US" sz="1500">
                <a:latin typeface="Calibri"/>
                <a:ea typeface="Calibri"/>
                <a:cs typeface="Calibri"/>
                <a:sym typeface="Calibri"/>
              </a:rPr>
              <a:t>Example</a:t>
            </a:r>
            <a:r>
              <a:rPr lang="en-US" sz="1500">
                <a:latin typeface="Calibri"/>
                <a:ea typeface="Calibri"/>
                <a:cs typeface="Calibri"/>
                <a:sym typeface="Calibri"/>
              </a:rPr>
              <a:t>: CW adaptation given the number of stations with non-empty buffers</a:t>
            </a:r>
            <a:endParaRPr sz="1500">
              <a:latin typeface="Calibri"/>
              <a:ea typeface="Calibri"/>
              <a:cs typeface="Calibri"/>
              <a:sym typeface="Calibri"/>
            </a:endParaRPr>
          </a:p>
          <a:p>
            <a:pPr indent="-304800" lvl="1" marL="914400" rtl="0" algn="l">
              <a:spcBef>
                <a:spcPts val="1000"/>
              </a:spcBef>
              <a:spcAft>
                <a:spcPts val="0"/>
              </a:spcAft>
              <a:buSzPts val="1200"/>
              <a:buFont typeface="Calibri"/>
              <a:buChar char="○"/>
            </a:pPr>
            <a:r>
              <a:rPr lang="en-US" sz="1200">
                <a:latin typeface="Calibri"/>
                <a:ea typeface="Calibri"/>
                <a:cs typeface="Calibri"/>
                <a:sym typeface="Calibri"/>
              </a:rPr>
              <a:t>Context: number of stations with non-empty buffers</a:t>
            </a:r>
            <a:endParaRPr sz="1200">
              <a:latin typeface="Calibri"/>
              <a:ea typeface="Calibri"/>
              <a:cs typeface="Calibri"/>
              <a:sym typeface="Calibri"/>
            </a:endParaRPr>
          </a:p>
          <a:p>
            <a:pPr indent="-304800" lvl="1" marL="914400" rtl="0" algn="l">
              <a:spcBef>
                <a:spcPts val="1000"/>
              </a:spcBef>
              <a:spcAft>
                <a:spcPts val="0"/>
              </a:spcAft>
              <a:buSzPts val="1200"/>
              <a:buFont typeface="Calibri"/>
              <a:buChar char="○"/>
            </a:pPr>
            <a:r>
              <a:rPr lang="en-US" sz="1200">
                <a:latin typeface="Calibri"/>
                <a:ea typeface="Calibri"/>
                <a:cs typeface="Calibri"/>
                <a:sym typeface="Calibri"/>
              </a:rPr>
              <a:t>Actions: CW = [1, 2, 3, …, 16]</a:t>
            </a:r>
            <a:endParaRPr sz="1200">
              <a:latin typeface="Calibri"/>
              <a:ea typeface="Calibri"/>
              <a:cs typeface="Calibri"/>
              <a:sym typeface="Calibri"/>
            </a:endParaRPr>
          </a:p>
          <a:p>
            <a:pPr indent="-304800" lvl="1" marL="914400" rtl="0" algn="l">
              <a:spcBef>
                <a:spcPts val="1000"/>
              </a:spcBef>
              <a:spcAft>
                <a:spcPts val="1000"/>
              </a:spcAft>
              <a:buSzPts val="1200"/>
              <a:buFont typeface="Calibri"/>
              <a:buChar char="○"/>
            </a:pPr>
            <a:r>
              <a:rPr lang="en-US" sz="1200">
                <a:latin typeface="Calibri"/>
                <a:ea typeface="Calibri"/>
                <a:cs typeface="Calibri"/>
                <a:sym typeface="Calibri"/>
              </a:rPr>
              <a:t>Finding the best CW value can contribute to change the number of stations with non-empty buffers, though it depends on many more things (i.e., buffered packets, MCS, etc.)</a:t>
            </a:r>
            <a:endParaRPr sz="1200">
              <a:latin typeface="Calibri"/>
              <a:ea typeface="Calibri"/>
              <a:cs typeface="Calibri"/>
              <a:sym typeface="Calibri"/>
            </a:endParaRPr>
          </a:p>
        </p:txBody>
      </p:sp>
      <p:sp>
        <p:nvSpPr>
          <p:cNvPr id="1223" name="Google Shape;1223;p9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224" name="Google Shape;1224;p91"/>
          <p:cNvSpPr/>
          <p:nvPr/>
        </p:nvSpPr>
        <p:spPr>
          <a:xfrm>
            <a:off x="6798700" y="2829200"/>
            <a:ext cx="1946400" cy="1202100"/>
          </a:xfrm>
          <a:prstGeom prst="ellipse">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25" name="Google Shape;1225;p91"/>
          <p:cNvCxnSpPr/>
          <p:nvPr/>
        </p:nvCxnSpPr>
        <p:spPr>
          <a:xfrm rot="10800000">
            <a:off x="7689925" y="3075500"/>
            <a:ext cx="445500" cy="409800"/>
          </a:xfrm>
          <a:prstGeom prst="straightConnector1">
            <a:avLst/>
          </a:prstGeom>
          <a:noFill/>
          <a:ln cap="flat" cmpd="sng" w="9525">
            <a:solidFill>
              <a:schemeClr val="dk2"/>
            </a:solidFill>
            <a:prstDash val="dash"/>
            <a:round/>
            <a:headEnd len="med" w="med" type="none"/>
            <a:tailEnd len="med" w="med" type="none"/>
          </a:ln>
        </p:spPr>
      </p:cxnSp>
      <p:cxnSp>
        <p:nvCxnSpPr>
          <p:cNvPr id="1226" name="Google Shape;1226;p91"/>
          <p:cNvCxnSpPr/>
          <p:nvPr/>
        </p:nvCxnSpPr>
        <p:spPr>
          <a:xfrm flipH="1" rot="10800000">
            <a:off x="7274850" y="3075450"/>
            <a:ext cx="415200" cy="560100"/>
          </a:xfrm>
          <a:prstGeom prst="straightConnector1">
            <a:avLst/>
          </a:prstGeom>
          <a:noFill/>
          <a:ln cap="flat" cmpd="sng" w="9525">
            <a:solidFill>
              <a:schemeClr val="dk2"/>
            </a:solidFill>
            <a:prstDash val="dash"/>
            <a:round/>
            <a:headEnd len="med" w="med" type="none"/>
            <a:tailEnd len="med" w="med" type="none"/>
          </a:ln>
        </p:spPr>
      </p:cxnSp>
      <p:pic>
        <p:nvPicPr>
          <p:cNvPr id="1227" name="Google Shape;1227;p91"/>
          <p:cNvPicPr preferRelativeResize="0"/>
          <p:nvPr/>
        </p:nvPicPr>
        <p:blipFill>
          <a:blip r:embed="rId3">
            <a:alphaModFix/>
          </a:blip>
          <a:stretch>
            <a:fillRect/>
          </a:stretch>
        </p:blipFill>
        <p:spPr>
          <a:xfrm>
            <a:off x="7849211" y="3274650"/>
            <a:ext cx="748039" cy="466725"/>
          </a:xfrm>
          <a:prstGeom prst="rect">
            <a:avLst/>
          </a:prstGeom>
          <a:noFill/>
          <a:ln>
            <a:noFill/>
          </a:ln>
        </p:spPr>
      </p:pic>
      <p:pic>
        <p:nvPicPr>
          <p:cNvPr id="1228" name="Google Shape;1228;p91"/>
          <p:cNvPicPr preferRelativeResize="0"/>
          <p:nvPr/>
        </p:nvPicPr>
        <p:blipFill>
          <a:blip r:embed="rId4">
            <a:alphaModFix/>
          </a:blip>
          <a:stretch>
            <a:fillRect/>
          </a:stretch>
        </p:blipFill>
        <p:spPr>
          <a:xfrm>
            <a:off x="7238750" y="2904475"/>
            <a:ext cx="692250" cy="320002"/>
          </a:xfrm>
          <a:prstGeom prst="rect">
            <a:avLst/>
          </a:prstGeom>
          <a:noFill/>
          <a:ln>
            <a:noFill/>
          </a:ln>
        </p:spPr>
      </p:pic>
      <p:pic>
        <p:nvPicPr>
          <p:cNvPr id="1229" name="Google Shape;1229;p91"/>
          <p:cNvPicPr preferRelativeResize="0"/>
          <p:nvPr/>
        </p:nvPicPr>
        <p:blipFill>
          <a:blip r:embed="rId5">
            <a:alphaModFix/>
          </a:blip>
          <a:stretch>
            <a:fillRect/>
          </a:stretch>
        </p:blipFill>
        <p:spPr>
          <a:xfrm>
            <a:off x="7121050" y="3308800"/>
            <a:ext cx="289450" cy="612550"/>
          </a:xfrm>
          <a:prstGeom prst="rect">
            <a:avLst/>
          </a:prstGeom>
          <a:noFill/>
          <a:ln>
            <a:noFill/>
          </a:ln>
        </p:spPr>
      </p:pic>
      <p:pic>
        <p:nvPicPr>
          <p:cNvPr id="1230" name="Google Shape;1230;p91"/>
          <p:cNvPicPr preferRelativeResize="0"/>
          <p:nvPr/>
        </p:nvPicPr>
        <p:blipFill>
          <a:blip r:embed="rId6">
            <a:alphaModFix/>
          </a:blip>
          <a:stretch>
            <a:fillRect/>
          </a:stretch>
        </p:blipFill>
        <p:spPr>
          <a:xfrm>
            <a:off x="7973575" y="2638350"/>
            <a:ext cx="499300" cy="509925"/>
          </a:xfrm>
          <a:prstGeom prst="rect">
            <a:avLst/>
          </a:prstGeom>
          <a:noFill/>
          <a:ln>
            <a:noFill/>
          </a:ln>
        </p:spPr>
      </p:pic>
      <p:sp>
        <p:nvSpPr>
          <p:cNvPr id="1231" name="Google Shape;1231;p91"/>
          <p:cNvSpPr txBox="1"/>
          <p:nvPr/>
        </p:nvSpPr>
        <p:spPr>
          <a:xfrm>
            <a:off x="7654175" y="3720250"/>
            <a:ext cx="1090800" cy="61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Channel</a:t>
            </a:r>
            <a:endParaRPr>
              <a:latin typeface="Century Schoolbook"/>
              <a:ea typeface="Century Schoolbook"/>
              <a:cs typeface="Century Schoolbook"/>
              <a:sym typeface="Century Schoolbook"/>
            </a:endParaRPr>
          </a:p>
        </p:txBody>
      </p:sp>
      <p:sp>
        <p:nvSpPr>
          <p:cNvPr id="1232" name="Google Shape;1232;p91"/>
          <p:cNvSpPr txBox="1"/>
          <p:nvPr/>
        </p:nvSpPr>
        <p:spPr>
          <a:xfrm>
            <a:off x="5672975" y="1684050"/>
            <a:ext cx="4026900" cy="742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OBSS interference/contention</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(unlicensed bands)</a:t>
            </a:r>
            <a:endParaRPr>
              <a:latin typeface="Century Schoolbook"/>
              <a:ea typeface="Century Schoolbook"/>
              <a:cs typeface="Century Schoolbook"/>
              <a:sym typeface="Century Schoolbook"/>
            </a:endParaRPr>
          </a:p>
        </p:txBody>
      </p:sp>
      <p:sp>
        <p:nvSpPr>
          <p:cNvPr id="1233" name="Google Shape;1233;p91"/>
          <p:cNvSpPr/>
          <p:nvPr/>
        </p:nvSpPr>
        <p:spPr>
          <a:xfrm rot="2854425">
            <a:off x="6664329" y="2462668"/>
            <a:ext cx="689701" cy="218714"/>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4" name="Google Shape;1234;p91"/>
          <p:cNvSpPr txBox="1"/>
          <p:nvPr/>
        </p:nvSpPr>
        <p:spPr>
          <a:xfrm>
            <a:off x="6282575" y="2958250"/>
            <a:ext cx="1090800" cy="61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Traffic</a:t>
            </a:r>
            <a:endParaRPr>
              <a:latin typeface="Century Schoolbook"/>
              <a:ea typeface="Century Schoolbook"/>
              <a:cs typeface="Century Schoolbook"/>
              <a:sym typeface="Century Schoolbook"/>
            </a:endParaRPr>
          </a:p>
        </p:txBody>
      </p:sp>
      <p:sp>
        <p:nvSpPr>
          <p:cNvPr id="1235" name="Google Shape;1235;p91"/>
          <p:cNvSpPr txBox="1"/>
          <p:nvPr/>
        </p:nvSpPr>
        <p:spPr>
          <a:xfrm>
            <a:off x="8568575" y="2805850"/>
            <a:ext cx="1090800" cy="858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Number of Stations</a:t>
            </a:r>
            <a:endParaRPr>
              <a:latin typeface="Century Schoolbook"/>
              <a:ea typeface="Century Schoolbook"/>
              <a:cs typeface="Century Schoolbook"/>
              <a:sym typeface="Century Schoolbook"/>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92"/>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latin typeface="Calibri"/>
                <a:ea typeface="Calibri"/>
                <a:cs typeface="Calibri"/>
                <a:sym typeface="Calibri"/>
              </a:rPr>
              <a:t>What about using SL models?</a:t>
            </a:r>
            <a:endParaRPr>
              <a:latin typeface="Calibri"/>
              <a:ea typeface="Calibri"/>
              <a:cs typeface="Calibri"/>
              <a:sym typeface="Calibri"/>
            </a:endParaRPr>
          </a:p>
        </p:txBody>
      </p:sp>
      <p:sp>
        <p:nvSpPr>
          <p:cNvPr id="1242" name="Google Shape;1242;p92"/>
          <p:cNvSpPr txBox="1"/>
          <p:nvPr>
            <p:ph idx="1" type="body"/>
          </p:nvPr>
        </p:nvSpPr>
        <p:spPr>
          <a:xfrm>
            <a:off x="503650" y="1326250"/>
            <a:ext cx="4878000" cy="3855300"/>
          </a:xfrm>
          <a:prstGeom prst="rect">
            <a:avLst/>
          </a:prstGeom>
        </p:spPr>
        <p:txBody>
          <a:bodyPr anchorCtr="0" anchor="t" bIns="0" lIns="0" spcFirstLastPara="1" rIns="0" wrap="square" tIns="0">
            <a:normAutofit/>
          </a:bodyPr>
          <a:lstStyle/>
          <a:p>
            <a:pPr indent="-323850" lvl="0" marL="457200" rtl="0" algn="l">
              <a:spcBef>
                <a:spcPts val="0"/>
              </a:spcBef>
              <a:spcAft>
                <a:spcPts val="0"/>
              </a:spcAft>
              <a:buSzPts val="1500"/>
              <a:buFont typeface="Calibri"/>
              <a:buChar char="●"/>
            </a:pPr>
            <a:r>
              <a:rPr lang="en-US" sz="1500">
                <a:latin typeface="Calibri"/>
                <a:ea typeface="Calibri"/>
                <a:cs typeface="Calibri"/>
                <a:sym typeface="Calibri"/>
              </a:rPr>
              <a:t>That’s a great idea!</a:t>
            </a:r>
            <a:endParaRPr sz="1500">
              <a:latin typeface="Calibri"/>
              <a:ea typeface="Calibri"/>
              <a:cs typeface="Calibri"/>
              <a:sym typeface="Calibri"/>
            </a:endParaRPr>
          </a:p>
          <a:p>
            <a:pPr indent="-323850" lvl="0" marL="457200" rtl="0" algn="l">
              <a:spcBef>
                <a:spcPts val="1000"/>
              </a:spcBef>
              <a:spcAft>
                <a:spcPts val="0"/>
              </a:spcAft>
              <a:buSzPts val="1500"/>
              <a:buFont typeface="Calibri"/>
              <a:buChar char="●"/>
            </a:pPr>
            <a:r>
              <a:rPr lang="en-US" sz="1500">
                <a:latin typeface="Calibri"/>
                <a:ea typeface="Calibri"/>
                <a:cs typeface="Calibri"/>
                <a:sym typeface="Calibri"/>
              </a:rPr>
              <a:t>Do we have all input parameters of the SL model?</a:t>
            </a:r>
            <a:endParaRPr sz="1500">
              <a:latin typeface="Calibri"/>
              <a:ea typeface="Calibri"/>
              <a:cs typeface="Calibri"/>
              <a:sym typeface="Calibri"/>
            </a:endParaRPr>
          </a:p>
          <a:p>
            <a:pPr indent="-311150" lvl="1" marL="914400" rtl="0" algn="l">
              <a:spcBef>
                <a:spcPts val="1000"/>
              </a:spcBef>
              <a:spcAft>
                <a:spcPts val="0"/>
              </a:spcAft>
              <a:buSzPts val="1300"/>
              <a:buFont typeface="Calibri"/>
              <a:buChar char="○"/>
            </a:pPr>
            <a:r>
              <a:rPr lang="en-US" sz="1300">
                <a:latin typeface="Calibri"/>
                <a:ea typeface="Calibri"/>
                <a:cs typeface="Calibri"/>
                <a:sym typeface="Calibri"/>
              </a:rPr>
              <a:t>Yes: we can reduce the exploration!</a:t>
            </a:r>
            <a:endParaRPr sz="1300">
              <a:latin typeface="Calibri"/>
              <a:ea typeface="Calibri"/>
              <a:cs typeface="Calibri"/>
              <a:sym typeface="Calibri"/>
            </a:endParaRPr>
          </a:p>
          <a:p>
            <a:pPr indent="-311150" lvl="1" marL="914400" rtl="0" algn="l">
              <a:spcBef>
                <a:spcPts val="1000"/>
              </a:spcBef>
              <a:spcAft>
                <a:spcPts val="0"/>
              </a:spcAft>
              <a:buSzPts val="1300"/>
              <a:buFont typeface="Calibri"/>
              <a:buChar char="○"/>
            </a:pPr>
            <a:r>
              <a:rPr lang="en-US" sz="1300">
                <a:latin typeface="Calibri"/>
                <a:ea typeface="Calibri"/>
                <a:cs typeface="Calibri"/>
                <a:sym typeface="Calibri"/>
              </a:rPr>
              <a:t>No: we need to explore first to gather those input parameters</a:t>
            </a:r>
            <a:endParaRPr sz="1300">
              <a:latin typeface="Calibri"/>
              <a:ea typeface="Calibri"/>
              <a:cs typeface="Calibri"/>
              <a:sym typeface="Calibri"/>
            </a:endParaRPr>
          </a:p>
          <a:p>
            <a:pPr indent="-311150" lvl="1" marL="914400" rtl="0" algn="l">
              <a:spcBef>
                <a:spcPts val="1000"/>
              </a:spcBef>
              <a:spcAft>
                <a:spcPts val="0"/>
              </a:spcAft>
              <a:buSzPts val="1300"/>
              <a:buFont typeface="Calibri"/>
              <a:buChar char="○"/>
            </a:pPr>
            <a:r>
              <a:rPr lang="en-US" sz="1300">
                <a:latin typeface="Calibri"/>
                <a:ea typeface="Calibri"/>
                <a:cs typeface="Calibri"/>
                <a:sym typeface="Calibri"/>
              </a:rPr>
              <a:t>Is the SL model general enough to work on the particular environment we have? We don’t know…</a:t>
            </a:r>
            <a:endParaRPr sz="1300">
              <a:latin typeface="Calibri"/>
              <a:ea typeface="Calibri"/>
              <a:cs typeface="Calibri"/>
              <a:sym typeface="Calibri"/>
            </a:endParaRPr>
          </a:p>
          <a:p>
            <a:pPr indent="-323850" lvl="0" marL="457200" rtl="0" algn="l">
              <a:spcBef>
                <a:spcPts val="1000"/>
              </a:spcBef>
              <a:spcAft>
                <a:spcPts val="1000"/>
              </a:spcAft>
              <a:buSzPts val="1500"/>
              <a:buFont typeface="Calibri"/>
              <a:buChar char="●"/>
            </a:pPr>
            <a:r>
              <a:rPr lang="en-US" sz="1500">
                <a:latin typeface="Calibri"/>
                <a:ea typeface="Calibri"/>
                <a:cs typeface="Calibri"/>
                <a:sym typeface="Calibri"/>
              </a:rPr>
              <a:t>Combining RL/MABs + SL models (trained using the gathered data) is </a:t>
            </a:r>
            <a:r>
              <a:rPr lang="en-US" sz="1500">
                <a:latin typeface="Calibri"/>
                <a:ea typeface="Calibri"/>
                <a:cs typeface="Calibri"/>
                <a:sym typeface="Calibri"/>
              </a:rPr>
              <a:t>—perhaps— a good option!</a:t>
            </a:r>
            <a:endParaRPr sz="1500">
              <a:latin typeface="Calibri"/>
              <a:ea typeface="Calibri"/>
              <a:cs typeface="Calibri"/>
              <a:sym typeface="Calibri"/>
            </a:endParaRPr>
          </a:p>
        </p:txBody>
      </p:sp>
      <p:sp>
        <p:nvSpPr>
          <p:cNvPr id="1243" name="Google Shape;1243;p9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244" name="Google Shape;1244;p92"/>
          <p:cNvSpPr/>
          <p:nvPr/>
        </p:nvSpPr>
        <p:spPr>
          <a:xfrm>
            <a:off x="6798700" y="1914800"/>
            <a:ext cx="1946400" cy="1202100"/>
          </a:xfrm>
          <a:prstGeom prst="ellipse">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45" name="Google Shape;1245;p92"/>
          <p:cNvCxnSpPr/>
          <p:nvPr/>
        </p:nvCxnSpPr>
        <p:spPr>
          <a:xfrm rot="10800000">
            <a:off x="7689925" y="2161100"/>
            <a:ext cx="445500" cy="409800"/>
          </a:xfrm>
          <a:prstGeom prst="straightConnector1">
            <a:avLst/>
          </a:prstGeom>
          <a:noFill/>
          <a:ln cap="flat" cmpd="sng" w="9525">
            <a:solidFill>
              <a:schemeClr val="dk2"/>
            </a:solidFill>
            <a:prstDash val="dash"/>
            <a:round/>
            <a:headEnd len="med" w="med" type="none"/>
            <a:tailEnd len="med" w="med" type="none"/>
          </a:ln>
        </p:spPr>
      </p:cxnSp>
      <p:cxnSp>
        <p:nvCxnSpPr>
          <p:cNvPr id="1246" name="Google Shape;1246;p92"/>
          <p:cNvCxnSpPr/>
          <p:nvPr/>
        </p:nvCxnSpPr>
        <p:spPr>
          <a:xfrm flipH="1" rot="10800000">
            <a:off x="7274850" y="2161050"/>
            <a:ext cx="415200" cy="560100"/>
          </a:xfrm>
          <a:prstGeom prst="straightConnector1">
            <a:avLst/>
          </a:prstGeom>
          <a:noFill/>
          <a:ln cap="flat" cmpd="sng" w="9525">
            <a:solidFill>
              <a:schemeClr val="dk2"/>
            </a:solidFill>
            <a:prstDash val="dash"/>
            <a:round/>
            <a:headEnd len="med" w="med" type="none"/>
            <a:tailEnd len="med" w="med" type="none"/>
          </a:ln>
        </p:spPr>
      </p:cxnSp>
      <p:pic>
        <p:nvPicPr>
          <p:cNvPr id="1247" name="Google Shape;1247;p92"/>
          <p:cNvPicPr preferRelativeResize="0"/>
          <p:nvPr/>
        </p:nvPicPr>
        <p:blipFill>
          <a:blip r:embed="rId3">
            <a:alphaModFix/>
          </a:blip>
          <a:stretch>
            <a:fillRect/>
          </a:stretch>
        </p:blipFill>
        <p:spPr>
          <a:xfrm>
            <a:off x="7849211" y="2360250"/>
            <a:ext cx="748039" cy="466725"/>
          </a:xfrm>
          <a:prstGeom prst="rect">
            <a:avLst/>
          </a:prstGeom>
          <a:noFill/>
          <a:ln>
            <a:noFill/>
          </a:ln>
        </p:spPr>
      </p:pic>
      <p:pic>
        <p:nvPicPr>
          <p:cNvPr id="1248" name="Google Shape;1248;p92"/>
          <p:cNvPicPr preferRelativeResize="0"/>
          <p:nvPr/>
        </p:nvPicPr>
        <p:blipFill>
          <a:blip r:embed="rId4">
            <a:alphaModFix/>
          </a:blip>
          <a:stretch>
            <a:fillRect/>
          </a:stretch>
        </p:blipFill>
        <p:spPr>
          <a:xfrm>
            <a:off x="7238750" y="1990075"/>
            <a:ext cx="692250" cy="320002"/>
          </a:xfrm>
          <a:prstGeom prst="rect">
            <a:avLst/>
          </a:prstGeom>
          <a:noFill/>
          <a:ln>
            <a:noFill/>
          </a:ln>
        </p:spPr>
      </p:pic>
      <p:pic>
        <p:nvPicPr>
          <p:cNvPr id="1249" name="Google Shape;1249;p92"/>
          <p:cNvPicPr preferRelativeResize="0"/>
          <p:nvPr/>
        </p:nvPicPr>
        <p:blipFill>
          <a:blip r:embed="rId5">
            <a:alphaModFix/>
          </a:blip>
          <a:stretch>
            <a:fillRect/>
          </a:stretch>
        </p:blipFill>
        <p:spPr>
          <a:xfrm>
            <a:off x="7121050" y="2394400"/>
            <a:ext cx="289450" cy="612550"/>
          </a:xfrm>
          <a:prstGeom prst="rect">
            <a:avLst/>
          </a:prstGeom>
          <a:noFill/>
          <a:ln>
            <a:noFill/>
          </a:ln>
        </p:spPr>
      </p:pic>
      <p:pic>
        <p:nvPicPr>
          <p:cNvPr id="1250" name="Google Shape;1250;p92"/>
          <p:cNvPicPr preferRelativeResize="0"/>
          <p:nvPr/>
        </p:nvPicPr>
        <p:blipFill>
          <a:blip r:embed="rId6">
            <a:alphaModFix/>
          </a:blip>
          <a:stretch>
            <a:fillRect/>
          </a:stretch>
        </p:blipFill>
        <p:spPr>
          <a:xfrm>
            <a:off x="7973575" y="1723950"/>
            <a:ext cx="499300" cy="509925"/>
          </a:xfrm>
          <a:prstGeom prst="rect">
            <a:avLst/>
          </a:prstGeom>
          <a:noFill/>
          <a:ln>
            <a:noFill/>
          </a:ln>
        </p:spPr>
      </p:pic>
      <p:sp>
        <p:nvSpPr>
          <p:cNvPr id="1251" name="Google Shape;1251;p92"/>
          <p:cNvSpPr txBox="1"/>
          <p:nvPr/>
        </p:nvSpPr>
        <p:spPr>
          <a:xfrm>
            <a:off x="7654175" y="2805850"/>
            <a:ext cx="1090800" cy="61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Channel</a:t>
            </a:r>
            <a:endParaRPr>
              <a:latin typeface="Century Schoolbook"/>
              <a:ea typeface="Century Schoolbook"/>
              <a:cs typeface="Century Schoolbook"/>
              <a:sym typeface="Century Schoolbook"/>
            </a:endParaRPr>
          </a:p>
        </p:txBody>
      </p:sp>
      <p:sp>
        <p:nvSpPr>
          <p:cNvPr id="1252" name="Google Shape;1252;p92"/>
          <p:cNvSpPr txBox="1"/>
          <p:nvPr/>
        </p:nvSpPr>
        <p:spPr>
          <a:xfrm>
            <a:off x="5672975" y="769650"/>
            <a:ext cx="4026900" cy="742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OBSS interference/contention</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(unlicensed bands)</a:t>
            </a:r>
            <a:endParaRPr>
              <a:latin typeface="Century Schoolbook"/>
              <a:ea typeface="Century Schoolbook"/>
              <a:cs typeface="Century Schoolbook"/>
              <a:sym typeface="Century Schoolbook"/>
            </a:endParaRPr>
          </a:p>
        </p:txBody>
      </p:sp>
      <p:sp>
        <p:nvSpPr>
          <p:cNvPr id="1253" name="Google Shape;1253;p92"/>
          <p:cNvSpPr/>
          <p:nvPr/>
        </p:nvSpPr>
        <p:spPr>
          <a:xfrm rot="2854425">
            <a:off x="6664329" y="1548268"/>
            <a:ext cx="689701" cy="218714"/>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4" name="Google Shape;1254;p92"/>
          <p:cNvSpPr txBox="1"/>
          <p:nvPr/>
        </p:nvSpPr>
        <p:spPr>
          <a:xfrm>
            <a:off x="6282575" y="2043850"/>
            <a:ext cx="1090800" cy="61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Traffic</a:t>
            </a:r>
            <a:endParaRPr>
              <a:latin typeface="Century Schoolbook"/>
              <a:ea typeface="Century Schoolbook"/>
              <a:cs typeface="Century Schoolbook"/>
              <a:sym typeface="Century Schoolbook"/>
            </a:endParaRPr>
          </a:p>
        </p:txBody>
      </p:sp>
      <p:sp>
        <p:nvSpPr>
          <p:cNvPr id="1255" name="Google Shape;1255;p92"/>
          <p:cNvSpPr txBox="1"/>
          <p:nvPr/>
        </p:nvSpPr>
        <p:spPr>
          <a:xfrm>
            <a:off x="8568575" y="1891450"/>
            <a:ext cx="1090800" cy="858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Number of Stations</a:t>
            </a:r>
            <a:endParaRPr>
              <a:latin typeface="Century Schoolbook"/>
              <a:ea typeface="Century Schoolbook"/>
              <a:cs typeface="Century Schoolbook"/>
              <a:sym typeface="Century Schoolbook"/>
            </a:endParaRPr>
          </a:p>
        </p:txBody>
      </p:sp>
      <p:pic>
        <p:nvPicPr>
          <p:cNvPr id="1256" name="Google Shape;1256;p92"/>
          <p:cNvPicPr preferRelativeResize="0"/>
          <p:nvPr/>
        </p:nvPicPr>
        <p:blipFill>
          <a:blip r:embed="rId7">
            <a:alphaModFix/>
          </a:blip>
          <a:stretch>
            <a:fillRect/>
          </a:stretch>
        </p:blipFill>
        <p:spPr>
          <a:xfrm>
            <a:off x="1560350" y="3990425"/>
            <a:ext cx="2700021" cy="1522526"/>
          </a:xfrm>
          <a:prstGeom prst="rect">
            <a:avLst/>
          </a:prstGeom>
          <a:noFill/>
          <a:ln>
            <a:noFill/>
          </a:ln>
        </p:spPr>
      </p:pic>
      <p:sp>
        <p:nvSpPr>
          <p:cNvPr id="1257" name="Google Shape;1257;p92"/>
          <p:cNvSpPr txBox="1"/>
          <p:nvPr/>
        </p:nvSpPr>
        <p:spPr>
          <a:xfrm>
            <a:off x="6412675" y="3914225"/>
            <a:ext cx="3000000" cy="11721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US">
                <a:solidFill>
                  <a:schemeClr val="dk1"/>
                </a:solidFill>
                <a:latin typeface="Calibri"/>
                <a:ea typeface="Calibri"/>
                <a:cs typeface="Calibri"/>
                <a:sym typeface="Calibri"/>
              </a:rPr>
              <a:t>Agents should be able to adapt to new environments (or changes in) without any previous knowledge (model-free).</a:t>
            </a:r>
            <a:endParaRPr>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93"/>
          <p:cNvSpPr txBox="1"/>
          <p:nvPr>
            <p:ph idx="1" type="body"/>
          </p:nvPr>
        </p:nvSpPr>
        <p:spPr>
          <a:xfrm>
            <a:off x="503650" y="1326250"/>
            <a:ext cx="6125400" cy="3855300"/>
          </a:xfrm>
          <a:prstGeom prst="rect">
            <a:avLst/>
          </a:prstGeom>
        </p:spPr>
        <p:txBody>
          <a:bodyPr anchorCtr="0" anchor="t" bIns="0" lIns="0" spcFirstLastPara="1" rIns="0" wrap="square" tIns="0">
            <a:noAutofit/>
          </a:bodyPr>
          <a:lstStyle/>
          <a:p>
            <a:pPr indent="-303847" lvl="0" marL="457200" rtl="0" algn="l">
              <a:lnSpc>
                <a:spcPct val="140000"/>
              </a:lnSpc>
              <a:spcBef>
                <a:spcPts val="0"/>
              </a:spcBef>
              <a:spcAft>
                <a:spcPts val="0"/>
              </a:spcAft>
              <a:buSzPts val="1185"/>
              <a:buFont typeface="Calibri"/>
              <a:buChar char="●"/>
            </a:pPr>
            <a:r>
              <a:rPr lang="en-US" sz="1495">
                <a:latin typeface="Calibri"/>
                <a:ea typeface="Calibri"/>
                <a:cs typeface="Calibri"/>
                <a:sym typeface="Calibri"/>
              </a:rPr>
              <a:t>Multiple devices/networks trying to find a good configuration may result in a never-end story.</a:t>
            </a:r>
            <a:endParaRPr sz="1495">
              <a:latin typeface="Calibri"/>
              <a:ea typeface="Calibri"/>
              <a:cs typeface="Calibri"/>
              <a:sym typeface="Calibri"/>
            </a:endParaRPr>
          </a:p>
          <a:p>
            <a:pPr indent="-303847" lvl="0" marL="457200" rtl="0" algn="l">
              <a:lnSpc>
                <a:spcPct val="140000"/>
              </a:lnSpc>
              <a:spcBef>
                <a:spcPts val="0"/>
              </a:spcBef>
              <a:spcAft>
                <a:spcPts val="0"/>
              </a:spcAft>
              <a:buSzPts val="1185"/>
              <a:buFont typeface="Calibri"/>
              <a:buChar char="●"/>
            </a:pPr>
            <a:r>
              <a:rPr lang="en-US" sz="1495">
                <a:latin typeface="Calibri"/>
                <a:ea typeface="Calibri"/>
                <a:cs typeface="Calibri"/>
                <a:sym typeface="Calibri"/>
              </a:rPr>
              <a:t>Even if there is a joint action, it is unlikely that all agents choose the ‘right’ action at the ‘right’ moment.</a:t>
            </a:r>
            <a:endParaRPr sz="1495">
              <a:latin typeface="Calibri"/>
              <a:ea typeface="Calibri"/>
              <a:cs typeface="Calibri"/>
              <a:sym typeface="Calibri"/>
            </a:endParaRPr>
          </a:p>
          <a:p>
            <a:pPr indent="-303847" lvl="0" marL="457200" rtl="0" algn="l">
              <a:lnSpc>
                <a:spcPct val="140000"/>
              </a:lnSpc>
              <a:spcBef>
                <a:spcPts val="0"/>
              </a:spcBef>
              <a:spcAft>
                <a:spcPts val="0"/>
              </a:spcAft>
              <a:buSzPts val="1185"/>
              <a:buFont typeface="Calibri"/>
              <a:buChar char="●"/>
            </a:pPr>
            <a:r>
              <a:rPr lang="en-US" sz="1495">
                <a:latin typeface="Calibri"/>
                <a:ea typeface="Calibri"/>
                <a:cs typeface="Calibri"/>
                <a:sym typeface="Calibri"/>
              </a:rPr>
              <a:t>That optimal action for the entire network may be suboptimal for some individual ‘agents’, and so the equilibrium is fragile.</a:t>
            </a:r>
            <a:endParaRPr sz="1495">
              <a:latin typeface="Calibri"/>
              <a:ea typeface="Calibri"/>
              <a:cs typeface="Calibri"/>
              <a:sym typeface="Calibri"/>
            </a:endParaRPr>
          </a:p>
          <a:p>
            <a:pPr indent="-303847" lvl="0" marL="457200" rtl="0" algn="l">
              <a:lnSpc>
                <a:spcPct val="140000"/>
              </a:lnSpc>
              <a:spcBef>
                <a:spcPts val="0"/>
              </a:spcBef>
              <a:spcAft>
                <a:spcPts val="0"/>
              </a:spcAft>
              <a:buSzPts val="1185"/>
              <a:buFont typeface="Calibri"/>
              <a:buChar char="●"/>
            </a:pPr>
            <a:r>
              <a:rPr lang="en-US" sz="1495">
                <a:latin typeface="Calibri"/>
                <a:ea typeface="Calibri"/>
                <a:cs typeface="Calibri"/>
                <a:sym typeface="Calibri"/>
              </a:rPr>
              <a:t>To solve this problem, </a:t>
            </a:r>
            <a:endParaRPr sz="1495">
              <a:latin typeface="Calibri"/>
              <a:ea typeface="Calibri"/>
              <a:cs typeface="Calibri"/>
              <a:sym typeface="Calibri"/>
            </a:endParaRPr>
          </a:p>
          <a:p>
            <a:pPr indent="-303847" lvl="1" marL="914400" rtl="0" algn="l">
              <a:lnSpc>
                <a:spcPct val="140000"/>
              </a:lnSpc>
              <a:spcBef>
                <a:spcPts val="0"/>
              </a:spcBef>
              <a:spcAft>
                <a:spcPts val="0"/>
              </a:spcAft>
              <a:buSzPts val="1185"/>
              <a:buFont typeface="Calibri"/>
              <a:buChar char="○"/>
            </a:pPr>
            <a:r>
              <a:rPr lang="en-US" sz="1495" u="sng">
                <a:latin typeface="Calibri"/>
                <a:ea typeface="Calibri"/>
                <a:cs typeface="Calibri"/>
                <a:sym typeface="Calibri"/>
              </a:rPr>
              <a:t>temporal randomization</a:t>
            </a:r>
            <a:r>
              <a:rPr lang="en-US" sz="1495">
                <a:latin typeface="Calibri"/>
                <a:ea typeface="Calibri"/>
                <a:cs typeface="Calibri"/>
                <a:sym typeface="Calibri"/>
              </a:rPr>
              <a:t> can be applied (learn by turns): </a:t>
            </a:r>
            <a:r>
              <a:rPr lang="en-US" sz="1495">
                <a:solidFill>
                  <a:schemeClr val="dk1"/>
                </a:solidFill>
              </a:rPr>
              <a:t>Agents learn only in certain periods of time. </a:t>
            </a:r>
            <a:r>
              <a:rPr lang="en-US" sz="1495" u="sng">
                <a:solidFill>
                  <a:schemeClr val="dk1"/>
                </a:solidFill>
                <a:latin typeface="Calibri"/>
                <a:ea typeface="Calibri"/>
                <a:cs typeface="Calibri"/>
                <a:sym typeface="Calibri"/>
              </a:rPr>
              <a:t>Idea</a:t>
            </a:r>
            <a:r>
              <a:rPr lang="en-US" sz="1495">
                <a:solidFill>
                  <a:schemeClr val="dk1"/>
                </a:solidFill>
                <a:latin typeface="Calibri"/>
                <a:ea typeface="Calibri"/>
                <a:cs typeface="Calibri"/>
                <a:sym typeface="Calibri"/>
              </a:rPr>
              <a:t>: the best for me, it is the best for the others (not always true)</a:t>
            </a:r>
            <a:endParaRPr sz="1495">
              <a:latin typeface="Calibri"/>
              <a:ea typeface="Calibri"/>
              <a:cs typeface="Calibri"/>
              <a:sym typeface="Calibri"/>
            </a:endParaRPr>
          </a:p>
          <a:p>
            <a:pPr indent="-303847" lvl="1" marL="914400" rtl="0" algn="l">
              <a:lnSpc>
                <a:spcPct val="140000"/>
              </a:lnSpc>
              <a:spcBef>
                <a:spcPts val="0"/>
              </a:spcBef>
              <a:spcAft>
                <a:spcPts val="0"/>
              </a:spcAft>
              <a:buSzPts val="1185"/>
              <a:buFont typeface="Calibri"/>
              <a:buChar char="○"/>
            </a:pPr>
            <a:r>
              <a:rPr lang="en-US" sz="1495" u="sng">
                <a:latin typeface="Calibri"/>
                <a:ea typeface="Calibri"/>
                <a:cs typeface="Calibri"/>
                <a:sym typeface="Calibri"/>
              </a:rPr>
              <a:t>sharing information</a:t>
            </a:r>
            <a:r>
              <a:rPr lang="en-US" sz="1495">
                <a:latin typeface="Calibri"/>
                <a:ea typeface="Calibri"/>
                <a:cs typeface="Calibri"/>
                <a:sym typeface="Calibri"/>
              </a:rPr>
              <a:t>, and reaching consensus (federated learning)</a:t>
            </a:r>
            <a:endParaRPr sz="1495">
              <a:latin typeface="Calibri"/>
              <a:ea typeface="Calibri"/>
              <a:cs typeface="Calibri"/>
              <a:sym typeface="Calibri"/>
            </a:endParaRPr>
          </a:p>
        </p:txBody>
      </p:sp>
      <p:sp>
        <p:nvSpPr>
          <p:cNvPr id="1264" name="Google Shape;1264;p93"/>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latin typeface="Calibri"/>
                <a:ea typeface="Calibri"/>
                <a:cs typeface="Calibri"/>
                <a:sym typeface="Calibri"/>
              </a:rPr>
              <a:t>Single vs Multi-agent set-ups</a:t>
            </a:r>
            <a:endParaRPr>
              <a:latin typeface="Calibri"/>
              <a:ea typeface="Calibri"/>
              <a:cs typeface="Calibri"/>
              <a:sym typeface="Calibri"/>
            </a:endParaRPr>
          </a:p>
        </p:txBody>
      </p:sp>
      <p:sp>
        <p:nvSpPr>
          <p:cNvPr id="1265" name="Google Shape;1265;p9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266" name="Google Shape;1266;p93"/>
          <p:cNvPicPr preferRelativeResize="0"/>
          <p:nvPr/>
        </p:nvPicPr>
        <p:blipFill>
          <a:blip r:embed="rId3">
            <a:alphaModFix/>
          </a:blip>
          <a:stretch>
            <a:fillRect/>
          </a:stretch>
        </p:blipFill>
        <p:spPr>
          <a:xfrm>
            <a:off x="8000750" y="1609075"/>
            <a:ext cx="692250" cy="320002"/>
          </a:xfrm>
          <a:prstGeom prst="rect">
            <a:avLst/>
          </a:prstGeom>
          <a:noFill/>
          <a:ln>
            <a:noFill/>
          </a:ln>
        </p:spPr>
      </p:pic>
      <p:pic>
        <p:nvPicPr>
          <p:cNvPr id="1267" name="Google Shape;1267;p93"/>
          <p:cNvPicPr preferRelativeResize="0"/>
          <p:nvPr/>
        </p:nvPicPr>
        <p:blipFill>
          <a:blip r:embed="rId4">
            <a:alphaModFix/>
          </a:blip>
          <a:stretch>
            <a:fillRect/>
          </a:stretch>
        </p:blipFill>
        <p:spPr>
          <a:xfrm>
            <a:off x="8735575" y="1342950"/>
            <a:ext cx="499300" cy="509925"/>
          </a:xfrm>
          <a:prstGeom prst="rect">
            <a:avLst/>
          </a:prstGeom>
          <a:noFill/>
          <a:ln>
            <a:noFill/>
          </a:ln>
        </p:spPr>
      </p:pic>
      <p:pic>
        <p:nvPicPr>
          <p:cNvPr id="1268" name="Google Shape;1268;p93"/>
          <p:cNvPicPr preferRelativeResize="0"/>
          <p:nvPr/>
        </p:nvPicPr>
        <p:blipFill>
          <a:blip r:embed="rId3">
            <a:alphaModFix/>
          </a:blip>
          <a:stretch>
            <a:fillRect/>
          </a:stretch>
        </p:blipFill>
        <p:spPr>
          <a:xfrm>
            <a:off x="8762750" y="3056875"/>
            <a:ext cx="692250" cy="320002"/>
          </a:xfrm>
          <a:prstGeom prst="rect">
            <a:avLst/>
          </a:prstGeom>
          <a:noFill/>
          <a:ln>
            <a:noFill/>
          </a:ln>
        </p:spPr>
      </p:pic>
      <p:pic>
        <p:nvPicPr>
          <p:cNvPr id="1269" name="Google Shape;1269;p93"/>
          <p:cNvPicPr preferRelativeResize="0"/>
          <p:nvPr/>
        </p:nvPicPr>
        <p:blipFill>
          <a:blip r:embed="rId4">
            <a:alphaModFix/>
          </a:blip>
          <a:stretch>
            <a:fillRect/>
          </a:stretch>
        </p:blipFill>
        <p:spPr>
          <a:xfrm>
            <a:off x="9497575" y="2790750"/>
            <a:ext cx="499300" cy="509925"/>
          </a:xfrm>
          <a:prstGeom prst="rect">
            <a:avLst/>
          </a:prstGeom>
          <a:noFill/>
          <a:ln>
            <a:noFill/>
          </a:ln>
        </p:spPr>
      </p:pic>
      <p:pic>
        <p:nvPicPr>
          <p:cNvPr id="1270" name="Google Shape;1270;p93"/>
          <p:cNvPicPr preferRelativeResize="0"/>
          <p:nvPr/>
        </p:nvPicPr>
        <p:blipFill>
          <a:blip r:embed="rId3">
            <a:alphaModFix/>
          </a:blip>
          <a:stretch>
            <a:fillRect/>
          </a:stretch>
        </p:blipFill>
        <p:spPr>
          <a:xfrm>
            <a:off x="7467350" y="3971275"/>
            <a:ext cx="692250" cy="320002"/>
          </a:xfrm>
          <a:prstGeom prst="rect">
            <a:avLst/>
          </a:prstGeom>
          <a:noFill/>
          <a:ln>
            <a:noFill/>
          </a:ln>
        </p:spPr>
      </p:pic>
      <p:pic>
        <p:nvPicPr>
          <p:cNvPr id="1271" name="Google Shape;1271;p93"/>
          <p:cNvPicPr preferRelativeResize="0"/>
          <p:nvPr/>
        </p:nvPicPr>
        <p:blipFill>
          <a:blip r:embed="rId4">
            <a:alphaModFix/>
          </a:blip>
          <a:stretch>
            <a:fillRect/>
          </a:stretch>
        </p:blipFill>
        <p:spPr>
          <a:xfrm>
            <a:off x="8202175" y="3705150"/>
            <a:ext cx="499300" cy="509925"/>
          </a:xfrm>
          <a:prstGeom prst="rect">
            <a:avLst/>
          </a:prstGeom>
          <a:noFill/>
          <a:ln>
            <a:noFill/>
          </a:ln>
        </p:spPr>
      </p:pic>
      <p:pic>
        <p:nvPicPr>
          <p:cNvPr id="1272" name="Google Shape;1272;p93"/>
          <p:cNvPicPr preferRelativeResize="0"/>
          <p:nvPr/>
        </p:nvPicPr>
        <p:blipFill>
          <a:blip r:embed="rId3">
            <a:alphaModFix/>
          </a:blip>
          <a:stretch>
            <a:fillRect/>
          </a:stretch>
        </p:blipFill>
        <p:spPr>
          <a:xfrm>
            <a:off x="6857750" y="2828275"/>
            <a:ext cx="692250" cy="320002"/>
          </a:xfrm>
          <a:prstGeom prst="rect">
            <a:avLst/>
          </a:prstGeom>
          <a:noFill/>
          <a:ln>
            <a:noFill/>
          </a:ln>
        </p:spPr>
      </p:pic>
      <p:pic>
        <p:nvPicPr>
          <p:cNvPr id="1273" name="Google Shape;1273;p93"/>
          <p:cNvPicPr preferRelativeResize="0"/>
          <p:nvPr/>
        </p:nvPicPr>
        <p:blipFill>
          <a:blip r:embed="rId4">
            <a:alphaModFix/>
          </a:blip>
          <a:stretch>
            <a:fillRect/>
          </a:stretch>
        </p:blipFill>
        <p:spPr>
          <a:xfrm>
            <a:off x="7592575" y="2562150"/>
            <a:ext cx="499300" cy="509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3D3C"/>
        </a:solidFill>
      </p:bgPr>
    </p:bg>
    <p:spTree>
      <p:nvGrpSpPr>
        <p:cNvPr id="145" name="Shape 145"/>
        <p:cNvGrpSpPr/>
        <p:nvPr/>
      </p:nvGrpSpPr>
      <p:grpSpPr>
        <a:xfrm>
          <a:off x="0" y="0"/>
          <a:ext cx="0" cy="0"/>
          <a:chOff x="0" y="0"/>
          <a:chExt cx="0" cy="0"/>
        </a:xfrm>
      </p:grpSpPr>
      <p:sp>
        <p:nvSpPr>
          <p:cNvPr id="146" name="Google Shape;146;p22"/>
          <p:cNvSpPr txBox="1"/>
          <p:nvPr/>
        </p:nvSpPr>
        <p:spPr>
          <a:xfrm>
            <a:off x="504000" y="984941"/>
            <a:ext cx="9068700" cy="19311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Font typeface="Arial"/>
              <a:buNone/>
            </a:pPr>
            <a:r>
              <a:rPr lang="en-US" sz="4400">
                <a:solidFill>
                  <a:srgbClr val="FFFFFF"/>
                </a:solidFill>
                <a:latin typeface="Calibri"/>
                <a:ea typeface="Calibri"/>
                <a:cs typeface="Calibri"/>
                <a:sym typeface="Calibri"/>
              </a:rPr>
              <a:t>1</a:t>
            </a:r>
            <a:r>
              <a:rPr lang="en-US" sz="4400">
                <a:latin typeface="Calibri"/>
                <a:ea typeface="Calibri"/>
                <a:cs typeface="Calibri"/>
                <a:sym typeface="Calibri"/>
              </a:rPr>
              <a:t> </a:t>
            </a:r>
            <a:r>
              <a:rPr lang="en-US" sz="4400">
                <a:solidFill>
                  <a:srgbClr val="FFFFFF"/>
                </a:solidFill>
                <a:latin typeface="Calibri"/>
                <a:ea typeface="Calibri"/>
                <a:cs typeface="Calibri"/>
                <a:sym typeface="Calibri"/>
              </a:rPr>
              <a:t>Introduction</a:t>
            </a:r>
            <a:endParaRPr sz="4400">
              <a:solidFill>
                <a:srgbClr val="FFFFFF"/>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Font typeface="Arial"/>
              <a:buNone/>
            </a:pPr>
            <a:r>
              <a:t/>
            </a:r>
            <a:endParaRPr sz="4400">
              <a:solidFill>
                <a:srgbClr val="FFFFFF"/>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Font typeface="Arial"/>
              <a:buNone/>
            </a:pPr>
            <a:r>
              <a:rPr lang="en-US" sz="2600">
                <a:solidFill>
                  <a:srgbClr val="FFFFFF"/>
                </a:solidFill>
                <a:latin typeface="Calibri"/>
                <a:ea typeface="Calibri"/>
                <a:cs typeface="Calibri"/>
                <a:sym typeface="Calibri"/>
              </a:rPr>
              <a:t>Why Wi-Fi may want to adopt AI/ML?</a:t>
            </a:r>
            <a:endParaRPr sz="2600" strike="noStrike">
              <a:latin typeface="Calibri"/>
              <a:ea typeface="Calibri"/>
              <a:cs typeface="Calibri"/>
              <a:sym typeface="Calibri"/>
            </a:endParaRPr>
          </a:p>
        </p:txBody>
      </p:sp>
      <p:sp>
        <p:nvSpPr>
          <p:cNvPr id="147" name="Google Shape;147;p2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94"/>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MAB Examples</a:t>
            </a:r>
            <a:endParaRPr sz="3200" strike="noStrike">
              <a:latin typeface="Calibri"/>
              <a:ea typeface="Calibri"/>
              <a:cs typeface="Calibri"/>
              <a:sym typeface="Calibri"/>
            </a:endParaRPr>
          </a:p>
        </p:txBody>
      </p:sp>
      <p:sp>
        <p:nvSpPr>
          <p:cNvPr id="1279" name="Google Shape;1279;p94"/>
          <p:cNvSpPr txBox="1"/>
          <p:nvPr/>
        </p:nvSpPr>
        <p:spPr>
          <a:xfrm>
            <a:off x="503649" y="1326250"/>
            <a:ext cx="5098800" cy="3855300"/>
          </a:xfrm>
          <a:prstGeom prst="rect">
            <a:avLst/>
          </a:prstGeom>
          <a:noFill/>
          <a:ln>
            <a:noFill/>
          </a:ln>
        </p:spPr>
        <p:txBody>
          <a:bodyPr anchorCtr="0" anchor="t" bIns="0" lIns="0" spcFirstLastPara="1" rIns="0" wrap="square" tIns="0">
            <a:noAutofit/>
          </a:bodyPr>
          <a:lstStyle/>
          <a:p>
            <a:pPr indent="-323850" lvl="0" marL="457200" marR="0" rtl="0" algn="l">
              <a:spcBef>
                <a:spcPts val="0"/>
              </a:spcBef>
              <a:spcAft>
                <a:spcPts val="0"/>
              </a:spcAft>
              <a:buSzPts val="1500"/>
              <a:buFont typeface="Calibri"/>
              <a:buChar char="●"/>
            </a:pPr>
            <a:r>
              <a:rPr lang="en-US" sz="1500">
                <a:highlight>
                  <a:srgbClr val="FFFFD7"/>
                </a:highlight>
                <a:latin typeface="Calibri"/>
                <a:ea typeface="Calibri"/>
                <a:cs typeface="Calibri"/>
                <a:sym typeface="Calibri"/>
              </a:rPr>
              <a:t>Channel selection</a:t>
            </a:r>
            <a:endParaRPr sz="1500">
              <a:highlight>
                <a:srgbClr val="FFFFD7"/>
              </a:highlight>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We introduce 3 basic MAB algorithms</a:t>
            </a:r>
            <a:endParaRPr sz="1200">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S. Barrachina-Muñoz, et al.. "</a:t>
            </a:r>
            <a:r>
              <a:rPr lang="en-US" sz="1200" u="sng">
                <a:solidFill>
                  <a:schemeClr val="hlink"/>
                </a:solidFill>
                <a:latin typeface="Calibri"/>
                <a:ea typeface="Calibri"/>
                <a:cs typeface="Calibri"/>
                <a:sym typeface="Calibri"/>
                <a:hlinkClick r:id="rId3"/>
              </a:rPr>
              <a:t>Multi-armed bandits for spectrum allocation in multi-agent channel bonding WLANs</a:t>
            </a:r>
            <a:r>
              <a:rPr lang="en-US" sz="1200">
                <a:latin typeface="Calibri"/>
                <a:ea typeface="Calibri"/>
                <a:cs typeface="Calibri"/>
                <a:sym typeface="Calibri"/>
              </a:rPr>
              <a:t>." IEEE Access 9 (2021): 133472-133490.</a:t>
            </a:r>
            <a:endParaRPr sz="1200">
              <a:latin typeface="Calibri"/>
              <a:ea typeface="Calibri"/>
              <a:cs typeface="Calibri"/>
              <a:sym typeface="Calibri"/>
            </a:endParaRPr>
          </a:p>
          <a:p>
            <a:pPr indent="-323850" lvl="0" marL="457200" marR="0" rtl="0" algn="l">
              <a:spcBef>
                <a:spcPts val="1000"/>
              </a:spcBef>
              <a:spcAft>
                <a:spcPts val="0"/>
              </a:spcAft>
              <a:buSzPts val="1500"/>
              <a:buFont typeface="Calibri"/>
              <a:buChar char="●"/>
            </a:pPr>
            <a:r>
              <a:rPr lang="en-US" sz="1500">
                <a:latin typeface="Calibri"/>
                <a:ea typeface="Calibri"/>
                <a:cs typeface="Calibri"/>
                <a:sym typeface="Calibri"/>
              </a:rPr>
              <a:t>AP selection in multi-AP networks</a:t>
            </a:r>
            <a:endParaRPr sz="1500">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A good lesson from multi-agent environments</a:t>
            </a:r>
            <a:endParaRPr sz="1200">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M. Carrascosa, et al. "</a:t>
            </a:r>
            <a:r>
              <a:rPr lang="en-US" sz="1200" u="sng">
                <a:solidFill>
                  <a:schemeClr val="hlink"/>
                </a:solidFill>
                <a:latin typeface="Calibri"/>
                <a:ea typeface="Calibri"/>
                <a:cs typeface="Calibri"/>
                <a:sym typeface="Calibri"/>
                <a:hlinkClick r:id="rId4"/>
              </a:rPr>
              <a:t>Multi-armed bandits for decentralized AP selection in enterprise WLANs</a:t>
            </a:r>
            <a:r>
              <a:rPr lang="en-US" sz="1200">
                <a:latin typeface="Calibri"/>
                <a:ea typeface="Calibri"/>
                <a:cs typeface="Calibri"/>
                <a:sym typeface="Calibri"/>
              </a:rPr>
              <a:t>." Computer Communications 159 (2020): 108-123.</a:t>
            </a:r>
            <a:endParaRPr sz="1200">
              <a:latin typeface="Calibri"/>
              <a:ea typeface="Calibri"/>
              <a:cs typeface="Calibri"/>
              <a:sym typeface="Calibri"/>
            </a:endParaRPr>
          </a:p>
          <a:p>
            <a:pPr indent="0" lvl="0" marL="0" rtl="0" algn="l">
              <a:spcBef>
                <a:spcPts val="1000"/>
              </a:spcBef>
              <a:spcAft>
                <a:spcPts val="0"/>
              </a:spcAft>
              <a:buNone/>
            </a:pPr>
            <a:r>
              <a:t/>
            </a:r>
            <a:endParaRPr sz="1200">
              <a:solidFill>
                <a:schemeClr val="dk1"/>
              </a:solidFill>
              <a:latin typeface="Calibri"/>
              <a:ea typeface="Calibri"/>
              <a:cs typeface="Calibri"/>
              <a:sym typeface="Calibri"/>
            </a:endParaRPr>
          </a:p>
          <a:p>
            <a:pPr indent="-323850" lvl="0" marL="457200" rtl="0" algn="l">
              <a:spcBef>
                <a:spcPts val="100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Reinforced-lib – universal RL library</a:t>
            </a:r>
            <a:endParaRPr sz="1500">
              <a:solidFill>
                <a:schemeClr val="dk1"/>
              </a:solidFill>
              <a:latin typeface="Calibri"/>
              <a:ea typeface="Calibri"/>
              <a:cs typeface="Calibri"/>
              <a:sym typeface="Calibri"/>
            </a:endParaRPr>
          </a:p>
          <a:p>
            <a:pPr indent="-323850" lvl="1" marL="914400" rtl="0" algn="l">
              <a:spcBef>
                <a:spcPts val="1000"/>
              </a:spcBef>
              <a:spcAft>
                <a:spcPts val="1000"/>
              </a:spcAft>
              <a:buClr>
                <a:schemeClr val="dk1"/>
              </a:buClr>
              <a:buSzPts val="1500"/>
              <a:buFont typeface="Calibri"/>
              <a:buChar char="−"/>
            </a:pPr>
            <a:r>
              <a:rPr lang="en-US" sz="1200">
                <a:solidFill>
                  <a:schemeClr val="dk1"/>
                </a:solidFill>
                <a:latin typeface="Calibri"/>
                <a:ea typeface="Calibri"/>
                <a:cs typeface="Calibri"/>
                <a:sym typeface="Calibri"/>
              </a:rPr>
              <a:t>Analysis of MABs for rate selection: ε-greedy, UCB, TS, EXP3, Softmax</a:t>
            </a:r>
            <a:endParaRPr sz="1200">
              <a:latin typeface="Calibri"/>
              <a:ea typeface="Calibri"/>
              <a:cs typeface="Calibri"/>
              <a:sym typeface="Calibri"/>
            </a:endParaRPr>
          </a:p>
        </p:txBody>
      </p:sp>
      <p:sp>
        <p:nvSpPr>
          <p:cNvPr id="1280" name="Google Shape;1280;p9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281" name="Google Shape;1281;p94"/>
          <p:cNvSpPr txBox="1"/>
          <p:nvPr/>
        </p:nvSpPr>
        <p:spPr>
          <a:xfrm>
            <a:off x="5133925" y="604500"/>
            <a:ext cx="4692600" cy="8520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US" u="sng">
                <a:solidFill>
                  <a:schemeClr val="dk1"/>
                </a:solidFill>
                <a:latin typeface="Century Schoolbook"/>
                <a:ea typeface="Century Schoolbook"/>
                <a:cs typeface="Century Schoolbook"/>
                <a:sym typeface="Century Schoolbook"/>
              </a:rPr>
              <a:t>Is the research </a:t>
            </a:r>
            <a:r>
              <a:rPr lang="en-US" u="sng">
                <a:solidFill>
                  <a:schemeClr val="dk1"/>
                </a:solidFill>
                <a:latin typeface="Century Schoolbook"/>
                <a:ea typeface="Century Schoolbook"/>
                <a:cs typeface="Century Schoolbook"/>
                <a:sym typeface="Century Schoolbook"/>
              </a:rPr>
              <a:t>community</a:t>
            </a:r>
            <a:r>
              <a:rPr lang="en-US" u="sng">
                <a:solidFill>
                  <a:schemeClr val="dk1"/>
                </a:solidFill>
                <a:latin typeface="Century Schoolbook"/>
                <a:ea typeface="Century Schoolbook"/>
                <a:cs typeface="Century Schoolbook"/>
                <a:sym typeface="Century Schoolbook"/>
              </a:rPr>
              <a:t> using MABs</a:t>
            </a:r>
            <a:r>
              <a:rPr lang="en-US">
                <a:solidFill>
                  <a:schemeClr val="dk1"/>
                </a:solidFill>
                <a:latin typeface="Century Schoolbook"/>
                <a:ea typeface="Century Schoolbook"/>
                <a:cs typeface="Century Schoolbook"/>
                <a:sym typeface="Century Schoolbook"/>
              </a:rPr>
              <a:t>?</a:t>
            </a:r>
            <a:endParaRPr>
              <a:solidFill>
                <a:schemeClr val="dk1"/>
              </a:solidFill>
              <a:latin typeface="Century Schoolbook"/>
              <a:ea typeface="Century Schoolbook"/>
              <a:cs typeface="Century Schoolbook"/>
              <a:sym typeface="Century Schoolbook"/>
            </a:endParaRPr>
          </a:p>
          <a:p>
            <a:pPr indent="-293370" lvl="0" marL="457200" rtl="0" algn="l">
              <a:spcBef>
                <a:spcPts val="0"/>
              </a:spcBef>
              <a:spcAft>
                <a:spcPts val="0"/>
              </a:spcAft>
              <a:buClr>
                <a:schemeClr val="dk1"/>
              </a:buClr>
              <a:buSzPct val="100000"/>
              <a:buFont typeface="Century Schoolbook"/>
              <a:buChar char="●"/>
            </a:pPr>
            <a:r>
              <a:rPr lang="en-US" sz="1200">
                <a:solidFill>
                  <a:schemeClr val="dk1"/>
                </a:solidFill>
                <a:latin typeface="Century Schoolbook"/>
                <a:ea typeface="Century Schoolbook"/>
                <a:cs typeface="Century Schoolbook"/>
                <a:sym typeface="Century Schoolbook"/>
              </a:rPr>
              <a:t>Check our survey! Many papers using MABs.</a:t>
            </a:r>
            <a:endParaRPr sz="1200">
              <a:solidFill>
                <a:schemeClr val="dk1"/>
              </a:solidFill>
              <a:latin typeface="Century Schoolbook"/>
              <a:ea typeface="Century Schoolbook"/>
              <a:cs typeface="Century Schoolbook"/>
              <a:sym typeface="Century Schoolbook"/>
            </a:endParaRPr>
          </a:p>
          <a:p>
            <a:pPr indent="-293370" lvl="0" marL="457200" rtl="0" algn="l">
              <a:spcBef>
                <a:spcPts val="0"/>
              </a:spcBef>
              <a:spcAft>
                <a:spcPts val="0"/>
              </a:spcAft>
              <a:buClr>
                <a:schemeClr val="dk1"/>
              </a:buClr>
              <a:buSzPct val="100000"/>
              <a:buFont typeface="Century Schoolbook"/>
              <a:buChar char="●"/>
            </a:pPr>
            <a:r>
              <a:rPr lang="en-US" sz="1200">
                <a:solidFill>
                  <a:schemeClr val="dk1"/>
                </a:solidFill>
                <a:latin typeface="Century Schoolbook"/>
                <a:ea typeface="Century Schoolbook"/>
                <a:cs typeface="Century Schoolbook"/>
                <a:sym typeface="Century Schoolbook"/>
              </a:rPr>
              <a:t>Some recent ones (Google Scholar)</a:t>
            </a:r>
            <a:endParaRPr sz="1200">
              <a:solidFill>
                <a:schemeClr val="dk1"/>
              </a:solidFill>
              <a:latin typeface="Century Schoolbook"/>
              <a:ea typeface="Century Schoolbook"/>
              <a:cs typeface="Century Schoolbook"/>
              <a:sym typeface="Century Schoolbook"/>
            </a:endParaRPr>
          </a:p>
          <a:p>
            <a:pPr indent="0" lvl="0" marL="0" rtl="0" algn="l">
              <a:spcBef>
                <a:spcPts val="0"/>
              </a:spcBef>
              <a:spcAft>
                <a:spcPts val="0"/>
              </a:spcAft>
              <a:buNone/>
            </a:pPr>
            <a:r>
              <a:t/>
            </a:r>
            <a:endParaRPr sz="1200">
              <a:solidFill>
                <a:schemeClr val="dk1"/>
              </a:solidFill>
              <a:latin typeface="Century Schoolbook"/>
              <a:ea typeface="Century Schoolbook"/>
              <a:cs typeface="Century Schoolbook"/>
              <a:sym typeface="Century Schoolbook"/>
            </a:endParaRPr>
          </a:p>
          <a:p>
            <a:pPr indent="0" lvl="0" marL="0" rtl="0" algn="l">
              <a:spcBef>
                <a:spcPts val="0"/>
              </a:spcBef>
              <a:spcAft>
                <a:spcPts val="0"/>
              </a:spcAft>
              <a:buNone/>
            </a:pPr>
            <a:r>
              <a:t/>
            </a:r>
            <a:endParaRPr sz="1200">
              <a:solidFill>
                <a:schemeClr val="dk1"/>
              </a:solidFill>
              <a:latin typeface="Century Schoolbook"/>
              <a:ea typeface="Century Schoolbook"/>
              <a:cs typeface="Century Schoolbook"/>
              <a:sym typeface="Century Schoolbook"/>
            </a:endParaRPr>
          </a:p>
        </p:txBody>
      </p:sp>
      <p:pic>
        <p:nvPicPr>
          <p:cNvPr id="1282" name="Google Shape;1282;p94"/>
          <p:cNvPicPr preferRelativeResize="0"/>
          <p:nvPr/>
        </p:nvPicPr>
        <p:blipFill>
          <a:blip r:embed="rId5">
            <a:alphaModFix/>
          </a:blip>
          <a:stretch>
            <a:fillRect/>
          </a:stretch>
        </p:blipFill>
        <p:spPr>
          <a:xfrm>
            <a:off x="5667126" y="1276000"/>
            <a:ext cx="3346178" cy="3855299"/>
          </a:xfrm>
          <a:prstGeom prst="rect">
            <a:avLst/>
          </a:prstGeom>
          <a:noFill/>
          <a:ln>
            <a:noFill/>
          </a:ln>
        </p:spPr>
      </p:pic>
      <p:sp>
        <p:nvSpPr>
          <p:cNvPr id="1283" name="Google Shape;1283;p94"/>
          <p:cNvSpPr txBox="1"/>
          <p:nvPr/>
        </p:nvSpPr>
        <p:spPr>
          <a:xfrm>
            <a:off x="6332275" y="5235075"/>
            <a:ext cx="3000000" cy="362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700">
                <a:solidFill>
                  <a:srgbClr val="999999"/>
                </a:solidFill>
                <a:highlight>
                  <a:srgbClr val="FFFFFF"/>
                </a:highlight>
              </a:rPr>
              <a:t>Since 2019: </a:t>
            </a:r>
            <a:r>
              <a:rPr lang="en-US" sz="700">
                <a:solidFill>
                  <a:srgbClr val="999999"/>
                </a:solidFill>
                <a:highlight>
                  <a:srgbClr val="FFFFFF"/>
                </a:highlight>
              </a:rPr>
              <a:t>About 457 results (</a:t>
            </a:r>
            <a:r>
              <a:rPr b="1" lang="en-US" sz="700">
                <a:solidFill>
                  <a:srgbClr val="999999"/>
                </a:solidFill>
                <a:highlight>
                  <a:srgbClr val="FFFFFF"/>
                </a:highlight>
              </a:rPr>
              <a:t>0.07</a:t>
            </a:r>
            <a:r>
              <a:rPr lang="en-US" sz="700">
                <a:solidFill>
                  <a:srgbClr val="999999"/>
                </a:solidFill>
                <a:highlight>
                  <a:srgbClr val="FFFFFF"/>
                </a:highlight>
              </a:rPr>
              <a:t> sec)</a:t>
            </a:r>
            <a:endParaRPr sz="11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7" name="Shape 1287"/>
        <p:cNvGrpSpPr/>
        <p:nvPr/>
      </p:nvGrpSpPr>
      <p:grpSpPr>
        <a:xfrm>
          <a:off x="0" y="0"/>
          <a:ext cx="0" cy="0"/>
          <a:chOff x="0" y="0"/>
          <a:chExt cx="0" cy="0"/>
        </a:xfrm>
      </p:grpSpPr>
      <p:sp>
        <p:nvSpPr>
          <p:cNvPr id="1288" name="Google Shape;1288;p95"/>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Example: Channel Selection (MABs)</a:t>
            </a:r>
            <a:endParaRPr sz="3200" strike="noStrike">
              <a:latin typeface="Calibri"/>
              <a:ea typeface="Calibri"/>
              <a:cs typeface="Calibri"/>
              <a:sym typeface="Calibri"/>
            </a:endParaRPr>
          </a:p>
        </p:txBody>
      </p:sp>
      <p:pic>
        <p:nvPicPr>
          <p:cNvPr id="1289" name="Google Shape;1289;p95"/>
          <p:cNvPicPr preferRelativeResize="0"/>
          <p:nvPr/>
        </p:nvPicPr>
        <p:blipFill rotWithShape="1">
          <a:blip r:embed="rId3">
            <a:alphaModFix/>
          </a:blip>
          <a:srcRect b="0" l="0" r="0" t="0"/>
          <a:stretch/>
        </p:blipFill>
        <p:spPr>
          <a:xfrm>
            <a:off x="1604160" y="2554920"/>
            <a:ext cx="2221201" cy="1521719"/>
          </a:xfrm>
          <a:prstGeom prst="rect">
            <a:avLst/>
          </a:prstGeom>
          <a:noFill/>
          <a:ln>
            <a:noFill/>
          </a:ln>
        </p:spPr>
      </p:pic>
      <p:pic>
        <p:nvPicPr>
          <p:cNvPr id="1290" name="Google Shape;1290;p95"/>
          <p:cNvPicPr preferRelativeResize="0"/>
          <p:nvPr/>
        </p:nvPicPr>
        <p:blipFill rotWithShape="1">
          <a:blip r:embed="rId4">
            <a:alphaModFix/>
          </a:blip>
          <a:srcRect b="0" l="0" r="0" t="0"/>
          <a:stretch/>
        </p:blipFill>
        <p:spPr>
          <a:xfrm>
            <a:off x="2684160" y="2276640"/>
            <a:ext cx="351720" cy="359280"/>
          </a:xfrm>
          <a:prstGeom prst="rect">
            <a:avLst/>
          </a:prstGeom>
          <a:noFill/>
          <a:ln>
            <a:noFill/>
          </a:ln>
        </p:spPr>
      </p:pic>
      <p:sp>
        <p:nvSpPr>
          <p:cNvPr id="1291" name="Google Shape;1291;p95"/>
          <p:cNvSpPr txBox="1"/>
          <p:nvPr/>
        </p:nvSpPr>
        <p:spPr>
          <a:xfrm>
            <a:off x="1424160" y="2219760"/>
            <a:ext cx="939600" cy="3360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400" strike="noStrike">
                <a:solidFill>
                  <a:srgbClr val="CE181E"/>
                </a:solidFill>
                <a:latin typeface="Times New Roman"/>
                <a:ea typeface="Times New Roman"/>
                <a:cs typeface="Times New Roman"/>
                <a:sym typeface="Times New Roman"/>
              </a:rPr>
              <a:t>Smart AP</a:t>
            </a:r>
            <a:endParaRPr b="0" sz="1400" strike="noStrike">
              <a:latin typeface="Times New Roman"/>
              <a:ea typeface="Times New Roman"/>
              <a:cs typeface="Times New Roman"/>
              <a:sym typeface="Times New Roman"/>
            </a:endParaRPr>
          </a:p>
        </p:txBody>
      </p:sp>
      <p:sp>
        <p:nvSpPr>
          <p:cNvPr id="1292" name="Google Shape;1292;p95"/>
          <p:cNvSpPr/>
          <p:nvPr/>
        </p:nvSpPr>
        <p:spPr>
          <a:xfrm>
            <a:off x="1512000" y="1404000"/>
            <a:ext cx="360000" cy="3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1</a:t>
            </a:r>
            <a:endParaRPr b="0" sz="1800" strike="noStrike">
              <a:latin typeface="Times New Roman"/>
              <a:ea typeface="Times New Roman"/>
              <a:cs typeface="Times New Roman"/>
              <a:sym typeface="Times New Roman"/>
            </a:endParaRPr>
          </a:p>
        </p:txBody>
      </p:sp>
      <p:sp>
        <p:nvSpPr>
          <p:cNvPr id="1293" name="Google Shape;1293;p95"/>
          <p:cNvSpPr/>
          <p:nvPr/>
        </p:nvSpPr>
        <p:spPr>
          <a:xfrm>
            <a:off x="2052000" y="1404000"/>
            <a:ext cx="360000" cy="3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2</a:t>
            </a:r>
            <a:endParaRPr b="0" sz="1800" strike="noStrike">
              <a:latin typeface="Times New Roman"/>
              <a:ea typeface="Times New Roman"/>
              <a:cs typeface="Times New Roman"/>
              <a:sym typeface="Times New Roman"/>
            </a:endParaRPr>
          </a:p>
        </p:txBody>
      </p:sp>
      <p:sp>
        <p:nvSpPr>
          <p:cNvPr id="1294" name="Google Shape;1294;p95"/>
          <p:cNvSpPr/>
          <p:nvPr/>
        </p:nvSpPr>
        <p:spPr>
          <a:xfrm>
            <a:off x="2592000" y="1404000"/>
            <a:ext cx="360000" cy="3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3</a:t>
            </a:r>
            <a:endParaRPr b="0" sz="1800" strike="noStrike">
              <a:latin typeface="Times New Roman"/>
              <a:ea typeface="Times New Roman"/>
              <a:cs typeface="Times New Roman"/>
              <a:sym typeface="Times New Roman"/>
            </a:endParaRPr>
          </a:p>
        </p:txBody>
      </p:sp>
      <p:sp>
        <p:nvSpPr>
          <p:cNvPr id="1295" name="Google Shape;1295;p95"/>
          <p:cNvSpPr/>
          <p:nvPr/>
        </p:nvSpPr>
        <p:spPr>
          <a:xfrm>
            <a:off x="4140000" y="1404000"/>
            <a:ext cx="360000" cy="3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N</a:t>
            </a:r>
            <a:endParaRPr b="0" sz="1800" strike="noStrike">
              <a:latin typeface="Times New Roman"/>
              <a:ea typeface="Times New Roman"/>
              <a:cs typeface="Times New Roman"/>
              <a:sym typeface="Times New Roman"/>
            </a:endParaRPr>
          </a:p>
        </p:txBody>
      </p:sp>
      <p:sp>
        <p:nvSpPr>
          <p:cNvPr id="1296" name="Google Shape;1296;p95"/>
          <p:cNvSpPr txBox="1"/>
          <p:nvPr/>
        </p:nvSpPr>
        <p:spPr>
          <a:xfrm>
            <a:off x="468000" y="1425600"/>
            <a:ext cx="874200" cy="3360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400" strike="noStrike">
                <a:latin typeface="Times New Roman"/>
                <a:ea typeface="Times New Roman"/>
                <a:cs typeface="Times New Roman"/>
                <a:sym typeface="Times New Roman"/>
              </a:rPr>
              <a:t>channels</a:t>
            </a:r>
            <a:endParaRPr b="0" sz="1400" strike="noStrike">
              <a:latin typeface="Times New Roman"/>
              <a:ea typeface="Times New Roman"/>
              <a:cs typeface="Times New Roman"/>
              <a:sym typeface="Times New Roman"/>
            </a:endParaRPr>
          </a:p>
        </p:txBody>
      </p:sp>
      <p:cxnSp>
        <p:nvCxnSpPr>
          <p:cNvPr id="1297" name="Google Shape;1297;p95"/>
          <p:cNvCxnSpPr/>
          <p:nvPr/>
        </p:nvCxnSpPr>
        <p:spPr>
          <a:xfrm>
            <a:off x="5127840" y="1670040"/>
            <a:ext cx="1944000" cy="0"/>
          </a:xfrm>
          <a:prstGeom prst="straightConnector1">
            <a:avLst/>
          </a:prstGeom>
          <a:noFill/>
          <a:ln cap="flat" cmpd="sng" w="9525">
            <a:solidFill>
              <a:srgbClr val="000000"/>
            </a:solidFill>
            <a:prstDash val="solid"/>
            <a:round/>
            <a:headEnd len="sm" w="sm" type="none"/>
            <a:tailEnd len="med" w="med" type="triangle"/>
          </a:ln>
        </p:spPr>
      </p:cxnSp>
      <p:sp>
        <p:nvSpPr>
          <p:cNvPr id="1298" name="Google Shape;1298;p95"/>
          <p:cNvSpPr/>
          <p:nvPr/>
        </p:nvSpPr>
        <p:spPr>
          <a:xfrm>
            <a:off x="5631840" y="1407960"/>
            <a:ext cx="720000" cy="262200"/>
          </a:xfrm>
          <a:prstGeom prst="rect">
            <a:avLst/>
          </a:prstGeom>
          <a:solidFill>
            <a:srgbClr val="FFDA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95"/>
          <p:cNvSpPr txBox="1"/>
          <p:nvPr/>
        </p:nvSpPr>
        <p:spPr>
          <a:xfrm>
            <a:off x="5523840" y="1575000"/>
            <a:ext cx="333300" cy="4542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800" strike="noStrike">
                <a:latin typeface="Times New Roman"/>
                <a:ea typeface="Times New Roman"/>
                <a:cs typeface="Times New Roman"/>
                <a:sym typeface="Times New Roman"/>
              </a:rPr>
              <a:t>a</a:t>
            </a:r>
            <a:r>
              <a:rPr b="0" baseline="-25000" lang="en-US" sz="1800" strike="noStrike">
                <a:latin typeface="Times New Roman"/>
                <a:ea typeface="Times New Roman"/>
                <a:cs typeface="Times New Roman"/>
                <a:sym typeface="Times New Roman"/>
              </a:rPr>
              <a:t>i</a:t>
            </a:r>
            <a:endParaRPr b="0" sz="1800" strike="noStrike">
              <a:latin typeface="Times New Roman"/>
              <a:ea typeface="Times New Roman"/>
              <a:cs typeface="Times New Roman"/>
              <a:sym typeface="Times New Roman"/>
            </a:endParaRPr>
          </a:p>
        </p:txBody>
      </p:sp>
      <p:sp>
        <p:nvSpPr>
          <p:cNvPr id="1300" name="Google Shape;1300;p95"/>
          <p:cNvSpPr txBox="1"/>
          <p:nvPr/>
        </p:nvSpPr>
        <p:spPr>
          <a:xfrm>
            <a:off x="6207840" y="1575000"/>
            <a:ext cx="345300" cy="4542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600" strike="noStrike">
                <a:latin typeface="Arial"/>
                <a:ea typeface="Arial"/>
                <a:cs typeface="Arial"/>
                <a:sym typeface="Arial"/>
              </a:rPr>
              <a:t>b</a:t>
            </a:r>
            <a:r>
              <a:rPr b="0" baseline="-25000" lang="en-US" sz="1600" strike="noStrike">
                <a:latin typeface="Times New Roman"/>
                <a:ea typeface="Times New Roman"/>
                <a:cs typeface="Times New Roman"/>
                <a:sym typeface="Times New Roman"/>
              </a:rPr>
              <a:t>i</a:t>
            </a:r>
            <a:endParaRPr b="0" sz="1600" strike="noStrike">
              <a:latin typeface="Times New Roman"/>
              <a:ea typeface="Times New Roman"/>
              <a:cs typeface="Times New Roman"/>
              <a:sym typeface="Times New Roman"/>
            </a:endParaRPr>
          </a:p>
        </p:txBody>
      </p:sp>
      <p:sp>
        <p:nvSpPr>
          <p:cNvPr id="1301" name="Google Shape;1301;p95"/>
          <p:cNvSpPr txBox="1"/>
          <p:nvPr/>
        </p:nvSpPr>
        <p:spPr>
          <a:xfrm>
            <a:off x="5235840" y="1563120"/>
            <a:ext cx="295200" cy="4062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800" strike="noStrike">
                <a:latin typeface="Times New Roman"/>
                <a:ea typeface="Times New Roman"/>
                <a:cs typeface="Times New Roman"/>
                <a:sym typeface="Times New Roman"/>
              </a:rPr>
              <a:t>0</a:t>
            </a:r>
            <a:endParaRPr b="0" sz="1800" strike="noStrike">
              <a:latin typeface="Times New Roman"/>
              <a:ea typeface="Times New Roman"/>
              <a:cs typeface="Times New Roman"/>
              <a:sym typeface="Times New Roman"/>
            </a:endParaRPr>
          </a:p>
        </p:txBody>
      </p:sp>
      <p:sp>
        <p:nvSpPr>
          <p:cNvPr id="1302" name="Google Shape;1302;p95"/>
          <p:cNvSpPr txBox="1"/>
          <p:nvPr/>
        </p:nvSpPr>
        <p:spPr>
          <a:xfrm>
            <a:off x="6514920" y="1563120"/>
            <a:ext cx="295200" cy="4062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800" strike="noStrike">
                <a:latin typeface="Times New Roman"/>
                <a:ea typeface="Times New Roman"/>
                <a:cs typeface="Times New Roman"/>
                <a:sym typeface="Times New Roman"/>
              </a:rPr>
              <a:t>1</a:t>
            </a:r>
            <a:endParaRPr b="0" sz="1800" strike="noStrike">
              <a:latin typeface="Times New Roman"/>
              <a:ea typeface="Times New Roman"/>
              <a:cs typeface="Times New Roman"/>
              <a:sym typeface="Times New Roman"/>
            </a:endParaRPr>
          </a:p>
        </p:txBody>
      </p:sp>
      <p:sp>
        <p:nvSpPr>
          <p:cNvPr id="1303" name="Google Shape;1303;p95"/>
          <p:cNvSpPr txBox="1"/>
          <p:nvPr/>
        </p:nvSpPr>
        <p:spPr>
          <a:xfrm>
            <a:off x="7182025" y="1305350"/>
            <a:ext cx="2714700" cy="7218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400" strike="noStrike">
                <a:latin typeface="Arial"/>
                <a:ea typeface="Arial"/>
                <a:cs typeface="Arial"/>
                <a:sym typeface="Arial"/>
              </a:rPr>
              <a:t>ρ(i) = </a:t>
            </a:r>
            <a:r>
              <a:rPr b="0" lang="en-US" sz="1400" strike="noStrike">
                <a:latin typeface="Times New Roman"/>
                <a:ea typeface="Times New Roman"/>
                <a:cs typeface="Times New Roman"/>
                <a:sym typeface="Times New Roman"/>
              </a:rPr>
              <a:t>Occupancy of channel i [0,1]</a:t>
            </a:r>
            <a:endParaRPr b="0" sz="1400" strike="noStrike">
              <a:latin typeface="Times New Roman"/>
              <a:ea typeface="Times New Roman"/>
              <a:cs typeface="Times New Roman"/>
              <a:sym typeface="Times New Roman"/>
            </a:endParaRPr>
          </a:p>
          <a:p>
            <a:pPr indent="0" lvl="0" marL="0" marR="0" rtl="0" algn="l">
              <a:spcBef>
                <a:spcPts val="0"/>
              </a:spcBef>
              <a:spcAft>
                <a:spcPts val="0"/>
              </a:spcAft>
              <a:buNone/>
            </a:pPr>
            <a:r>
              <a:rPr b="0" lang="en-US" sz="1400" strike="noStrike">
                <a:latin typeface="Times New Roman"/>
                <a:ea typeface="Times New Roman"/>
                <a:cs typeface="Times New Roman"/>
                <a:sym typeface="Times New Roman"/>
              </a:rPr>
              <a:t>(measured every 1 second)</a:t>
            </a:r>
            <a:endParaRPr b="0" sz="1400" strike="noStrike">
              <a:latin typeface="Times New Roman"/>
              <a:ea typeface="Times New Roman"/>
              <a:cs typeface="Times New Roman"/>
              <a:sym typeface="Times New Roman"/>
            </a:endParaRPr>
          </a:p>
        </p:txBody>
      </p:sp>
      <p:sp>
        <p:nvSpPr>
          <p:cNvPr id="1304" name="Google Shape;1304;p95"/>
          <p:cNvSpPr txBox="1"/>
          <p:nvPr/>
        </p:nvSpPr>
        <p:spPr>
          <a:xfrm>
            <a:off x="1316160" y="4209480"/>
            <a:ext cx="3143400" cy="3360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400" strike="noStrike">
                <a:latin typeface="Times New Roman"/>
                <a:ea typeface="Times New Roman"/>
                <a:cs typeface="Times New Roman"/>
                <a:sym typeface="Times New Roman"/>
              </a:rPr>
              <a:t>Reward using channel i: 1-</a:t>
            </a:r>
            <a:r>
              <a:rPr b="0" lang="en-US" sz="1400" strike="noStrike">
                <a:latin typeface="Arial"/>
                <a:ea typeface="Arial"/>
                <a:cs typeface="Arial"/>
                <a:sym typeface="Arial"/>
              </a:rPr>
              <a:t>ρ(i)</a:t>
            </a:r>
            <a:endParaRPr b="0" sz="1400" strike="noStrike">
              <a:latin typeface="Times New Roman"/>
              <a:ea typeface="Times New Roman"/>
              <a:cs typeface="Times New Roman"/>
              <a:sym typeface="Times New Roman"/>
            </a:endParaRPr>
          </a:p>
        </p:txBody>
      </p:sp>
      <p:sp>
        <p:nvSpPr>
          <p:cNvPr id="1305" name="Google Shape;1305;p95"/>
          <p:cNvSpPr txBox="1"/>
          <p:nvPr/>
        </p:nvSpPr>
        <p:spPr>
          <a:xfrm>
            <a:off x="3066480" y="2096640"/>
            <a:ext cx="337800" cy="5811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2800" strike="noStrike">
                <a:solidFill>
                  <a:srgbClr val="CE181E"/>
                </a:solidFill>
                <a:latin typeface="Times New Roman"/>
                <a:ea typeface="Times New Roman"/>
                <a:cs typeface="Times New Roman"/>
                <a:sym typeface="Times New Roman"/>
              </a:rPr>
              <a:t>?</a:t>
            </a:r>
            <a:endParaRPr b="0" sz="2800" strike="noStrike">
              <a:latin typeface="Times New Roman"/>
              <a:ea typeface="Times New Roman"/>
              <a:cs typeface="Times New Roman"/>
              <a:sym typeface="Times New Roman"/>
            </a:endParaRPr>
          </a:p>
        </p:txBody>
      </p:sp>
      <p:sp>
        <p:nvSpPr>
          <p:cNvPr id="1306" name="Google Shape;1306;p95"/>
          <p:cNvSpPr/>
          <p:nvPr/>
        </p:nvSpPr>
        <p:spPr>
          <a:xfrm>
            <a:off x="5379840" y="1407960"/>
            <a:ext cx="1243200" cy="2622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95"/>
          <p:cNvSpPr/>
          <p:nvPr/>
        </p:nvSpPr>
        <p:spPr>
          <a:xfrm>
            <a:off x="5631840" y="1407960"/>
            <a:ext cx="720000" cy="262200"/>
          </a:xfrm>
          <a:prstGeom prst="rect">
            <a:avLst/>
          </a:prstGeom>
          <a:solidFill>
            <a:srgbClr val="B2B2B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8" name="Google Shape;1308;p95"/>
          <p:cNvCxnSpPr/>
          <p:nvPr/>
        </p:nvCxnSpPr>
        <p:spPr>
          <a:xfrm>
            <a:off x="3152520" y="1610280"/>
            <a:ext cx="827700" cy="0"/>
          </a:xfrm>
          <a:prstGeom prst="straightConnector1">
            <a:avLst/>
          </a:prstGeom>
          <a:noFill/>
          <a:ln cap="flat" cmpd="sng" w="9525">
            <a:solidFill>
              <a:srgbClr val="000000"/>
            </a:solidFill>
            <a:prstDash val="dashDot"/>
            <a:round/>
            <a:headEnd len="sm" w="sm" type="none"/>
            <a:tailEnd len="sm" w="sm" type="none"/>
          </a:ln>
        </p:spPr>
      </p:cxnSp>
      <p:sp>
        <p:nvSpPr>
          <p:cNvPr id="1309" name="Google Shape;1309;p95"/>
          <p:cNvSpPr txBox="1"/>
          <p:nvPr/>
        </p:nvSpPr>
        <p:spPr>
          <a:xfrm>
            <a:off x="727920" y="4965120"/>
            <a:ext cx="3948000" cy="3435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i="1" lang="en-US" sz="1700" strike="noStrike">
                <a:latin typeface="Calibri"/>
                <a:ea typeface="Calibri"/>
                <a:cs typeface="Calibri"/>
                <a:sym typeface="Calibri"/>
              </a:rPr>
              <a:t>Only the channel in use can be measured</a:t>
            </a:r>
            <a:endParaRPr sz="1700" strike="noStrike">
              <a:latin typeface="Calibri"/>
              <a:ea typeface="Calibri"/>
              <a:cs typeface="Calibri"/>
              <a:sym typeface="Calibri"/>
            </a:endParaRPr>
          </a:p>
        </p:txBody>
      </p:sp>
      <p:sp>
        <p:nvSpPr>
          <p:cNvPr id="1310" name="Google Shape;1310;p9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311" name="Google Shape;1311;p95"/>
          <p:cNvPicPr preferRelativeResize="0"/>
          <p:nvPr/>
        </p:nvPicPr>
        <p:blipFill>
          <a:blip r:embed="rId5">
            <a:alphaModFix/>
          </a:blip>
          <a:stretch>
            <a:fillRect/>
          </a:stretch>
        </p:blipFill>
        <p:spPr>
          <a:xfrm>
            <a:off x="5379850" y="2432175"/>
            <a:ext cx="4129501" cy="272906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96"/>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Sequential Exploration (Brute Force)</a:t>
            </a:r>
            <a:endParaRPr/>
          </a:p>
        </p:txBody>
      </p:sp>
      <p:sp>
        <p:nvSpPr>
          <p:cNvPr id="1318" name="Google Shape;1318;p9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319" name="Google Shape;1319;p96"/>
          <p:cNvSpPr txBox="1"/>
          <p:nvPr>
            <p:ph idx="1" type="body"/>
          </p:nvPr>
        </p:nvSpPr>
        <p:spPr>
          <a:xfrm>
            <a:off x="503650" y="1326250"/>
            <a:ext cx="4950300" cy="3855300"/>
          </a:xfrm>
          <a:prstGeom prst="rect">
            <a:avLst/>
          </a:prstGeom>
        </p:spPr>
        <p:txBody>
          <a:bodyPr anchorCtr="0" anchor="t" bIns="0" lIns="0" spcFirstLastPara="1" rIns="0" wrap="square" tIns="0">
            <a:normAutofit/>
          </a:bodyPr>
          <a:lstStyle/>
          <a:p>
            <a:pPr indent="-304800" lvl="0" marL="457200" rtl="0" algn="l">
              <a:spcBef>
                <a:spcPts val="0"/>
              </a:spcBef>
              <a:spcAft>
                <a:spcPts val="1000"/>
              </a:spcAft>
              <a:buSzPts val="1200"/>
              <a:buChar char="●"/>
            </a:pPr>
            <a:r>
              <a:rPr lang="en-US" sz="1600"/>
              <a:t>We check sequentially all channels, and select the ‘best’ one for the rest of the time.</a:t>
            </a:r>
            <a:endParaRPr sz="1600">
              <a:solidFill>
                <a:schemeClr val="dk1"/>
              </a:solidFill>
            </a:endParaRPr>
          </a:p>
        </p:txBody>
      </p:sp>
      <p:pic>
        <p:nvPicPr>
          <p:cNvPr id="1320" name="Google Shape;1320;p96"/>
          <p:cNvPicPr preferRelativeResize="0"/>
          <p:nvPr/>
        </p:nvPicPr>
        <p:blipFill>
          <a:blip r:embed="rId3">
            <a:alphaModFix/>
          </a:blip>
          <a:stretch>
            <a:fillRect/>
          </a:stretch>
        </p:blipFill>
        <p:spPr>
          <a:xfrm>
            <a:off x="884050" y="2203575"/>
            <a:ext cx="4129501" cy="2729061"/>
          </a:xfrm>
          <a:prstGeom prst="rect">
            <a:avLst/>
          </a:prstGeom>
          <a:noFill/>
          <a:ln>
            <a:noFill/>
          </a:ln>
        </p:spPr>
      </p:pic>
      <p:pic>
        <p:nvPicPr>
          <p:cNvPr id="1321" name="Google Shape;1321;p96"/>
          <p:cNvPicPr preferRelativeResize="0"/>
          <p:nvPr/>
        </p:nvPicPr>
        <p:blipFill>
          <a:blip r:embed="rId4">
            <a:alphaModFix/>
          </a:blip>
          <a:stretch>
            <a:fillRect/>
          </a:stretch>
        </p:blipFill>
        <p:spPr>
          <a:xfrm>
            <a:off x="5606350" y="1324620"/>
            <a:ext cx="4318700" cy="32390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97"/>
          <p:cNvSpPr txBox="1"/>
          <p:nvPr>
            <p:ph idx="1" type="body"/>
          </p:nvPr>
        </p:nvSpPr>
        <p:spPr>
          <a:xfrm>
            <a:off x="503650" y="1326250"/>
            <a:ext cx="4950300" cy="3855300"/>
          </a:xfrm>
          <a:prstGeom prst="rect">
            <a:avLst/>
          </a:prstGeom>
        </p:spPr>
        <p:txBody>
          <a:bodyPr anchorCtr="0" anchor="t" bIns="0" lIns="0" spcFirstLastPara="1" rIns="0" wrap="square" tIns="0">
            <a:normAutofit/>
          </a:bodyPr>
          <a:lstStyle/>
          <a:p>
            <a:pPr indent="-304800" lvl="0" marL="457200" rtl="0" algn="l">
              <a:spcBef>
                <a:spcPts val="0"/>
              </a:spcBef>
              <a:spcAft>
                <a:spcPts val="0"/>
              </a:spcAft>
              <a:buSzPts val="1200"/>
              <a:buChar char="●"/>
            </a:pPr>
            <a:r>
              <a:rPr lang="en-US" sz="1600"/>
              <a:t>Direct implementation of the Exploitation / Exploration trade-off</a:t>
            </a:r>
            <a:endParaRPr sz="1600"/>
          </a:p>
          <a:p>
            <a:pPr indent="-285750" lvl="1" marL="914400" rtl="0" algn="l">
              <a:spcBef>
                <a:spcPts val="1000"/>
              </a:spcBef>
              <a:spcAft>
                <a:spcPts val="0"/>
              </a:spcAft>
              <a:buSzPts val="900"/>
              <a:buChar char="○"/>
            </a:pPr>
            <a:r>
              <a:rPr lang="en-US" sz="1300"/>
              <a:t>Explore with probability </a:t>
            </a:r>
            <a:r>
              <a:rPr lang="en-US" sz="1300">
                <a:solidFill>
                  <a:schemeClr val="dk1"/>
                </a:solidFill>
              </a:rPr>
              <a:t>𝜀</a:t>
            </a:r>
            <a:endParaRPr sz="1300"/>
          </a:p>
          <a:p>
            <a:pPr indent="-285750" lvl="1" marL="914400" rtl="0" algn="l">
              <a:spcBef>
                <a:spcPts val="1000"/>
              </a:spcBef>
              <a:spcAft>
                <a:spcPts val="0"/>
              </a:spcAft>
              <a:buSzPts val="900"/>
              <a:buChar char="○"/>
            </a:pPr>
            <a:r>
              <a:rPr lang="en-US" sz="1300"/>
              <a:t>Exploit with probability </a:t>
            </a:r>
            <a:r>
              <a:rPr lang="en-US" sz="1300">
                <a:solidFill>
                  <a:schemeClr val="dk1"/>
                </a:solidFill>
              </a:rPr>
              <a:t>1-𝜀</a:t>
            </a:r>
            <a:endParaRPr sz="1300">
              <a:solidFill>
                <a:schemeClr val="dk1"/>
              </a:solidFill>
            </a:endParaRPr>
          </a:p>
          <a:p>
            <a:pPr indent="-304800" lvl="0" marL="457200" rtl="0" algn="l">
              <a:spcBef>
                <a:spcPts val="1000"/>
              </a:spcBef>
              <a:spcAft>
                <a:spcPts val="0"/>
              </a:spcAft>
              <a:buClr>
                <a:schemeClr val="dk1"/>
              </a:buClr>
              <a:buSzPts val="1200"/>
              <a:buChar char="●"/>
            </a:pPr>
            <a:r>
              <a:rPr lang="en-US" sz="1600">
                <a:solidFill>
                  <a:schemeClr val="dk1"/>
                </a:solidFill>
              </a:rPr>
              <a:t>Performance of 𝜀-greedy can be improved by:</a:t>
            </a:r>
            <a:endParaRPr sz="1600">
              <a:solidFill>
                <a:schemeClr val="dk1"/>
              </a:solidFill>
            </a:endParaRPr>
          </a:p>
          <a:p>
            <a:pPr indent="0" lvl="0" marL="457200" rtl="0" algn="l">
              <a:spcBef>
                <a:spcPts val="1000"/>
              </a:spcBef>
              <a:spcAft>
                <a:spcPts val="0"/>
              </a:spcAft>
              <a:buNone/>
            </a:pPr>
            <a:r>
              <a:rPr lang="en-US" sz="1300">
                <a:solidFill>
                  <a:schemeClr val="dk1"/>
                </a:solidFill>
              </a:rPr>
              <a:t>[</a:t>
            </a:r>
            <a:r>
              <a:rPr i="1" lang="en-US" sz="1300">
                <a:solidFill>
                  <a:schemeClr val="dk1"/>
                </a:solidFill>
              </a:rPr>
              <a:t>Not a general rule, depends on the problem</a:t>
            </a:r>
            <a:r>
              <a:rPr lang="en-US" sz="1300">
                <a:solidFill>
                  <a:schemeClr val="dk1"/>
                </a:solidFill>
              </a:rPr>
              <a:t>]</a:t>
            </a:r>
            <a:endParaRPr sz="1300">
              <a:solidFill>
                <a:schemeClr val="dk1"/>
              </a:solidFill>
            </a:endParaRPr>
          </a:p>
          <a:p>
            <a:pPr indent="-311150" lvl="1" marL="914400" rtl="0" algn="l">
              <a:spcBef>
                <a:spcPts val="1000"/>
              </a:spcBef>
              <a:spcAft>
                <a:spcPts val="0"/>
              </a:spcAft>
              <a:buClr>
                <a:schemeClr val="dk1"/>
              </a:buClr>
              <a:buSzPts val="1300"/>
              <a:buChar char="○"/>
            </a:pPr>
            <a:r>
              <a:rPr lang="en-US" sz="1300">
                <a:solidFill>
                  <a:schemeClr val="dk1"/>
                </a:solidFill>
              </a:rPr>
              <a:t>Updating the value of 𝜀 as the system is learning</a:t>
            </a:r>
            <a:endParaRPr sz="1300">
              <a:solidFill>
                <a:schemeClr val="dk1"/>
              </a:solidFill>
            </a:endParaRPr>
          </a:p>
          <a:p>
            <a:pPr indent="-330200" lvl="1" marL="914400" rtl="0" algn="l">
              <a:spcBef>
                <a:spcPts val="1000"/>
              </a:spcBef>
              <a:spcAft>
                <a:spcPts val="1000"/>
              </a:spcAft>
              <a:buClr>
                <a:schemeClr val="dk1"/>
              </a:buClr>
              <a:buSzPts val="1600"/>
              <a:buChar char="○"/>
            </a:pPr>
            <a:r>
              <a:rPr lang="en-US" sz="1300">
                <a:solidFill>
                  <a:schemeClr val="dk1"/>
                </a:solidFill>
              </a:rPr>
              <a:t>Adjusting how the average reward for every action is selected (i.e., weighted average) </a:t>
            </a:r>
            <a:r>
              <a:rPr lang="en-US" sz="1600">
                <a:solidFill>
                  <a:schemeClr val="dk1"/>
                </a:solidFill>
              </a:rPr>
              <a:t> </a:t>
            </a:r>
            <a:endParaRPr sz="1600">
              <a:solidFill>
                <a:schemeClr val="dk1"/>
              </a:solidFill>
            </a:endParaRPr>
          </a:p>
        </p:txBody>
      </p:sp>
      <p:sp>
        <p:nvSpPr>
          <p:cNvPr id="1328" name="Google Shape;1328;p97"/>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𝜀</a:t>
            </a:r>
            <a:r>
              <a:rPr lang="en-US"/>
              <a:t>-greedy</a:t>
            </a:r>
            <a:endParaRPr/>
          </a:p>
        </p:txBody>
      </p:sp>
      <p:sp>
        <p:nvSpPr>
          <p:cNvPr id="1329" name="Google Shape;1329;p9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330" name="Google Shape;1330;p97"/>
          <p:cNvPicPr preferRelativeResize="0"/>
          <p:nvPr/>
        </p:nvPicPr>
        <p:blipFill>
          <a:blip r:embed="rId3">
            <a:alphaModFix/>
          </a:blip>
          <a:stretch>
            <a:fillRect/>
          </a:stretch>
        </p:blipFill>
        <p:spPr>
          <a:xfrm>
            <a:off x="5225350" y="1705620"/>
            <a:ext cx="4318700" cy="249661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34" name="Shape 1334"/>
        <p:cNvGrpSpPr/>
        <p:nvPr/>
      </p:nvGrpSpPr>
      <p:grpSpPr>
        <a:xfrm>
          <a:off x="0" y="0"/>
          <a:ext cx="0" cy="0"/>
          <a:chOff x="0" y="0"/>
          <a:chExt cx="0" cy="0"/>
        </a:xfrm>
      </p:grpSpPr>
      <p:sp>
        <p:nvSpPr>
          <p:cNvPr id="1335" name="Google Shape;1335;p98"/>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en-US" sz="3200">
                <a:solidFill>
                  <a:schemeClr val="dk1"/>
                </a:solidFill>
                <a:latin typeface="Times New Roman"/>
                <a:ea typeface="Times New Roman"/>
                <a:cs typeface="Times New Roman"/>
                <a:sym typeface="Times New Roman"/>
              </a:rPr>
              <a:t>𝜀-greedy</a:t>
            </a:r>
            <a:endParaRPr sz="3200">
              <a:latin typeface="Times New Roman"/>
              <a:ea typeface="Times New Roman"/>
              <a:cs typeface="Times New Roman"/>
              <a:sym typeface="Times New Roman"/>
            </a:endParaRPr>
          </a:p>
        </p:txBody>
      </p:sp>
      <p:sp>
        <p:nvSpPr>
          <p:cNvPr id="1336" name="Google Shape;1336;p98"/>
          <p:cNvSpPr txBox="1"/>
          <p:nvPr>
            <p:ph idx="1" type="body"/>
          </p:nvPr>
        </p:nvSpPr>
        <p:spPr>
          <a:xfrm>
            <a:off x="503650" y="1326250"/>
            <a:ext cx="4950300" cy="3855300"/>
          </a:xfrm>
          <a:prstGeom prst="rect">
            <a:avLst/>
          </a:prstGeom>
        </p:spPr>
        <p:txBody>
          <a:bodyPr anchorCtr="0" anchor="t" bIns="0" lIns="0" spcFirstLastPara="1" rIns="0" wrap="square" tIns="0">
            <a:normAutofit/>
          </a:bodyPr>
          <a:lstStyle/>
          <a:p>
            <a:pPr indent="-304800" lvl="0" marL="457200" rtl="0" algn="l">
              <a:spcBef>
                <a:spcPts val="0"/>
              </a:spcBef>
              <a:spcAft>
                <a:spcPts val="0"/>
              </a:spcAft>
              <a:buSzPts val="1200"/>
              <a:buChar char="●"/>
            </a:pPr>
            <a:r>
              <a:rPr lang="en-US" sz="1600"/>
              <a:t>N=4 channels</a:t>
            </a:r>
            <a:endParaRPr sz="1600"/>
          </a:p>
          <a:p>
            <a:pPr indent="-330200" lvl="0" marL="457200" rtl="0" algn="l">
              <a:spcBef>
                <a:spcPts val="1000"/>
              </a:spcBef>
              <a:spcAft>
                <a:spcPts val="0"/>
              </a:spcAft>
              <a:buSzPts val="1600"/>
              <a:buChar char="●"/>
            </a:pPr>
            <a:r>
              <a:rPr lang="en-US" sz="1600"/>
              <a:t>1 episode, 50 iterations</a:t>
            </a:r>
            <a:endParaRPr sz="1600"/>
          </a:p>
          <a:p>
            <a:pPr indent="-330200" lvl="0" marL="457200" rtl="0" algn="l">
              <a:spcBef>
                <a:spcPts val="1000"/>
              </a:spcBef>
              <a:spcAft>
                <a:spcPts val="1000"/>
              </a:spcAft>
              <a:buSzPts val="1600"/>
              <a:buChar char="●"/>
            </a:pPr>
            <a:r>
              <a:rPr lang="en-US" sz="1600"/>
              <a:t>𝛼=0.5; 𝜀</a:t>
            </a:r>
            <a:r>
              <a:rPr baseline="-25000" lang="en-US" sz="1600"/>
              <a:t>0</a:t>
            </a:r>
            <a:r>
              <a:rPr lang="en-US" sz="1600"/>
              <a:t>=0.2 (constant)</a:t>
            </a:r>
            <a:endParaRPr sz="1600"/>
          </a:p>
        </p:txBody>
      </p:sp>
      <p:pic>
        <p:nvPicPr>
          <p:cNvPr id="1337" name="Google Shape;1337;p98"/>
          <p:cNvPicPr preferRelativeResize="0"/>
          <p:nvPr/>
        </p:nvPicPr>
        <p:blipFill>
          <a:blip r:embed="rId3">
            <a:alphaModFix/>
          </a:blip>
          <a:stretch>
            <a:fillRect/>
          </a:stretch>
        </p:blipFill>
        <p:spPr>
          <a:xfrm>
            <a:off x="884050" y="2660775"/>
            <a:ext cx="4129501" cy="2729061"/>
          </a:xfrm>
          <a:prstGeom prst="rect">
            <a:avLst/>
          </a:prstGeom>
          <a:noFill/>
          <a:ln>
            <a:noFill/>
          </a:ln>
        </p:spPr>
      </p:pic>
      <p:pic>
        <p:nvPicPr>
          <p:cNvPr id="1338" name="Google Shape;1338;p98"/>
          <p:cNvPicPr preferRelativeResize="0"/>
          <p:nvPr/>
        </p:nvPicPr>
        <p:blipFill>
          <a:blip r:embed="rId4">
            <a:alphaModFix/>
          </a:blip>
          <a:stretch>
            <a:fillRect/>
          </a:stretch>
        </p:blipFill>
        <p:spPr>
          <a:xfrm>
            <a:off x="5832600" y="234624"/>
            <a:ext cx="3511150" cy="2391550"/>
          </a:xfrm>
          <a:prstGeom prst="rect">
            <a:avLst/>
          </a:prstGeom>
          <a:noFill/>
          <a:ln>
            <a:noFill/>
          </a:ln>
        </p:spPr>
      </p:pic>
      <p:pic>
        <p:nvPicPr>
          <p:cNvPr id="1339" name="Google Shape;1339;p98"/>
          <p:cNvPicPr preferRelativeResize="0"/>
          <p:nvPr/>
        </p:nvPicPr>
        <p:blipFill>
          <a:blip r:embed="rId5">
            <a:alphaModFix/>
          </a:blip>
          <a:stretch>
            <a:fillRect/>
          </a:stretch>
        </p:blipFill>
        <p:spPr>
          <a:xfrm>
            <a:off x="5832600" y="2785684"/>
            <a:ext cx="3511150" cy="239156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43" name="Shape 1343"/>
        <p:cNvGrpSpPr/>
        <p:nvPr/>
      </p:nvGrpSpPr>
      <p:grpSpPr>
        <a:xfrm>
          <a:off x="0" y="0"/>
          <a:ext cx="0" cy="0"/>
          <a:chOff x="0" y="0"/>
          <a:chExt cx="0" cy="0"/>
        </a:xfrm>
      </p:grpSpPr>
      <p:sp>
        <p:nvSpPr>
          <p:cNvPr id="1344" name="Google Shape;1344;p99"/>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en-US" sz="3200">
                <a:solidFill>
                  <a:schemeClr val="dk1"/>
                </a:solidFill>
                <a:latin typeface="Times New Roman"/>
                <a:ea typeface="Times New Roman"/>
                <a:cs typeface="Times New Roman"/>
                <a:sym typeface="Times New Roman"/>
              </a:rPr>
              <a:t>𝜀-greedy</a:t>
            </a:r>
            <a:endParaRPr sz="3200">
              <a:latin typeface="Times New Roman"/>
              <a:ea typeface="Times New Roman"/>
              <a:cs typeface="Times New Roman"/>
              <a:sym typeface="Times New Roman"/>
            </a:endParaRPr>
          </a:p>
        </p:txBody>
      </p:sp>
      <p:sp>
        <p:nvSpPr>
          <p:cNvPr id="1345" name="Google Shape;1345;p99"/>
          <p:cNvSpPr txBox="1"/>
          <p:nvPr>
            <p:ph idx="1" type="body"/>
          </p:nvPr>
        </p:nvSpPr>
        <p:spPr>
          <a:xfrm>
            <a:off x="503650" y="1326250"/>
            <a:ext cx="4950300" cy="3855300"/>
          </a:xfrm>
          <a:prstGeom prst="rect">
            <a:avLst/>
          </a:prstGeom>
        </p:spPr>
        <p:txBody>
          <a:bodyPr anchorCtr="0" anchor="t" bIns="0" lIns="0" spcFirstLastPara="1" rIns="0" wrap="square" tIns="0">
            <a:normAutofit/>
          </a:bodyPr>
          <a:lstStyle/>
          <a:p>
            <a:pPr indent="-304800" lvl="0" marL="457200" rtl="0" algn="l">
              <a:spcBef>
                <a:spcPts val="0"/>
              </a:spcBef>
              <a:spcAft>
                <a:spcPts val="0"/>
              </a:spcAft>
              <a:buSzPts val="1200"/>
              <a:buChar char="●"/>
            </a:pPr>
            <a:r>
              <a:rPr lang="en-US" sz="1600"/>
              <a:t>N=4 channels</a:t>
            </a:r>
            <a:endParaRPr sz="1600"/>
          </a:p>
          <a:p>
            <a:pPr indent="-330200" lvl="0" marL="457200" rtl="0" algn="l">
              <a:spcBef>
                <a:spcPts val="1000"/>
              </a:spcBef>
              <a:spcAft>
                <a:spcPts val="0"/>
              </a:spcAft>
              <a:buSzPts val="1600"/>
              <a:buChar char="●"/>
            </a:pPr>
            <a:r>
              <a:rPr lang="en-US" sz="1600"/>
              <a:t>1 episode, 50 iterations</a:t>
            </a:r>
            <a:endParaRPr sz="1600"/>
          </a:p>
          <a:p>
            <a:pPr indent="-330200" lvl="0" marL="457200" rtl="0" algn="l">
              <a:spcBef>
                <a:spcPts val="1000"/>
              </a:spcBef>
              <a:spcAft>
                <a:spcPts val="1000"/>
              </a:spcAft>
              <a:buSzPts val="1600"/>
              <a:buChar char="●"/>
            </a:pPr>
            <a:r>
              <a:rPr lang="en-US" sz="1600"/>
              <a:t>𝛼=0.5; 𝜀</a:t>
            </a:r>
            <a:r>
              <a:rPr baseline="-25000" lang="en-US" sz="1600"/>
              <a:t>0</a:t>
            </a:r>
            <a:r>
              <a:rPr lang="en-US" sz="1600"/>
              <a:t>=0.8 (reduces 0.02 per step)</a:t>
            </a:r>
            <a:endParaRPr sz="1600"/>
          </a:p>
        </p:txBody>
      </p:sp>
      <p:pic>
        <p:nvPicPr>
          <p:cNvPr id="1346" name="Google Shape;1346;p99"/>
          <p:cNvPicPr preferRelativeResize="0"/>
          <p:nvPr/>
        </p:nvPicPr>
        <p:blipFill>
          <a:blip r:embed="rId3">
            <a:alphaModFix/>
          </a:blip>
          <a:stretch>
            <a:fillRect/>
          </a:stretch>
        </p:blipFill>
        <p:spPr>
          <a:xfrm>
            <a:off x="884050" y="2660775"/>
            <a:ext cx="4129501" cy="2729061"/>
          </a:xfrm>
          <a:prstGeom prst="rect">
            <a:avLst/>
          </a:prstGeom>
          <a:noFill/>
          <a:ln>
            <a:noFill/>
          </a:ln>
        </p:spPr>
      </p:pic>
      <p:pic>
        <p:nvPicPr>
          <p:cNvPr id="1347" name="Google Shape;1347;p99"/>
          <p:cNvPicPr preferRelativeResize="0"/>
          <p:nvPr/>
        </p:nvPicPr>
        <p:blipFill>
          <a:blip r:embed="rId4">
            <a:alphaModFix/>
          </a:blip>
          <a:stretch>
            <a:fillRect/>
          </a:stretch>
        </p:blipFill>
        <p:spPr>
          <a:xfrm>
            <a:off x="5832600" y="2789175"/>
            <a:ext cx="3507099" cy="2316175"/>
          </a:xfrm>
          <a:prstGeom prst="rect">
            <a:avLst/>
          </a:prstGeom>
          <a:noFill/>
          <a:ln>
            <a:noFill/>
          </a:ln>
        </p:spPr>
      </p:pic>
      <p:pic>
        <p:nvPicPr>
          <p:cNvPr id="1348" name="Google Shape;1348;p99"/>
          <p:cNvPicPr preferRelativeResize="0"/>
          <p:nvPr/>
        </p:nvPicPr>
        <p:blipFill>
          <a:blip r:embed="rId5">
            <a:alphaModFix/>
          </a:blip>
          <a:stretch>
            <a:fillRect/>
          </a:stretch>
        </p:blipFill>
        <p:spPr>
          <a:xfrm>
            <a:off x="5832600" y="254575"/>
            <a:ext cx="3476460" cy="23716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53" name="Shape 1353"/>
        <p:cNvGrpSpPr/>
        <p:nvPr/>
      </p:nvGrpSpPr>
      <p:grpSpPr>
        <a:xfrm>
          <a:off x="0" y="0"/>
          <a:ext cx="0" cy="0"/>
          <a:chOff x="0" y="0"/>
          <a:chExt cx="0" cy="0"/>
        </a:xfrm>
      </p:grpSpPr>
      <p:sp>
        <p:nvSpPr>
          <p:cNvPr id="1354" name="Google Shape;1354;p10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Thompson sampling</a:t>
            </a:r>
            <a:endParaRPr/>
          </a:p>
        </p:txBody>
      </p:sp>
      <p:sp>
        <p:nvSpPr>
          <p:cNvPr id="1355" name="Google Shape;1355;p10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356" name="Google Shape;1356;p100"/>
          <p:cNvSpPr txBox="1"/>
          <p:nvPr/>
        </p:nvSpPr>
        <p:spPr>
          <a:xfrm>
            <a:off x="396950" y="1099725"/>
            <a:ext cx="4529100" cy="2484600"/>
          </a:xfrm>
          <a:prstGeom prst="rect">
            <a:avLst/>
          </a:prstGeom>
          <a:noFill/>
          <a:ln>
            <a:noFill/>
          </a:ln>
        </p:spPr>
        <p:txBody>
          <a:bodyPr anchorCtr="0" anchor="t" bIns="91425" lIns="91425" spcFirstLastPara="1" rIns="91425" wrap="square" tIns="91425">
            <a:normAutofit fontScale="92500" lnSpcReduction="20000"/>
          </a:bodyPr>
          <a:lstStyle/>
          <a:p>
            <a:pPr indent="-310832" lvl="0" marL="457200" rtl="0" algn="l">
              <a:spcBef>
                <a:spcPts val="0"/>
              </a:spcBef>
              <a:spcAft>
                <a:spcPts val="0"/>
              </a:spcAft>
              <a:buSzPct val="100000"/>
              <a:buFont typeface="Calibri"/>
              <a:buChar char="●"/>
            </a:pPr>
            <a:r>
              <a:rPr lang="en-US">
                <a:latin typeface="Calibri"/>
                <a:ea typeface="Calibri"/>
                <a:cs typeface="Calibri"/>
                <a:sym typeface="Calibri"/>
              </a:rPr>
              <a:t>We assume the reward of each action follows a Gaussian distribution (it could be another one).</a:t>
            </a:r>
            <a:endParaRPr>
              <a:latin typeface="Calibri"/>
              <a:ea typeface="Calibri"/>
              <a:cs typeface="Calibri"/>
              <a:sym typeface="Calibri"/>
            </a:endParaRPr>
          </a:p>
          <a:p>
            <a:pPr indent="-310832" lvl="0" marL="457200" rtl="0" algn="l">
              <a:spcBef>
                <a:spcPts val="1000"/>
              </a:spcBef>
              <a:spcAft>
                <a:spcPts val="0"/>
              </a:spcAft>
              <a:buSzPct val="100000"/>
              <a:buFont typeface="Calibri"/>
              <a:buChar char="●"/>
            </a:pPr>
            <a:r>
              <a:rPr lang="en-US">
                <a:latin typeface="Calibri"/>
                <a:ea typeface="Calibri"/>
                <a:cs typeface="Calibri"/>
                <a:sym typeface="Calibri"/>
              </a:rPr>
              <a:t>For each action, we estimate its mean, and adjust the variance proportionally to the number of times we played that action in the past:</a:t>
            </a:r>
            <a:endParaRPr>
              <a:latin typeface="Calibri"/>
              <a:ea typeface="Calibri"/>
              <a:cs typeface="Calibri"/>
              <a:sym typeface="Calibri"/>
            </a:endParaRPr>
          </a:p>
          <a:p>
            <a:pPr indent="-310832" lvl="1" marL="914400" rtl="0" algn="l">
              <a:spcBef>
                <a:spcPts val="1000"/>
              </a:spcBef>
              <a:spcAft>
                <a:spcPts val="0"/>
              </a:spcAft>
              <a:buSzPct val="100000"/>
              <a:buFont typeface="Calibri"/>
              <a:buChar char="○"/>
            </a:pPr>
            <a:r>
              <a:rPr lang="en-US">
                <a:latin typeface="Calibri"/>
                <a:ea typeface="Calibri"/>
                <a:cs typeface="Calibri"/>
                <a:sym typeface="Calibri"/>
              </a:rPr>
              <a:t>the variance ‘captures’ how much confident we are on the future reward we will obtain when playing a certain arm.</a:t>
            </a:r>
            <a:endParaRPr>
              <a:latin typeface="Calibri"/>
              <a:ea typeface="Calibri"/>
              <a:cs typeface="Calibri"/>
              <a:sym typeface="Calibri"/>
            </a:endParaRPr>
          </a:p>
          <a:p>
            <a:pPr indent="-310832" lvl="0" marL="457200" rtl="0" algn="l">
              <a:spcBef>
                <a:spcPts val="1000"/>
              </a:spcBef>
              <a:spcAft>
                <a:spcPts val="1000"/>
              </a:spcAft>
              <a:buSzPct val="100000"/>
              <a:buFont typeface="Calibri"/>
              <a:buChar char="●"/>
            </a:pPr>
            <a:r>
              <a:rPr lang="en-US">
                <a:latin typeface="Calibri"/>
                <a:ea typeface="Calibri"/>
                <a:cs typeface="Calibri"/>
                <a:sym typeface="Calibri"/>
              </a:rPr>
              <a:t>TS includes the ‘consolidated’ knowledge of a certain action when deciding to take it or not: i.e., playing arm 1 may give me higher reward, but I have more uncertainty.</a:t>
            </a:r>
            <a:endParaRPr>
              <a:latin typeface="Calibri"/>
              <a:ea typeface="Calibri"/>
              <a:cs typeface="Calibri"/>
              <a:sym typeface="Calibri"/>
            </a:endParaRPr>
          </a:p>
        </p:txBody>
      </p:sp>
      <p:pic>
        <p:nvPicPr>
          <p:cNvPr id="1357" name="Google Shape;1357;p100"/>
          <p:cNvPicPr preferRelativeResize="0"/>
          <p:nvPr/>
        </p:nvPicPr>
        <p:blipFill>
          <a:blip r:embed="rId3">
            <a:alphaModFix/>
          </a:blip>
          <a:stretch>
            <a:fillRect/>
          </a:stretch>
        </p:blipFill>
        <p:spPr>
          <a:xfrm>
            <a:off x="634700" y="3451093"/>
            <a:ext cx="4861224" cy="1918732"/>
          </a:xfrm>
          <a:prstGeom prst="rect">
            <a:avLst/>
          </a:prstGeom>
          <a:noFill/>
          <a:ln>
            <a:noFill/>
          </a:ln>
        </p:spPr>
      </p:pic>
      <p:pic>
        <p:nvPicPr>
          <p:cNvPr id="1358" name="Google Shape;1358;p100"/>
          <p:cNvPicPr preferRelativeResize="0"/>
          <p:nvPr/>
        </p:nvPicPr>
        <p:blipFill>
          <a:blip r:embed="rId4">
            <a:alphaModFix/>
          </a:blip>
          <a:stretch>
            <a:fillRect/>
          </a:stretch>
        </p:blipFill>
        <p:spPr>
          <a:xfrm>
            <a:off x="6472500" y="257825"/>
            <a:ext cx="3376351" cy="2532250"/>
          </a:xfrm>
          <a:prstGeom prst="rect">
            <a:avLst/>
          </a:prstGeom>
          <a:noFill/>
          <a:ln>
            <a:noFill/>
          </a:ln>
        </p:spPr>
      </p:pic>
      <p:pic>
        <p:nvPicPr>
          <p:cNvPr id="1359" name="Google Shape;1359;p100"/>
          <p:cNvPicPr preferRelativeResize="0"/>
          <p:nvPr/>
        </p:nvPicPr>
        <p:blipFill>
          <a:blip r:embed="rId5">
            <a:alphaModFix/>
          </a:blip>
          <a:stretch>
            <a:fillRect/>
          </a:stretch>
        </p:blipFill>
        <p:spPr>
          <a:xfrm>
            <a:off x="6504275" y="2834474"/>
            <a:ext cx="3312800" cy="24846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64" name="Shape 1364"/>
        <p:cNvGrpSpPr/>
        <p:nvPr/>
      </p:nvGrpSpPr>
      <p:grpSpPr>
        <a:xfrm>
          <a:off x="0" y="0"/>
          <a:ext cx="0" cy="0"/>
          <a:chOff x="0" y="0"/>
          <a:chExt cx="0" cy="0"/>
        </a:xfrm>
      </p:grpSpPr>
      <p:sp>
        <p:nvSpPr>
          <p:cNvPr id="1365" name="Google Shape;1365;p10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UCB - Upper Confidence Bound</a:t>
            </a:r>
            <a:endParaRPr/>
          </a:p>
        </p:txBody>
      </p:sp>
      <p:sp>
        <p:nvSpPr>
          <p:cNvPr id="1366" name="Google Shape;1366;p10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367" name="Google Shape;1367;p101"/>
          <p:cNvSpPr txBox="1"/>
          <p:nvPr/>
        </p:nvSpPr>
        <p:spPr>
          <a:xfrm>
            <a:off x="396950" y="1099725"/>
            <a:ext cx="4529100" cy="2484600"/>
          </a:xfrm>
          <a:prstGeom prst="rect">
            <a:avLst/>
          </a:prstGeom>
          <a:noFill/>
          <a:ln>
            <a:noFill/>
          </a:ln>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Brute force + pick the best ‘action’</a:t>
            </a:r>
            <a:endParaRPr>
              <a:latin typeface="Calibri"/>
              <a:ea typeface="Calibri"/>
              <a:cs typeface="Calibri"/>
              <a:sym typeface="Calibri"/>
            </a:endParaRPr>
          </a:p>
          <a:p>
            <a:pPr indent="-317500" lvl="0" marL="457200" rtl="0" algn="l">
              <a:spcBef>
                <a:spcPts val="1000"/>
              </a:spcBef>
              <a:spcAft>
                <a:spcPts val="0"/>
              </a:spcAft>
              <a:buSzPts val="1400"/>
              <a:buFont typeface="Calibri"/>
              <a:buChar char="●"/>
            </a:pPr>
            <a:r>
              <a:rPr lang="en-US">
                <a:latin typeface="Calibri"/>
                <a:ea typeface="Calibri"/>
                <a:cs typeface="Calibri"/>
                <a:sym typeface="Calibri"/>
              </a:rPr>
              <a:t>Optimistic Function to explore: </a:t>
            </a:r>
            <a:endParaRPr>
              <a:latin typeface="Calibri"/>
              <a:ea typeface="Calibri"/>
              <a:cs typeface="Calibri"/>
              <a:sym typeface="Calibri"/>
            </a:endParaRPr>
          </a:p>
          <a:p>
            <a:pPr indent="-317500" lvl="1" marL="914400" rtl="0" algn="l">
              <a:spcBef>
                <a:spcPts val="1000"/>
              </a:spcBef>
              <a:spcAft>
                <a:spcPts val="0"/>
              </a:spcAft>
              <a:buSzPts val="1400"/>
              <a:buFont typeface="Calibri"/>
              <a:buChar char="○"/>
            </a:pPr>
            <a:r>
              <a:rPr i="1" lang="en-US">
                <a:latin typeface="Calibri"/>
                <a:ea typeface="Calibri"/>
                <a:cs typeface="Calibri"/>
                <a:sym typeface="Calibri"/>
              </a:rPr>
              <a:t>if I have not tried an action for a while (as it was not good), perhaps now it has changed</a:t>
            </a:r>
            <a:endParaRPr i="1">
              <a:latin typeface="Calibri"/>
              <a:ea typeface="Calibri"/>
              <a:cs typeface="Calibri"/>
              <a:sym typeface="Calibri"/>
            </a:endParaRPr>
          </a:p>
          <a:p>
            <a:pPr indent="-317500" lvl="0" marL="457200" rtl="0" algn="l">
              <a:spcBef>
                <a:spcPts val="1000"/>
              </a:spcBef>
              <a:spcAft>
                <a:spcPts val="1000"/>
              </a:spcAft>
              <a:buSzPts val="1400"/>
              <a:buFont typeface="Calibri"/>
              <a:buChar char="●"/>
            </a:pPr>
            <a:r>
              <a:rPr lang="en-US">
                <a:latin typeface="Calibri"/>
                <a:ea typeface="Calibri"/>
                <a:cs typeface="Calibri"/>
                <a:sym typeface="Calibri"/>
              </a:rPr>
              <a:t>The value of ‘c’ depends on the reward range of values, and allows to adjust the exploration</a:t>
            </a:r>
            <a:endParaRPr>
              <a:latin typeface="Calibri"/>
              <a:ea typeface="Calibri"/>
              <a:cs typeface="Calibri"/>
              <a:sym typeface="Calibri"/>
            </a:endParaRPr>
          </a:p>
        </p:txBody>
      </p:sp>
      <p:pic>
        <p:nvPicPr>
          <p:cNvPr id="1368" name="Google Shape;1368;p101"/>
          <p:cNvPicPr preferRelativeResize="0"/>
          <p:nvPr/>
        </p:nvPicPr>
        <p:blipFill>
          <a:blip r:embed="rId3">
            <a:alphaModFix/>
          </a:blip>
          <a:stretch>
            <a:fillRect/>
          </a:stretch>
        </p:blipFill>
        <p:spPr>
          <a:xfrm>
            <a:off x="5078450" y="1324620"/>
            <a:ext cx="4846600" cy="3634950"/>
          </a:xfrm>
          <a:prstGeom prst="rect">
            <a:avLst/>
          </a:prstGeom>
          <a:noFill/>
          <a:ln>
            <a:noFill/>
          </a:ln>
        </p:spPr>
      </p:pic>
      <p:pic>
        <p:nvPicPr>
          <p:cNvPr id="1369" name="Google Shape;1369;p101"/>
          <p:cNvPicPr preferRelativeResize="0"/>
          <p:nvPr/>
        </p:nvPicPr>
        <p:blipFill>
          <a:blip r:embed="rId4">
            <a:alphaModFix/>
          </a:blip>
          <a:stretch>
            <a:fillRect/>
          </a:stretch>
        </p:blipFill>
        <p:spPr>
          <a:xfrm>
            <a:off x="685800" y="3145900"/>
            <a:ext cx="4195875" cy="2218250"/>
          </a:xfrm>
          <a:prstGeom prst="rect">
            <a:avLst/>
          </a:prstGeom>
          <a:noFill/>
          <a:ln>
            <a:noFill/>
          </a:ln>
        </p:spPr>
      </p:pic>
      <p:sp>
        <p:nvSpPr>
          <p:cNvPr id="1370" name="Google Shape;1370;p101"/>
          <p:cNvSpPr txBox="1"/>
          <p:nvPr/>
        </p:nvSpPr>
        <p:spPr>
          <a:xfrm>
            <a:off x="7295200" y="916200"/>
            <a:ext cx="744300" cy="43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alibri"/>
                <a:ea typeface="Calibri"/>
                <a:cs typeface="Calibri"/>
                <a:sym typeface="Calibri"/>
              </a:rPr>
              <a:t>c=1/K</a:t>
            </a:r>
            <a:endParaRPr>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102"/>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And the winner is…</a:t>
            </a:r>
            <a:endParaRPr/>
          </a:p>
        </p:txBody>
      </p:sp>
      <p:sp>
        <p:nvSpPr>
          <p:cNvPr id="1377" name="Google Shape;1377;p102"/>
          <p:cNvSpPr txBox="1"/>
          <p:nvPr>
            <p:ph idx="1" type="body"/>
          </p:nvPr>
        </p:nvSpPr>
        <p:spPr>
          <a:xfrm>
            <a:off x="503650" y="1379775"/>
            <a:ext cx="4179600" cy="1297500"/>
          </a:xfrm>
          <a:prstGeom prst="rect">
            <a:avLst/>
          </a:prstGeom>
        </p:spPr>
        <p:txBody>
          <a:bodyPr anchorCtr="0" anchor="t" bIns="0" lIns="0" spcFirstLastPara="1" rIns="0" wrap="square" tIns="0">
            <a:normAutofit/>
          </a:bodyPr>
          <a:lstStyle/>
          <a:p>
            <a:pPr indent="-304800" lvl="0" marL="457200" rtl="0" algn="l">
              <a:lnSpc>
                <a:spcPct val="80000"/>
              </a:lnSpc>
              <a:spcBef>
                <a:spcPts val="0"/>
              </a:spcBef>
              <a:spcAft>
                <a:spcPts val="0"/>
              </a:spcAft>
              <a:buSzPts val="1200"/>
              <a:buFont typeface="Calibri"/>
              <a:buChar char="●"/>
            </a:pPr>
            <a:r>
              <a:rPr lang="en-US" sz="1600">
                <a:latin typeface="Calibri"/>
                <a:ea typeface="Calibri"/>
                <a:cs typeface="Calibri"/>
                <a:sym typeface="Calibri"/>
              </a:rPr>
              <a:t>We compare all 4 algorithms </a:t>
            </a:r>
            <a:endParaRPr sz="1600">
              <a:latin typeface="Calibri"/>
              <a:ea typeface="Calibri"/>
              <a:cs typeface="Calibri"/>
              <a:sym typeface="Calibri"/>
            </a:endParaRPr>
          </a:p>
          <a:p>
            <a:pPr indent="-304800" lvl="0" marL="457200" rtl="0" algn="l">
              <a:lnSpc>
                <a:spcPct val="80000"/>
              </a:lnSpc>
              <a:spcBef>
                <a:spcPts val="1000"/>
              </a:spcBef>
              <a:spcAft>
                <a:spcPts val="0"/>
              </a:spcAft>
              <a:buSzPts val="1200"/>
              <a:buFont typeface="Calibri"/>
              <a:buChar char="●"/>
            </a:pPr>
            <a:r>
              <a:rPr lang="en-US" sz="1600">
                <a:latin typeface="Calibri"/>
                <a:ea typeface="Calibri"/>
                <a:cs typeface="Calibri"/>
                <a:sym typeface="Calibri"/>
              </a:rPr>
              <a:t>100 </a:t>
            </a:r>
            <a:r>
              <a:rPr lang="en-US" sz="1600">
                <a:latin typeface="Calibri"/>
                <a:ea typeface="Calibri"/>
                <a:cs typeface="Calibri"/>
                <a:sym typeface="Calibri"/>
              </a:rPr>
              <a:t>episodes</a:t>
            </a:r>
            <a:r>
              <a:rPr lang="en-US" sz="1600">
                <a:latin typeface="Calibri"/>
                <a:ea typeface="Calibri"/>
                <a:cs typeface="Calibri"/>
                <a:sym typeface="Calibri"/>
              </a:rPr>
              <a:t> (</a:t>
            </a:r>
            <a:r>
              <a:rPr lang="en-US" sz="1600"/>
              <a:t>each one</a:t>
            </a:r>
            <a:r>
              <a:rPr lang="en-US" sz="1600">
                <a:latin typeface="Calibri"/>
                <a:ea typeface="Calibri"/>
                <a:cs typeface="Calibri"/>
                <a:sym typeface="Calibri"/>
              </a:rPr>
              <a:t> of </a:t>
            </a:r>
            <a:r>
              <a:rPr lang="en-US" sz="1600"/>
              <a:t>5</a:t>
            </a:r>
            <a:r>
              <a:rPr lang="en-US" sz="1600">
                <a:latin typeface="Calibri"/>
                <a:ea typeface="Calibri"/>
                <a:cs typeface="Calibri"/>
                <a:sym typeface="Calibri"/>
              </a:rPr>
              <a:t>0 iterations)</a:t>
            </a:r>
            <a:endParaRPr sz="1600">
              <a:latin typeface="Calibri"/>
              <a:ea typeface="Calibri"/>
              <a:cs typeface="Calibri"/>
              <a:sym typeface="Calibri"/>
            </a:endParaRPr>
          </a:p>
          <a:p>
            <a:pPr indent="-304800" lvl="0" marL="457200" rtl="0" algn="l">
              <a:lnSpc>
                <a:spcPct val="80000"/>
              </a:lnSpc>
              <a:spcBef>
                <a:spcPts val="1000"/>
              </a:spcBef>
              <a:spcAft>
                <a:spcPts val="0"/>
              </a:spcAft>
              <a:buSzPts val="1200"/>
              <a:buFont typeface="Calibri"/>
              <a:buChar char="●"/>
            </a:pPr>
            <a:r>
              <a:rPr lang="en-US" sz="1600">
                <a:latin typeface="Calibri"/>
                <a:ea typeface="Calibri"/>
                <a:cs typeface="Calibri"/>
                <a:sym typeface="Calibri"/>
              </a:rPr>
              <a:t>(still 50 iterations per episode)</a:t>
            </a:r>
            <a:endParaRPr sz="1600">
              <a:latin typeface="Calibri"/>
              <a:ea typeface="Calibri"/>
              <a:cs typeface="Calibri"/>
              <a:sym typeface="Calibri"/>
            </a:endParaRPr>
          </a:p>
          <a:p>
            <a:pPr indent="0" lvl="0" marL="457200" rtl="0" algn="l">
              <a:lnSpc>
                <a:spcPct val="80000"/>
              </a:lnSpc>
              <a:spcBef>
                <a:spcPts val="1000"/>
              </a:spcBef>
              <a:spcAft>
                <a:spcPts val="1000"/>
              </a:spcAft>
              <a:buNone/>
            </a:pPr>
            <a:r>
              <a:t/>
            </a:r>
            <a:endParaRPr sz="1600">
              <a:latin typeface="Calibri"/>
              <a:ea typeface="Calibri"/>
              <a:cs typeface="Calibri"/>
              <a:sym typeface="Calibri"/>
            </a:endParaRPr>
          </a:p>
        </p:txBody>
      </p:sp>
      <p:sp>
        <p:nvSpPr>
          <p:cNvPr id="1378" name="Google Shape;1378;p10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379" name="Google Shape;1379;p102"/>
          <p:cNvSpPr txBox="1"/>
          <p:nvPr/>
        </p:nvSpPr>
        <p:spPr>
          <a:xfrm>
            <a:off x="251425" y="4052075"/>
            <a:ext cx="1029900" cy="498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latin typeface="Calibri"/>
                <a:ea typeface="Calibri"/>
                <a:cs typeface="Calibri"/>
                <a:sym typeface="Calibri"/>
              </a:rPr>
              <a:t>2</a:t>
            </a:r>
            <a:r>
              <a:rPr lang="en-US" sz="1200">
                <a:latin typeface="Calibri"/>
                <a:ea typeface="Calibri"/>
                <a:cs typeface="Calibri"/>
                <a:sym typeface="Calibri"/>
              </a:rPr>
              <a:t>4 channels</a:t>
            </a:r>
            <a:endParaRPr sz="1200">
              <a:latin typeface="Calibri"/>
              <a:ea typeface="Calibri"/>
              <a:cs typeface="Calibri"/>
              <a:sym typeface="Calibri"/>
            </a:endParaRPr>
          </a:p>
        </p:txBody>
      </p:sp>
      <p:sp>
        <p:nvSpPr>
          <p:cNvPr id="1380" name="Google Shape;1380;p102"/>
          <p:cNvSpPr txBox="1"/>
          <p:nvPr/>
        </p:nvSpPr>
        <p:spPr>
          <a:xfrm>
            <a:off x="8466875" y="1364550"/>
            <a:ext cx="1029900" cy="498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latin typeface="Calibri"/>
                <a:ea typeface="Calibri"/>
                <a:cs typeface="Calibri"/>
                <a:sym typeface="Calibri"/>
              </a:rPr>
              <a:t>4 channels</a:t>
            </a:r>
            <a:endParaRPr sz="1200">
              <a:latin typeface="Calibri"/>
              <a:ea typeface="Calibri"/>
              <a:cs typeface="Calibri"/>
              <a:sym typeface="Calibri"/>
            </a:endParaRPr>
          </a:p>
        </p:txBody>
      </p:sp>
      <p:sp>
        <p:nvSpPr>
          <p:cNvPr id="1381" name="Google Shape;1381;p102"/>
          <p:cNvSpPr txBox="1"/>
          <p:nvPr/>
        </p:nvSpPr>
        <p:spPr>
          <a:xfrm>
            <a:off x="8466875" y="3955350"/>
            <a:ext cx="1029900" cy="498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latin typeface="Calibri"/>
                <a:ea typeface="Calibri"/>
                <a:cs typeface="Calibri"/>
                <a:sym typeface="Calibri"/>
              </a:rPr>
              <a:t>48 channels</a:t>
            </a:r>
            <a:endParaRPr sz="1200">
              <a:latin typeface="Calibri"/>
              <a:ea typeface="Calibri"/>
              <a:cs typeface="Calibri"/>
              <a:sym typeface="Calibri"/>
            </a:endParaRPr>
          </a:p>
        </p:txBody>
      </p:sp>
      <p:pic>
        <p:nvPicPr>
          <p:cNvPr id="1382" name="Google Shape;1382;p102"/>
          <p:cNvPicPr preferRelativeResize="0"/>
          <p:nvPr/>
        </p:nvPicPr>
        <p:blipFill>
          <a:blip r:embed="rId3">
            <a:alphaModFix/>
          </a:blip>
          <a:stretch>
            <a:fillRect/>
          </a:stretch>
        </p:blipFill>
        <p:spPr>
          <a:xfrm>
            <a:off x="5064250" y="2848620"/>
            <a:ext cx="3478825" cy="2609119"/>
          </a:xfrm>
          <a:prstGeom prst="rect">
            <a:avLst/>
          </a:prstGeom>
          <a:noFill/>
          <a:ln>
            <a:noFill/>
          </a:ln>
        </p:spPr>
      </p:pic>
      <p:pic>
        <p:nvPicPr>
          <p:cNvPr id="1383" name="Google Shape;1383;p102"/>
          <p:cNvPicPr preferRelativeResize="0"/>
          <p:nvPr/>
        </p:nvPicPr>
        <p:blipFill>
          <a:blip r:embed="rId4">
            <a:alphaModFix/>
          </a:blip>
          <a:stretch>
            <a:fillRect/>
          </a:stretch>
        </p:blipFill>
        <p:spPr>
          <a:xfrm>
            <a:off x="1371850" y="2849738"/>
            <a:ext cx="3431275" cy="2573437"/>
          </a:xfrm>
          <a:prstGeom prst="rect">
            <a:avLst/>
          </a:prstGeom>
          <a:noFill/>
          <a:ln>
            <a:noFill/>
          </a:ln>
        </p:spPr>
      </p:pic>
      <p:pic>
        <p:nvPicPr>
          <p:cNvPr id="1384" name="Google Shape;1384;p102"/>
          <p:cNvPicPr preferRelativeResize="0"/>
          <p:nvPr/>
        </p:nvPicPr>
        <p:blipFill>
          <a:blip r:embed="rId5">
            <a:alphaModFix/>
          </a:blip>
          <a:stretch>
            <a:fillRect/>
          </a:stretch>
        </p:blipFill>
        <p:spPr>
          <a:xfrm>
            <a:off x="5064250" y="191700"/>
            <a:ext cx="3478892" cy="26091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103"/>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Is it easy to implement?</a:t>
            </a:r>
            <a:endParaRPr/>
          </a:p>
        </p:txBody>
      </p:sp>
      <p:sp>
        <p:nvSpPr>
          <p:cNvPr id="1391" name="Google Shape;1391;p103"/>
          <p:cNvSpPr txBox="1"/>
          <p:nvPr>
            <p:ph idx="1" type="body"/>
          </p:nvPr>
        </p:nvSpPr>
        <p:spPr>
          <a:xfrm>
            <a:off x="503650" y="1326250"/>
            <a:ext cx="5403900" cy="3855300"/>
          </a:xfrm>
          <a:prstGeom prst="rect">
            <a:avLst/>
          </a:prstGeom>
        </p:spPr>
        <p:txBody>
          <a:bodyPr anchorCtr="0" anchor="t" bIns="0" lIns="0" spcFirstLastPara="1" rIns="0" wrap="square" tIns="0">
            <a:normAutofit/>
          </a:bodyPr>
          <a:lstStyle/>
          <a:p>
            <a:pPr indent="-311150" lvl="0" marL="457200" rtl="0" algn="l">
              <a:lnSpc>
                <a:spcPct val="80000"/>
              </a:lnSpc>
              <a:spcBef>
                <a:spcPts val="0"/>
              </a:spcBef>
              <a:spcAft>
                <a:spcPts val="0"/>
              </a:spcAft>
              <a:buSzPts val="1300"/>
              <a:buChar char="●"/>
            </a:pPr>
            <a:r>
              <a:rPr lang="en-US" sz="1700"/>
              <a:t>The AP stores the estimated occupancy of every visited channel (including the actual one).</a:t>
            </a:r>
            <a:endParaRPr sz="1700"/>
          </a:p>
          <a:p>
            <a:pPr indent="-311150" lvl="0" marL="457200" rtl="0" algn="l">
              <a:lnSpc>
                <a:spcPct val="80000"/>
              </a:lnSpc>
              <a:spcBef>
                <a:spcPts val="1000"/>
              </a:spcBef>
              <a:spcAft>
                <a:spcPts val="0"/>
              </a:spcAft>
              <a:buSzPts val="1300"/>
              <a:buChar char="●"/>
            </a:pPr>
            <a:r>
              <a:rPr lang="en-US" sz="1700"/>
              <a:t>The AP switches the Wi-Fi network periodically to a new channel following the ML algorithm using ‘</a:t>
            </a:r>
            <a:r>
              <a:rPr lang="en-US" sz="1700" u="sng"/>
              <a:t>Channel Switch Announcement</a:t>
            </a:r>
            <a:r>
              <a:rPr lang="en-US" sz="1700"/>
              <a:t>’ elements in beacons. </a:t>
            </a:r>
            <a:endParaRPr sz="1700"/>
          </a:p>
          <a:p>
            <a:pPr indent="-311150" lvl="0" marL="457200" rtl="0" algn="l">
              <a:lnSpc>
                <a:spcPct val="80000"/>
              </a:lnSpc>
              <a:spcBef>
                <a:spcPts val="1000"/>
              </a:spcBef>
              <a:spcAft>
                <a:spcPts val="0"/>
              </a:spcAft>
              <a:buSzPts val="1300"/>
              <a:buChar char="●"/>
            </a:pPr>
            <a:r>
              <a:rPr lang="en-US" sz="1700"/>
              <a:t>Decision to switch (based on rewards and exploration rate) should take into account not only the channel occupancy but also network state and traffic load.</a:t>
            </a:r>
            <a:endParaRPr sz="1700"/>
          </a:p>
          <a:p>
            <a:pPr indent="-311150" lvl="1" marL="914400" rtl="0" algn="l">
              <a:lnSpc>
                <a:spcPct val="80000"/>
              </a:lnSpc>
              <a:spcBef>
                <a:spcPts val="1000"/>
              </a:spcBef>
              <a:spcAft>
                <a:spcPts val="0"/>
              </a:spcAft>
              <a:buSzPts val="1300"/>
              <a:buChar char="○"/>
            </a:pPr>
            <a:r>
              <a:rPr lang="en-US" sz="1700"/>
              <a:t>The AP can activate the ‘channel search’ agent only when current performance is below its needs.</a:t>
            </a:r>
            <a:endParaRPr sz="1700"/>
          </a:p>
          <a:p>
            <a:pPr indent="-311150" lvl="0" marL="457200" rtl="0" algn="l">
              <a:lnSpc>
                <a:spcPct val="80000"/>
              </a:lnSpc>
              <a:spcBef>
                <a:spcPts val="1000"/>
              </a:spcBef>
              <a:spcAft>
                <a:spcPts val="1000"/>
              </a:spcAft>
              <a:buSzPts val="1300"/>
              <a:buChar char="●"/>
            </a:pPr>
            <a:r>
              <a:rPr lang="en-US" sz="1700"/>
              <a:t>Inactivity periods can be used to gather statistics from the other channels if the system is stationary.</a:t>
            </a:r>
            <a:endParaRPr sz="1700"/>
          </a:p>
        </p:txBody>
      </p:sp>
      <p:sp>
        <p:nvSpPr>
          <p:cNvPr id="1392" name="Google Shape;1392;p10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393" name="Google Shape;1393;p103"/>
          <p:cNvSpPr/>
          <p:nvPr/>
        </p:nvSpPr>
        <p:spPr>
          <a:xfrm>
            <a:off x="6798700" y="2295800"/>
            <a:ext cx="1946400" cy="1202100"/>
          </a:xfrm>
          <a:prstGeom prst="ellipse">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94" name="Google Shape;1394;p103"/>
          <p:cNvCxnSpPr/>
          <p:nvPr/>
        </p:nvCxnSpPr>
        <p:spPr>
          <a:xfrm rot="10800000">
            <a:off x="7689925" y="2542100"/>
            <a:ext cx="445500" cy="409800"/>
          </a:xfrm>
          <a:prstGeom prst="straightConnector1">
            <a:avLst/>
          </a:prstGeom>
          <a:noFill/>
          <a:ln cap="flat" cmpd="sng" w="9525">
            <a:solidFill>
              <a:schemeClr val="dk2"/>
            </a:solidFill>
            <a:prstDash val="dash"/>
            <a:round/>
            <a:headEnd len="med" w="med" type="none"/>
            <a:tailEnd len="med" w="med" type="none"/>
          </a:ln>
        </p:spPr>
      </p:cxnSp>
      <p:cxnSp>
        <p:nvCxnSpPr>
          <p:cNvPr id="1395" name="Google Shape;1395;p103"/>
          <p:cNvCxnSpPr/>
          <p:nvPr/>
        </p:nvCxnSpPr>
        <p:spPr>
          <a:xfrm flipH="1" rot="10800000">
            <a:off x="7274850" y="2542050"/>
            <a:ext cx="415200" cy="560100"/>
          </a:xfrm>
          <a:prstGeom prst="straightConnector1">
            <a:avLst/>
          </a:prstGeom>
          <a:noFill/>
          <a:ln cap="flat" cmpd="sng" w="9525">
            <a:solidFill>
              <a:schemeClr val="dk2"/>
            </a:solidFill>
            <a:prstDash val="dash"/>
            <a:round/>
            <a:headEnd len="med" w="med" type="none"/>
            <a:tailEnd len="med" w="med" type="none"/>
          </a:ln>
        </p:spPr>
      </p:cxnSp>
      <p:pic>
        <p:nvPicPr>
          <p:cNvPr id="1396" name="Google Shape;1396;p103"/>
          <p:cNvPicPr preferRelativeResize="0"/>
          <p:nvPr/>
        </p:nvPicPr>
        <p:blipFill>
          <a:blip r:embed="rId3">
            <a:alphaModFix/>
          </a:blip>
          <a:stretch>
            <a:fillRect/>
          </a:stretch>
        </p:blipFill>
        <p:spPr>
          <a:xfrm>
            <a:off x="7849211" y="2741250"/>
            <a:ext cx="748039" cy="466725"/>
          </a:xfrm>
          <a:prstGeom prst="rect">
            <a:avLst/>
          </a:prstGeom>
          <a:noFill/>
          <a:ln>
            <a:noFill/>
          </a:ln>
        </p:spPr>
      </p:pic>
      <p:pic>
        <p:nvPicPr>
          <p:cNvPr id="1397" name="Google Shape;1397;p103"/>
          <p:cNvPicPr preferRelativeResize="0"/>
          <p:nvPr/>
        </p:nvPicPr>
        <p:blipFill>
          <a:blip r:embed="rId4">
            <a:alphaModFix/>
          </a:blip>
          <a:stretch>
            <a:fillRect/>
          </a:stretch>
        </p:blipFill>
        <p:spPr>
          <a:xfrm>
            <a:off x="7238750" y="2371075"/>
            <a:ext cx="692250" cy="320002"/>
          </a:xfrm>
          <a:prstGeom prst="rect">
            <a:avLst/>
          </a:prstGeom>
          <a:noFill/>
          <a:ln>
            <a:noFill/>
          </a:ln>
        </p:spPr>
      </p:pic>
      <p:pic>
        <p:nvPicPr>
          <p:cNvPr id="1398" name="Google Shape;1398;p103"/>
          <p:cNvPicPr preferRelativeResize="0"/>
          <p:nvPr/>
        </p:nvPicPr>
        <p:blipFill>
          <a:blip r:embed="rId5">
            <a:alphaModFix/>
          </a:blip>
          <a:stretch>
            <a:fillRect/>
          </a:stretch>
        </p:blipFill>
        <p:spPr>
          <a:xfrm>
            <a:off x="7121050" y="2775400"/>
            <a:ext cx="289450" cy="612550"/>
          </a:xfrm>
          <a:prstGeom prst="rect">
            <a:avLst/>
          </a:prstGeom>
          <a:noFill/>
          <a:ln>
            <a:noFill/>
          </a:ln>
        </p:spPr>
      </p:pic>
      <p:pic>
        <p:nvPicPr>
          <p:cNvPr id="1399" name="Google Shape;1399;p103"/>
          <p:cNvPicPr preferRelativeResize="0"/>
          <p:nvPr/>
        </p:nvPicPr>
        <p:blipFill>
          <a:blip r:embed="rId6">
            <a:alphaModFix/>
          </a:blip>
          <a:stretch>
            <a:fillRect/>
          </a:stretch>
        </p:blipFill>
        <p:spPr>
          <a:xfrm>
            <a:off x="7973575" y="2104950"/>
            <a:ext cx="499300" cy="509925"/>
          </a:xfrm>
          <a:prstGeom prst="rect">
            <a:avLst/>
          </a:prstGeom>
          <a:noFill/>
          <a:ln>
            <a:noFill/>
          </a:ln>
        </p:spPr>
      </p:pic>
      <p:sp>
        <p:nvSpPr>
          <p:cNvPr id="1400" name="Google Shape;1400;p103"/>
          <p:cNvSpPr txBox="1"/>
          <p:nvPr/>
        </p:nvSpPr>
        <p:spPr>
          <a:xfrm>
            <a:off x="7654175" y="3186850"/>
            <a:ext cx="1090800" cy="61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Channel</a:t>
            </a:r>
            <a:endParaRPr>
              <a:latin typeface="Century Schoolbook"/>
              <a:ea typeface="Century Schoolbook"/>
              <a:cs typeface="Century Schoolbook"/>
              <a:sym typeface="Century Schoolbook"/>
            </a:endParaRPr>
          </a:p>
        </p:txBody>
      </p:sp>
      <p:sp>
        <p:nvSpPr>
          <p:cNvPr id="1401" name="Google Shape;1401;p103"/>
          <p:cNvSpPr txBox="1"/>
          <p:nvPr/>
        </p:nvSpPr>
        <p:spPr>
          <a:xfrm>
            <a:off x="6282575" y="2424850"/>
            <a:ext cx="1090800" cy="61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Traffic</a:t>
            </a:r>
            <a:endParaRPr>
              <a:latin typeface="Century Schoolbook"/>
              <a:ea typeface="Century Schoolbook"/>
              <a:cs typeface="Century Schoolbook"/>
              <a:sym typeface="Century Schoolbook"/>
            </a:endParaRPr>
          </a:p>
        </p:txBody>
      </p:sp>
      <p:sp>
        <p:nvSpPr>
          <p:cNvPr id="1402" name="Google Shape;1402;p103"/>
          <p:cNvSpPr txBox="1"/>
          <p:nvPr/>
        </p:nvSpPr>
        <p:spPr>
          <a:xfrm>
            <a:off x="8568575" y="2272450"/>
            <a:ext cx="1090800" cy="858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Number of Stations</a:t>
            </a:r>
            <a:endParaRPr>
              <a:latin typeface="Century Schoolbook"/>
              <a:ea typeface="Century Schoolbook"/>
              <a:cs typeface="Century Schoolbook"/>
              <a:sym typeface="Century Schoolboo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IEEE 802.11 Standard</a:t>
            </a:r>
            <a:endParaRPr/>
          </a:p>
        </p:txBody>
      </p:sp>
      <p:sp>
        <p:nvSpPr>
          <p:cNvPr id="154" name="Google Shape;154;p23"/>
          <p:cNvSpPr txBox="1"/>
          <p:nvPr>
            <p:ph idx="1" type="body"/>
          </p:nvPr>
        </p:nvSpPr>
        <p:spPr>
          <a:xfrm>
            <a:off x="503640" y="1326240"/>
            <a:ext cx="9068700" cy="3855300"/>
          </a:xfrm>
          <a:prstGeom prst="rect">
            <a:avLst/>
          </a:prstGeom>
        </p:spPr>
        <p:txBody>
          <a:bodyPr anchorCtr="0" anchor="t" bIns="0" lIns="0" spcFirstLastPara="1" rIns="0" wrap="square" tIns="0">
            <a:normAutofit/>
          </a:bodyPr>
          <a:lstStyle/>
          <a:p>
            <a:pPr indent="-342900" lvl="0" marL="457200" rtl="0" algn="l">
              <a:lnSpc>
                <a:spcPct val="115000"/>
              </a:lnSpc>
              <a:spcBef>
                <a:spcPts val="0"/>
              </a:spcBef>
              <a:spcAft>
                <a:spcPts val="0"/>
              </a:spcAft>
              <a:buSzPts val="1800"/>
              <a:buChar char="●"/>
            </a:pPr>
            <a:r>
              <a:rPr b="1" lang="en-US" sz="2200"/>
              <a:t>PHY/MAC specs</a:t>
            </a:r>
            <a:endParaRPr b="1" sz="2200"/>
          </a:p>
          <a:p>
            <a:pPr indent="-330200" lvl="1" marL="914400" rtl="0" algn="l">
              <a:lnSpc>
                <a:spcPct val="115000"/>
              </a:lnSpc>
              <a:spcBef>
                <a:spcPts val="0"/>
              </a:spcBef>
              <a:spcAft>
                <a:spcPts val="0"/>
              </a:spcAft>
              <a:buSzPts val="1600"/>
              <a:buChar char="○"/>
            </a:pPr>
            <a:r>
              <a:rPr lang="en-US" sz="2000"/>
              <a:t>Data plane</a:t>
            </a:r>
            <a:endParaRPr sz="2000"/>
          </a:p>
          <a:p>
            <a:pPr indent="-330200" lvl="1" marL="914400" rtl="0" algn="l">
              <a:lnSpc>
                <a:spcPct val="115000"/>
              </a:lnSpc>
              <a:spcBef>
                <a:spcPts val="0"/>
              </a:spcBef>
              <a:spcAft>
                <a:spcPts val="0"/>
              </a:spcAft>
              <a:buSzPts val="1600"/>
              <a:buChar char="○"/>
            </a:pPr>
            <a:r>
              <a:rPr lang="en-US" sz="2000"/>
              <a:t>Management and control</a:t>
            </a:r>
            <a:endParaRPr sz="2000"/>
          </a:p>
          <a:p>
            <a:pPr indent="-342900" lvl="0" marL="457200" rtl="0" algn="l">
              <a:lnSpc>
                <a:spcPct val="115000"/>
              </a:lnSpc>
              <a:spcBef>
                <a:spcPts val="0"/>
              </a:spcBef>
              <a:spcAft>
                <a:spcPts val="0"/>
              </a:spcAft>
              <a:buSzPts val="1800"/>
              <a:buFont typeface="Verdana"/>
              <a:buChar char="●"/>
            </a:pPr>
            <a:r>
              <a:rPr lang="en-US" sz="2200"/>
              <a:t>Operation in </a:t>
            </a:r>
            <a:r>
              <a:rPr b="1" lang="en-US" sz="2200"/>
              <a:t>unlicensed bands</a:t>
            </a:r>
            <a:endParaRPr b="1" sz="2200"/>
          </a:p>
          <a:p>
            <a:pPr indent="-330200" lvl="1" marL="914400" rtl="0" algn="l">
              <a:lnSpc>
                <a:spcPct val="115000"/>
              </a:lnSpc>
              <a:spcBef>
                <a:spcPts val="0"/>
              </a:spcBef>
              <a:spcAft>
                <a:spcPts val="0"/>
              </a:spcAft>
              <a:buSzPts val="1600"/>
              <a:buChar char="○"/>
            </a:pPr>
            <a:r>
              <a:rPr b="1" lang="en-US" sz="2000"/>
              <a:t>Decentralized spectrum sharing</a:t>
            </a:r>
            <a:endParaRPr b="1" sz="2000"/>
          </a:p>
          <a:p>
            <a:pPr indent="-330200" lvl="1" marL="914400" rtl="0" algn="l">
              <a:lnSpc>
                <a:spcPct val="115000"/>
              </a:lnSpc>
              <a:spcBef>
                <a:spcPts val="0"/>
              </a:spcBef>
              <a:spcAft>
                <a:spcPts val="0"/>
              </a:spcAft>
              <a:buSzPts val="1600"/>
              <a:buChar char="○"/>
            </a:pPr>
            <a:r>
              <a:rPr lang="en-US" sz="2000"/>
              <a:t>Coexistence with other technologies</a:t>
            </a:r>
            <a:endParaRPr sz="2000"/>
          </a:p>
          <a:p>
            <a:pPr indent="-342900" lvl="0" marL="457200" rtl="0" algn="l">
              <a:lnSpc>
                <a:spcPct val="115000"/>
              </a:lnSpc>
              <a:spcBef>
                <a:spcPts val="0"/>
              </a:spcBef>
              <a:spcAft>
                <a:spcPts val="0"/>
              </a:spcAft>
              <a:buSzPts val="1800"/>
              <a:buChar char="●"/>
            </a:pPr>
            <a:r>
              <a:rPr b="1" lang="en-US" sz="2200"/>
              <a:t>Variety of scenarios</a:t>
            </a:r>
            <a:endParaRPr b="1" sz="2200"/>
          </a:p>
          <a:p>
            <a:pPr indent="-330200" lvl="1" marL="914400" rtl="0" algn="l">
              <a:lnSpc>
                <a:spcPct val="115000"/>
              </a:lnSpc>
              <a:spcBef>
                <a:spcPts val="0"/>
              </a:spcBef>
              <a:spcAft>
                <a:spcPts val="0"/>
              </a:spcAft>
              <a:buSzPts val="1600"/>
              <a:buChar char="○"/>
            </a:pPr>
            <a:r>
              <a:rPr lang="en-US" sz="2000"/>
              <a:t>Dense, dynamic, diverse, and uncontrolled</a:t>
            </a:r>
            <a:endParaRPr sz="2000"/>
          </a:p>
          <a:p>
            <a:pPr indent="-330200" lvl="1" marL="914400" rtl="0" algn="l">
              <a:lnSpc>
                <a:spcPct val="115000"/>
              </a:lnSpc>
              <a:spcBef>
                <a:spcPts val="0"/>
              </a:spcBef>
              <a:spcAft>
                <a:spcPts val="0"/>
              </a:spcAft>
              <a:buSzPts val="1600"/>
              <a:buChar char="○"/>
            </a:pPr>
            <a:r>
              <a:rPr lang="en-US" sz="2000"/>
              <a:t>Wireless broadband access</a:t>
            </a:r>
            <a:endParaRPr sz="2000"/>
          </a:p>
          <a:p>
            <a:pPr indent="-330200" lvl="1" marL="914400" rtl="0" algn="l">
              <a:lnSpc>
                <a:spcPct val="115000"/>
              </a:lnSpc>
              <a:spcBef>
                <a:spcPts val="0"/>
              </a:spcBef>
              <a:spcAft>
                <a:spcPts val="0"/>
              </a:spcAft>
              <a:buSzPts val="1600"/>
              <a:buChar char="○"/>
            </a:pPr>
            <a:r>
              <a:rPr lang="en-US" sz="2000"/>
              <a:t>Real-time communication</a:t>
            </a:r>
            <a:endParaRPr sz="2000"/>
          </a:p>
        </p:txBody>
      </p:sp>
      <p:sp>
        <p:nvSpPr>
          <p:cNvPr id="155" name="Google Shape;155;p2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56" name="Google Shape;156;p23"/>
          <p:cNvSpPr txBox="1"/>
          <p:nvPr/>
        </p:nvSpPr>
        <p:spPr>
          <a:xfrm>
            <a:off x="5794000" y="3638450"/>
            <a:ext cx="4197300" cy="139470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1" lang="en-US" sz="1900" strike="noStrike">
                <a:highlight>
                  <a:srgbClr val="FFFF00"/>
                </a:highlight>
                <a:latin typeface="Calibri"/>
                <a:ea typeface="Calibri"/>
                <a:cs typeface="Calibri"/>
                <a:sym typeface="Calibri"/>
              </a:rPr>
              <a:t>Uncertainty</a:t>
            </a:r>
            <a:endParaRPr b="1" sz="1900" strike="noStrike">
              <a:highlight>
                <a:srgbClr val="FFFF00"/>
              </a:highlight>
              <a:latin typeface="Calibri"/>
              <a:ea typeface="Calibri"/>
              <a:cs typeface="Calibri"/>
              <a:sym typeface="Calibri"/>
            </a:endParaRPr>
          </a:p>
          <a:p>
            <a:pPr indent="0" lvl="0" marL="0" marR="0" rtl="0" algn="ctr">
              <a:spcBef>
                <a:spcPts val="0"/>
              </a:spcBef>
              <a:spcAft>
                <a:spcPts val="0"/>
              </a:spcAft>
              <a:buNone/>
            </a:pPr>
            <a:r>
              <a:rPr lang="en-US" sz="1700">
                <a:highlight>
                  <a:srgbClr val="FFFF00"/>
                </a:highlight>
                <a:latin typeface="Calibri"/>
                <a:ea typeface="Calibri"/>
                <a:cs typeface="Calibri"/>
                <a:sym typeface="Calibri"/>
              </a:rPr>
              <a:t>(varying channel conditions, </a:t>
            </a:r>
            <a:br>
              <a:rPr lang="en-US" sz="1700">
                <a:highlight>
                  <a:srgbClr val="FFFF00"/>
                </a:highlight>
                <a:latin typeface="Calibri"/>
                <a:ea typeface="Calibri"/>
                <a:cs typeface="Calibri"/>
                <a:sym typeface="Calibri"/>
              </a:rPr>
            </a:br>
            <a:r>
              <a:rPr lang="en-US" sz="1700">
                <a:highlight>
                  <a:srgbClr val="FFFF00"/>
                </a:highlight>
                <a:latin typeface="Calibri"/>
                <a:ea typeface="Calibri"/>
                <a:cs typeface="Calibri"/>
                <a:sym typeface="Calibri"/>
              </a:rPr>
              <a:t>channel access contention)</a:t>
            </a:r>
            <a:endParaRPr sz="1700">
              <a:highlight>
                <a:srgbClr val="FFFF00"/>
              </a:highlight>
              <a:latin typeface="Calibri"/>
              <a:ea typeface="Calibri"/>
              <a:cs typeface="Calibri"/>
              <a:sym typeface="Calibri"/>
            </a:endParaRPr>
          </a:p>
        </p:txBody>
      </p:sp>
      <p:pic>
        <p:nvPicPr>
          <p:cNvPr id="157" name="Google Shape;157;p23"/>
          <p:cNvPicPr preferRelativeResize="0"/>
          <p:nvPr/>
        </p:nvPicPr>
        <p:blipFill>
          <a:blip r:embed="rId3">
            <a:alphaModFix/>
          </a:blip>
          <a:stretch>
            <a:fillRect/>
          </a:stretch>
        </p:blipFill>
        <p:spPr>
          <a:xfrm>
            <a:off x="5191125" y="725000"/>
            <a:ext cx="4630200" cy="2711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04"/>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ML-enhanced Decentralized Spectrum Allocation</a:t>
            </a:r>
            <a:endParaRPr>
              <a:solidFill>
                <a:schemeClr val="dk1"/>
              </a:solidFill>
            </a:endParaRPr>
          </a:p>
        </p:txBody>
      </p:sp>
      <p:sp>
        <p:nvSpPr>
          <p:cNvPr id="1409" name="Google Shape;1409;p10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410" name="Google Shape;1410;p104"/>
          <p:cNvPicPr preferRelativeResize="0"/>
          <p:nvPr/>
        </p:nvPicPr>
        <p:blipFill>
          <a:blip r:embed="rId3">
            <a:alphaModFix/>
          </a:blip>
          <a:stretch>
            <a:fillRect/>
          </a:stretch>
        </p:blipFill>
        <p:spPr>
          <a:xfrm>
            <a:off x="1291775" y="3034470"/>
            <a:ext cx="7810500" cy="2324100"/>
          </a:xfrm>
          <a:prstGeom prst="rect">
            <a:avLst/>
          </a:prstGeom>
          <a:noFill/>
          <a:ln>
            <a:noFill/>
          </a:ln>
        </p:spPr>
      </p:pic>
      <p:pic>
        <p:nvPicPr>
          <p:cNvPr id="1411" name="Google Shape;1411;p104"/>
          <p:cNvPicPr preferRelativeResize="0"/>
          <p:nvPr/>
        </p:nvPicPr>
        <p:blipFill>
          <a:blip r:embed="rId4">
            <a:alphaModFix/>
          </a:blip>
          <a:stretch>
            <a:fillRect/>
          </a:stretch>
        </p:blipFill>
        <p:spPr>
          <a:xfrm>
            <a:off x="995575" y="1240525"/>
            <a:ext cx="4440500" cy="1886625"/>
          </a:xfrm>
          <a:prstGeom prst="rect">
            <a:avLst/>
          </a:prstGeom>
          <a:noFill/>
          <a:ln>
            <a:noFill/>
          </a:ln>
        </p:spPr>
      </p:pic>
      <p:sp>
        <p:nvSpPr>
          <p:cNvPr id="1412" name="Google Shape;1412;p104"/>
          <p:cNvSpPr txBox="1"/>
          <p:nvPr/>
        </p:nvSpPr>
        <p:spPr>
          <a:xfrm>
            <a:off x="5797475" y="1621850"/>
            <a:ext cx="3774900" cy="11148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1000"/>
              </a:spcAft>
              <a:buNone/>
            </a:pPr>
            <a:r>
              <a:rPr lang="en-US" sz="1200">
                <a:solidFill>
                  <a:schemeClr val="dk1"/>
                </a:solidFill>
                <a:latin typeface="Century Schoolbook"/>
                <a:ea typeface="Century Schoolbook"/>
                <a:cs typeface="Century Schoolbook"/>
                <a:sym typeface="Century Schoolbook"/>
              </a:rPr>
              <a:t>S. Barrachina-Muñoz, et al.. "</a:t>
            </a:r>
            <a:r>
              <a:rPr lang="en-US" sz="1200" u="sng">
                <a:solidFill>
                  <a:schemeClr val="hlink"/>
                </a:solidFill>
                <a:latin typeface="Century Schoolbook"/>
                <a:ea typeface="Century Schoolbook"/>
                <a:cs typeface="Century Schoolbook"/>
                <a:sym typeface="Century Schoolbook"/>
                <a:hlinkClick r:id="rId5"/>
              </a:rPr>
              <a:t>Multi-armed bandits for spectrum allocation in multi-agent channel bonding WLANs</a:t>
            </a:r>
            <a:r>
              <a:rPr lang="en-US" sz="1200">
                <a:solidFill>
                  <a:schemeClr val="dk1"/>
                </a:solidFill>
                <a:latin typeface="Century Schoolbook"/>
                <a:ea typeface="Century Schoolbook"/>
                <a:cs typeface="Century Schoolbook"/>
                <a:sym typeface="Century Schoolbook"/>
              </a:rPr>
              <a:t>." IEEE Access 9 (2021): 133472-133490.</a:t>
            </a:r>
            <a:endParaRPr>
              <a:latin typeface="Century Schoolbook"/>
              <a:ea typeface="Century Schoolbook"/>
              <a:cs typeface="Century Schoolbook"/>
              <a:sym typeface="Century Schoolbook"/>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17" name="Shape 1417"/>
        <p:cNvGrpSpPr/>
        <p:nvPr/>
      </p:nvGrpSpPr>
      <p:grpSpPr>
        <a:xfrm>
          <a:off x="0" y="0"/>
          <a:ext cx="0" cy="0"/>
          <a:chOff x="0" y="0"/>
          <a:chExt cx="0" cy="0"/>
        </a:xfrm>
      </p:grpSpPr>
      <p:sp>
        <p:nvSpPr>
          <p:cNvPr id="1418" name="Google Shape;1418;p105"/>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ML-enhanced Decentralized Spectrum Allocation</a:t>
            </a:r>
            <a:endParaRPr/>
          </a:p>
        </p:txBody>
      </p:sp>
      <p:sp>
        <p:nvSpPr>
          <p:cNvPr id="1419" name="Google Shape;1419;p105"/>
          <p:cNvSpPr txBox="1"/>
          <p:nvPr>
            <p:ph idx="1" type="body"/>
          </p:nvPr>
        </p:nvSpPr>
        <p:spPr>
          <a:xfrm>
            <a:off x="503646" y="1326250"/>
            <a:ext cx="5511900" cy="3855300"/>
          </a:xfrm>
          <a:prstGeom prst="rect">
            <a:avLst/>
          </a:prstGeom>
        </p:spPr>
        <p:txBody>
          <a:bodyPr anchorCtr="0" anchor="t" bIns="0" lIns="0" spcFirstLastPara="1" rIns="0" wrap="square" tIns="0">
            <a:normAutofit/>
          </a:bodyPr>
          <a:lstStyle/>
          <a:p>
            <a:pPr indent="-304800" lvl="0" marL="457200" rtl="0" algn="l">
              <a:spcBef>
                <a:spcPts val="1000"/>
              </a:spcBef>
              <a:spcAft>
                <a:spcPts val="0"/>
              </a:spcAft>
              <a:buSzPts val="1200"/>
              <a:buChar char="●"/>
            </a:pPr>
            <a:r>
              <a:rPr lang="en-US" sz="1600"/>
              <a:t>“Realistic” Wi-Fi simulation environment (</a:t>
            </a:r>
            <a:r>
              <a:rPr lang="en-US" sz="1600" u="sng">
                <a:solidFill>
                  <a:schemeClr val="hlink"/>
                </a:solidFill>
                <a:hlinkClick r:id="rId3"/>
              </a:rPr>
              <a:t>Komondor</a:t>
            </a:r>
            <a:r>
              <a:rPr lang="en-US" sz="1600"/>
              <a:t>)</a:t>
            </a:r>
            <a:endParaRPr sz="1600"/>
          </a:p>
          <a:p>
            <a:pPr indent="-330200" lvl="1" marL="914400" rtl="0" algn="l">
              <a:spcBef>
                <a:spcPts val="1000"/>
              </a:spcBef>
              <a:spcAft>
                <a:spcPts val="0"/>
              </a:spcAft>
              <a:buSzPts val="1600"/>
              <a:buChar char="○"/>
            </a:pPr>
            <a:r>
              <a:rPr lang="en-US" sz="1600"/>
              <a:t>Path-loss, SINR, Dyn. Bandwidth Access, etc. </a:t>
            </a:r>
            <a:endParaRPr sz="1600"/>
          </a:p>
          <a:p>
            <a:pPr indent="-304800" lvl="0" marL="457200" rtl="0" algn="l">
              <a:spcBef>
                <a:spcPts val="1000"/>
              </a:spcBef>
              <a:spcAft>
                <a:spcPts val="0"/>
              </a:spcAft>
              <a:buSzPts val="1200"/>
              <a:buChar char="●"/>
            </a:pPr>
            <a:r>
              <a:rPr lang="en-US" sz="1600"/>
              <a:t>Traffic load AP (only DL traffic): 50  Mbps</a:t>
            </a:r>
            <a:endParaRPr sz="1600"/>
          </a:p>
          <a:p>
            <a:pPr indent="-304800" lvl="0" marL="457200" rtl="0" algn="l">
              <a:spcBef>
                <a:spcPts val="1000"/>
              </a:spcBef>
              <a:spcAft>
                <a:spcPts val="0"/>
              </a:spcAft>
              <a:buSzPts val="1200"/>
              <a:buChar char="●"/>
            </a:pPr>
            <a:r>
              <a:rPr lang="en-US" sz="1600"/>
              <a:t>80 MHz available (shared by all 4 BSSs)</a:t>
            </a:r>
            <a:endParaRPr sz="1600"/>
          </a:p>
          <a:p>
            <a:pPr indent="-304800" lvl="0" marL="457200" rtl="0" algn="l">
              <a:spcBef>
                <a:spcPts val="1000"/>
              </a:spcBef>
              <a:spcAft>
                <a:spcPts val="0"/>
              </a:spcAft>
              <a:buSzPts val="1200"/>
              <a:buChar char="●"/>
            </a:pPr>
            <a:r>
              <a:rPr lang="en-US" sz="1600"/>
              <a:t>W=20, 40 and 80 MHz </a:t>
            </a:r>
            <a:endParaRPr sz="1600"/>
          </a:p>
          <a:p>
            <a:pPr indent="0" lvl="0" marL="0" rtl="0" algn="l">
              <a:spcBef>
                <a:spcPts val="1000"/>
              </a:spcBef>
              <a:spcAft>
                <a:spcPts val="0"/>
              </a:spcAft>
              <a:buNone/>
            </a:pPr>
            <a:r>
              <a:t/>
            </a:r>
            <a:endParaRPr sz="1600"/>
          </a:p>
          <a:p>
            <a:pPr indent="-330200" lvl="0" marL="457200" rtl="0" algn="l">
              <a:spcBef>
                <a:spcPts val="1000"/>
              </a:spcBef>
              <a:spcAft>
                <a:spcPts val="0"/>
              </a:spcAft>
              <a:buSzPts val="1600"/>
              <a:buChar char="●"/>
            </a:pPr>
            <a:r>
              <a:rPr lang="en-US" sz="1600"/>
              <a:t>12 different channels (width, primary) → 12 actions per BSS</a:t>
            </a:r>
            <a:endParaRPr sz="1600"/>
          </a:p>
          <a:p>
            <a:pPr indent="-330200" lvl="1" marL="914400" rtl="0" algn="l">
              <a:spcBef>
                <a:spcPts val="0"/>
              </a:spcBef>
              <a:spcAft>
                <a:spcPts val="0"/>
              </a:spcAft>
              <a:buSzPts val="1600"/>
              <a:buChar char="○"/>
            </a:pPr>
            <a:r>
              <a:rPr lang="en-US" sz="1600"/>
              <a:t>4 x 20 MHz channels (1 position for the primary)</a:t>
            </a:r>
            <a:endParaRPr sz="1600"/>
          </a:p>
          <a:p>
            <a:pPr indent="-330200" lvl="1" marL="914400" rtl="0" algn="l">
              <a:spcBef>
                <a:spcPts val="0"/>
              </a:spcBef>
              <a:spcAft>
                <a:spcPts val="0"/>
              </a:spcAft>
              <a:buSzPts val="1600"/>
              <a:buChar char="○"/>
            </a:pPr>
            <a:r>
              <a:rPr lang="en-US" sz="1600"/>
              <a:t>2 x 40 MHz channels (2 positions for the primary)</a:t>
            </a:r>
            <a:endParaRPr sz="1600"/>
          </a:p>
          <a:p>
            <a:pPr indent="-330200" lvl="1" marL="914400" rtl="0" algn="l">
              <a:spcBef>
                <a:spcPts val="0"/>
              </a:spcBef>
              <a:spcAft>
                <a:spcPts val="0"/>
              </a:spcAft>
              <a:buSzPts val="1600"/>
              <a:buChar char="○"/>
            </a:pPr>
            <a:r>
              <a:rPr lang="en-US" sz="1600"/>
              <a:t>1 x 80 MHz channels  (4 positions for the primary)</a:t>
            </a:r>
            <a:endParaRPr sz="1600"/>
          </a:p>
          <a:p>
            <a:pPr indent="0" lvl="0" marL="0" rtl="0" algn="l">
              <a:spcBef>
                <a:spcPts val="1000"/>
              </a:spcBef>
              <a:spcAft>
                <a:spcPts val="1000"/>
              </a:spcAft>
              <a:buNone/>
            </a:pPr>
            <a:r>
              <a:t/>
            </a:r>
            <a:endParaRPr sz="1600"/>
          </a:p>
        </p:txBody>
      </p:sp>
      <p:sp>
        <p:nvSpPr>
          <p:cNvPr id="1420" name="Google Shape;1420;p10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421" name="Google Shape;1421;p105"/>
          <p:cNvPicPr preferRelativeResize="0"/>
          <p:nvPr/>
        </p:nvPicPr>
        <p:blipFill>
          <a:blip r:embed="rId4">
            <a:alphaModFix/>
          </a:blip>
          <a:stretch>
            <a:fillRect/>
          </a:stretch>
        </p:blipFill>
        <p:spPr>
          <a:xfrm>
            <a:off x="6478646" y="989620"/>
            <a:ext cx="2792027" cy="4191930"/>
          </a:xfrm>
          <a:prstGeom prst="rect">
            <a:avLst/>
          </a:prstGeom>
          <a:noFill/>
          <a:ln>
            <a:noFill/>
          </a:ln>
        </p:spPr>
      </p:pic>
      <p:sp>
        <p:nvSpPr>
          <p:cNvPr id="1422" name="Google Shape;1422;p105"/>
          <p:cNvSpPr txBox="1"/>
          <p:nvPr/>
        </p:nvSpPr>
        <p:spPr>
          <a:xfrm>
            <a:off x="242100" y="4820950"/>
            <a:ext cx="6548100" cy="434100"/>
          </a:xfrm>
          <a:prstGeom prst="rect">
            <a:avLst/>
          </a:prstGeom>
          <a:noFill/>
          <a:ln>
            <a:noFill/>
          </a:ln>
        </p:spPr>
        <p:txBody>
          <a:bodyPr anchorCtr="0" anchor="t" bIns="91425" lIns="91425" spcFirstLastPara="1" rIns="91425" wrap="square" tIns="91425">
            <a:noAutofit/>
          </a:bodyPr>
          <a:lstStyle/>
          <a:p>
            <a:pPr indent="0" lvl="0" marL="457200" rtl="0" algn="l">
              <a:spcBef>
                <a:spcPts val="1000"/>
              </a:spcBef>
              <a:spcAft>
                <a:spcPts val="1000"/>
              </a:spcAft>
              <a:buSzPts val="1018"/>
              <a:buNone/>
            </a:pPr>
            <a:r>
              <a:rPr b="1" i="1" lang="en-US" sz="1679">
                <a:solidFill>
                  <a:srgbClr val="222222"/>
                </a:solidFill>
                <a:highlight>
                  <a:srgbClr val="FFF2CC"/>
                </a:highlight>
                <a:latin typeface="Times New Roman"/>
                <a:ea typeface="Times New Roman"/>
                <a:cs typeface="Times New Roman"/>
                <a:sym typeface="Times New Roman"/>
              </a:rPr>
              <a:t>The goal is to ‘learn’ a good channel allocation as fast as possible </a:t>
            </a:r>
            <a:endParaRPr sz="1495">
              <a:highlight>
                <a:srgbClr val="FFF2CC"/>
              </a:highlight>
              <a:latin typeface="Times New Roman"/>
              <a:ea typeface="Times New Roman"/>
              <a:cs typeface="Times New Roman"/>
              <a:sym typeface="Times New Roman"/>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27" name="Shape 1427"/>
        <p:cNvGrpSpPr/>
        <p:nvPr/>
      </p:nvGrpSpPr>
      <p:grpSpPr>
        <a:xfrm>
          <a:off x="0" y="0"/>
          <a:ext cx="0" cy="0"/>
          <a:chOff x="0" y="0"/>
          <a:chExt cx="0" cy="0"/>
        </a:xfrm>
      </p:grpSpPr>
      <p:sp>
        <p:nvSpPr>
          <p:cNvPr id="1428" name="Google Shape;1428;p106"/>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ML-enhanced Decentralized Spectrum Allocation</a:t>
            </a:r>
            <a:endParaRPr>
              <a:solidFill>
                <a:schemeClr val="dk1"/>
              </a:solidFill>
            </a:endParaRPr>
          </a:p>
        </p:txBody>
      </p:sp>
      <p:sp>
        <p:nvSpPr>
          <p:cNvPr id="1429" name="Google Shape;1429;p106"/>
          <p:cNvSpPr txBox="1"/>
          <p:nvPr>
            <p:ph idx="1" type="body"/>
          </p:nvPr>
        </p:nvSpPr>
        <p:spPr>
          <a:xfrm>
            <a:off x="503650" y="1326250"/>
            <a:ext cx="5511900" cy="3697800"/>
          </a:xfrm>
          <a:prstGeom prst="rect">
            <a:avLst/>
          </a:prstGeom>
        </p:spPr>
        <p:txBody>
          <a:bodyPr anchorCtr="0" anchor="t" bIns="0" lIns="0" spcFirstLastPara="1" rIns="0" wrap="square" tIns="0">
            <a:normAutofit fontScale="77500" lnSpcReduction="20000"/>
          </a:bodyPr>
          <a:lstStyle/>
          <a:p>
            <a:pPr indent="-307340" lvl="0" marL="457200" rtl="0" algn="l">
              <a:spcBef>
                <a:spcPts val="1000"/>
              </a:spcBef>
              <a:spcAft>
                <a:spcPts val="0"/>
              </a:spcAft>
              <a:buSzPct val="100000"/>
              <a:buChar char="●"/>
            </a:pPr>
            <a:r>
              <a:rPr lang="en-US" sz="1600"/>
              <a:t>Multi-armed Bandits (expfirst, e-greedy, TS, …)</a:t>
            </a:r>
            <a:endParaRPr sz="1600"/>
          </a:p>
          <a:p>
            <a:pPr indent="-307340" lvl="0" marL="457200" rtl="0" algn="l">
              <a:spcBef>
                <a:spcPts val="1000"/>
              </a:spcBef>
              <a:spcAft>
                <a:spcPts val="0"/>
              </a:spcAft>
              <a:buSzPct val="100000"/>
              <a:buChar char="●"/>
            </a:pPr>
            <a:r>
              <a:rPr lang="en-US" sz="1600"/>
              <a:t>Available actions correspond to the set of available channels</a:t>
            </a:r>
            <a:endParaRPr sz="1600"/>
          </a:p>
          <a:p>
            <a:pPr indent="-307340" lvl="1" marL="914400" rtl="0" algn="l">
              <a:spcBef>
                <a:spcPts val="1000"/>
              </a:spcBef>
              <a:spcAft>
                <a:spcPts val="0"/>
              </a:spcAft>
              <a:buSzPct val="100000"/>
              <a:buChar char="○"/>
            </a:pPr>
            <a:r>
              <a:rPr lang="en-US" sz="1600"/>
              <a:t>12 actions</a:t>
            </a:r>
            <a:endParaRPr sz="1600"/>
          </a:p>
          <a:p>
            <a:pPr indent="-307340" lvl="0" marL="457200" rtl="0" algn="l">
              <a:spcBef>
                <a:spcPts val="1000"/>
              </a:spcBef>
              <a:spcAft>
                <a:spcPts val="0"/>
              </a:spcAft>
              <a:buSzPct val="100000"/>
              <a:buChar char="●"/>
            </a:pPr>
            <a:r>
              <a:rPr lang="en-US" sz="1600"/>
              <a:t>Rewards are computed taking into account the actual throughput during the simulation (in intervals of 5 s)</a:t>
            </a:r>
            <a:endParaRPr sz="1600"/>
          </a:p>
          <a:p>
            <a:pPr indent="0" lvl="0" marL="457200" rtl="0" algn="l">
              <a:spcBef>
                <a:spcPts val="1000"/>
              </a:spcBef>
              <a:spcAft>
                <a:spcPts val="0"/>
              </a:spcAft>
              <a:buNone/>
            </a:pPr>
            <a:r>
              <a:t/>
            </a:r>
            <a:endParaRPr sz="1600"/>
          </a:p>
          <a:p>
            <a:pPr indent="0" lvl="0" marL="457200" rtl="0" algn="l">
              <a:spcBef>
                <a:spcPts val="1000"/>
              </a:spcBef>
              <a:spcAft>
                <a:spcPts val="0"/>
              </a:spcAft>
              <a:buNone/>
            </a:pPr>
            <a:r>
              <a:t/>
            </a:r>
            <a:endParaRPr sz="1600"/>
          </a:p>
          <a:p>
            <a:pPr indent="-307340" lvl="0" marL="457200" rtl="0" algn="l">
              <a:spcBef>
                <a:spcPts val="1000"/>
              </a:spcBef>
              <a:spcAft>
                <a:spcPts val="0"/>
              </a:spcAft>
              <a:buClr>
                <a:schemeClr val="dk1"/>
              </a:buClr>
              <a:buSzPct val="100000"/>
              <a:buChar char="●"/>
            </a:pPr>
            <a:r>
              <a:rPr lang="en-US" sz="1600">
                <a:solidFill>
                  <a:schemeClr val="dk1"/>
                </a:solidFill>
              </a:rPr>
              <a:t>50 Mbps constant load (in average, Poisson traffic) per BSS</a:t>
            </a:r>
            <a:endParaRPr sz="1600">
              <a:solidFill>
                <a:schemeClr val="dk1"/>
              </a:solidFill>
            </a:endParaRPr>
          </a:p>
          <a:p>
            <a:pPr indent="-307340" lvl="0" marL="457200" rtl="0" algn="l">
              <a:spcBef>
                <a:spcPts val="1000"/>
              </a:spcBef>
              <a:spcAft>
                <a:spcPts val="0"/>
              </a:spcAft>
              <a:buClr>
                <a:schemeClr val="dk1"/>
              </a:buClr>
              <a:buSzPct val="100000"/>
              <a:buChar char="●"/>
            </a:pPr>
            <a:r>
              <a:rPr lang="en-US" sz="1600">
                <a:solidFill>
                  <a:schemeClr val="dk1"/>
                </a:solidFill>
              </a:rPr>
              <a:t>Channel switching time not considered (few ms)</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rPr lang="en-US" sz="1600"/>
              <a:t>Practical considerations:</a:t>
            </a:r>
            <a:endParaRPr sz="1600"/>
          </a:p>
          <a:p>
            <a:pPr indent="-307340" lvl="0" marL="457200" rtl="0" algn="l">
              <a:spcBef>
                <a:spcPts val="1000"/>
              </a:spcBef>
              <a:spcAft>
                <a:spcPts val="0"/>
              </a:spcAft>
              <a:buSzPct val="100000"/>
              <a:buChar char="●"/>
            </a:pPr>
            <a:r>
              <a:rPr lang="en-US" sz="1600"/>
              <a:t>Easy to implement on top of current 802.11 devices</a:t>
            </a:r>
            <a:endParaRPr sz="1600"/>
          </a:p>
          <a:p>
            <a:pPr indent="-307340" lvl="0" marL="457200" rtl="0" algn="l">
              <a:spcBef>
                <a:spcPts val="1000"/>
              </a:spcBef>
              <a:spcAft>
                <a:spcPts val="0"/>
              </a:spcAft>
              <a:buSzPct val="100000"/>
              <a:buChar char="●"/>
            </a:pPr>
            <a:r>
              <a:rPr lang="en-US" sz="1600"/>
              <a:t>Channel switching overheads need to be considered</a:t>
            </a:r>
            <a:endParaRPr sz="1600"/>
          </a:p>
          <a:p>
            <a:pPr indent="0" lvl="0" marL="0" rtl="0" algn="l">
              <a:spcBef>
                <a:spcPts val="1000"/>
              </a:spcBef>
              <a:spcAft>
                <a:spcPts val="1000"/>
              </a:spcAft>
              <a:buNone/>
            </a:pPr>
            <a:r>
              <a:t/>
            </a:r>
            <a:endParaRPr sz="1600"/>
          </a:p>
        </p:txBody>
      </p:sp>
      <p:sp>
        <p:nvSpPr>
          <p:cNvPr id="1430" name="Google Shape;1430;p10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431" name="Google Shape;1431;p106"/>
          <p:cNvPicPr preferRelativeResize="0"/>
          <p:nvPr/>
        </p:nvPicPr>
        <p:blipFill>
          <a:blip r:embed="rId3">
            <a:alphaModFix/>
          </a:blip>
          <a:stretch>
            <a:fillRect/>
          </a:stretch>
        </p:blipFill>
        <p:spPr>
          <a:xfrm>
            <a:off x="6478646" y="989620"/>
            <a:ext cx="2792027" cy="4191930"/>
          </a:xfrm>
          <a:prstGeom prst="rect">
            <a:avLst/>
          </a:prstGeom>
          <a:noFill/>
          <a:ln>
            <a:noFill/>
          </a:ln>
        </p:spPr>
      </p:pic>
      <p:pic>
        <p:nvPicPr>
          <p:cNvPr id="1432" name="Google Shape;1432;p106"/>
          <p:cNvPicPr preferRelativeResize="0"/>
          <p:nvPr/>
        </p:nvPicPr>
        <p:blipFill>
          <a:blip r:embed="rId4">
            <a:alphaModFix/>
          </a:blip>
          <a:stretch>
            <a:fillRect/>
          </a:stretch>
        </p:blipFill>
        <p:spPr>
          <a:xfrm>
            <a:off x="1880370" y="2623433"/>
            <a:ext cx="781050" cy="371475"/>
          </a:xfrm>
          <a:prstGeom prst="rect">
            <a:avLst/>
          </a:prstGeom>
          <a:noFill/>
          <a:ln>
            <a:noFill/>
          </a:ln>
        </p:spPr>
      </p:pic>
      <p:pic>
        <p:nvPicPr>
          <p:cNvPr id="1433" name="Google Shape;1433;p106"/>
          <p:cNvPicPr preferRelativeResize="0"/>
          <p:nvPr/>
        </p:nvPicPr>
        <p:blipFill>
          <a:blip r:embed="rId5">
            <a:alphaModFix/>
          </a:blip>
          <a:stretch>
            <a:fillRect/>
          </a:stretch>
        </p:blipFill>
        <p:spPr>
          <a:xfrm>
            <a:off x="3149970" y="2437695"/>
            <a:ext cx="1047750" cy="5905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38" name="Shape 1438"/>
        <p:cNvGrpSpPr/>
        <p:nvPr/>
      </p:nvGrpSpPr>
      <p:grpSpPr>
        <a:xfrm>
          <a:off x="0" y="0"/>
          <a:ext cx="0" cy="0"/>
          <a:chOff x="0" y="0"/>
          <a:chExt cx="0" cy="0"/>
        </a:xfrm>
      </p:grpSpPr>
      <p:sp>
        <p:nvSpPr>
          <p:cNvPr id="1439" name="Google Shape;1439;p107"/>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ML-enhanced Decentralized Spectrum Allocation</a:t>
            </a:r>
            <a:endParaRPr>
              <a:solidFill>
                <a:schemeClr val="dk1"/>
              </a:solidFill>
            </a:endParaRPr>
          </a:p>
        </p:txBody>
      </p:sp>
      <p:sp>
        <p:nvSpPr>
          <p:cNvPr id="1440" name="Google Shape;1440;p107"/>
          <p:cNvSpPr txBox="1"/>
          <p:nvPr>
            <p:ph idx="1" type="body"/>
          </p:nvPr>
        </p:nvSpPr>
        <p:spPr>
          <a:xfrm>
            <a:off x="503650" y="1326250"/>
            <a:ext cx="5511900" cy="3697800"/>
          </a:xfrm>
          <a:prstGeom prst="rect">
            <a:avLst/>
          </a:prstGeom>
        </p:spPr>
        <p:txBody>
          <a:bodyPr anchorCtr="0" anchor="t" bIns="0" lIns="0" spcFirstLastPara="1" rIns="0" wrap="square" tIns="0">
            <a:normAutofit/>
          </a:bodyPr>
          <a:lstStyle/>
          <a:p>
            <a:pPr indent="-330200" lvl="0" marL="457200" rtl="0" algn="l">
              <a:spcBef>
                <a:spcPts val="1000"/>
              </a:spcBef>
              <a:spcAft>
                <a:spcPts val="0"/>
              </a:spcAft>
              <a:buSzPts val="1600"/>
              <a:buChar char="●"/>
            </a:pPr>
            <a:r>
              <a:rPr lang="en-US" sz="1600"/>
              <a:t>expfirst: </a:t>
            </a:r>
            <a:endParaRPr sz="1600"/>
          </a:p>
          <a:p>
            <a:pPr indent="-330200" lvl="1" marL="914400" rtl="0" algn="l">
              <a:spcBef>
                <a:spcPts val="1000"/>
              </a:spcBef>
              <a:spcAft>
                <a:spcPts val="0"/>
              </a:spcAft>
              <a:buSzPts val="1600"/>
              <a:buChar char="○"/>
            </a:pPr>
            <a:r>
              <a:rPr lang="en-US" sz="1600"/>
              <a:t>sequential exploration + actions sorted by reward (and stored)</a:t>
            </a:r>
            <a:endParaRPr sz="1600"/>
          </a:p>
          <a:p>
            <a:pPr indent="-330200" lvl="1" marL="914400" rtl="0" algn="l">
              <a:spcBef>
                <a:spcPts val="1000"/>
              </a:spcBef>
              <a:spcAft>
                <a:spcPts val="0"/>
              </a:spcAft>
              <a:buSzPts val="1600"/>
              <a:buChar char="○"/>
            </a:pPr>
            <a:r>
              <a:rPr lang="en-US" sz="1600"/>
              <a:t>action change when current av. reward decreases below others</a:t>
            </a:r>
            <a:endParaRPr sz="1600"/>
          </a:p>
          <a:p>
            <a:pPr indent="-330200" lvl="0" marL="457200" rtl="0" algn="l">
              <a:spcBef>
                <a:spcPts val="1000"/>
              </a:spcBef>
              <a:spcAft>
                <a:spcPts val="0"/>
              </a:spcAft>
              <a:buSzPts val="1600"/>
              <a:buChar char="●"/>
            </a:pPr>
            <a:r>
              <a:rPr lang="en-US" sz="1600"/>
              <a:t>e-greedy, TS, UCB, EXP3</a:t>
            </a:r>
            <a:endParaRPr sz="1600"/>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0"/>
              </a:spcAft>
              <a:buClr>
                <a:schemeClr val="dk1"/>
              </a:buClr>
              <a:buSzPts val="1100"/>
              <a:buFont typeface="Arial"/>
              <a:buNone/>
            </a:pPr>
            <a:r>
              <a:rPr lang="en-US" sz="1600">
                <a:solidFill>
                  <a:schemeClr val="dk1"/>
                </a:solidFill>
              </a:rPr>
              <a:t>The data set: </a:t>
            </a:r>
            <a:endParaRPr sz="1600">
              <a:solidFill>
                <a:schemeClr val="dk1"/>
              </a:solidFill>
            </a:endParaRPr>
          </a:p>
          <a:p>
            <a:pPr indent="457200" lvl="0" marL="0" rtl="0" algn="l">
              <a:spcBef>
                <a:spcPts val="1000"/>
              </a:spcBef>
              <a:spcAft>
                <a:spcPts val="1000"/>
              </a:spcAft>
              <a:buNone/>
            </a:pPr>
            <a:r>
              <a:rPr lang="en-US" sz="1600" u="sng">
                <a:solidFill>
                  <a:schemeClr val="hlink"/>
                </a:solidFill>
                <a:hlinkClick r:id="rId3"/>
              </a:rPr>
              <a:t>https://zenodo.org/record/4265898#.Y5nS3NLMJ8I</a:t>
            </a:r>
            <a:endParaRPr sz="1400"/>
          </a:p>
        </p:txBody>
      </p:sp>
      <p:sp>
        <p:nvSpPr>
          <p:cNvPr id="1441" name="Google Shape;1441;p10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442" name="Google Shape;1442;p107"/>
          <p:cNvPicPr preferRelativeResize="0"/>
          <p:nvPr/>
        </p:nvPicPr>
        <p:blipFill>
          <a:blip r:embed="rId4">
            <a:alphaModFix/>
          </a:blip>
          <a:stretch>
            <a:fillRect/>
          </a:stretch>
        </p:blipFill>
        <p:spPr>
          <a:xfrm>
            <a:off x="6478646" y="989620"/>
            <a:ext cx="2792027" cy="419193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47" name="Shape 1447"/>
        <p:cNvGrpSpPr/>
        <p:nvPr/>
      </p:nvGrpSpPr>
      <p:grpSpPr>
        <a:xfrm>
          <a:off x="0" y="0"/>
          <a:ext cx="0" cy="0"/>
          <a:chOff x="0" y="0"/>
          <a:chExt cx="0" cy="0"/>
        </a:xfrm>
      </p:grpSpPr>
      <p:sp>
        <p:nvSpPr>
          <p:cNvPr id="1448" name="Google Shape;1448;p108"/>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ML-enhanced Decentralized Spectrum Allocation</a:t>
            </a:r>
            <a:endParaRPr>
              <a:solidFill>
                <a:schemeClr val="dk1"/>
              </a:solidFill>
            </a:endParaRPr>
          </a:p>
        </p:txBody>
      </p:sp>
      <p:sp>
        <p:nvSpPr>
          <p:cNvPr id="1449" name="Google Shape;1449;p10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450" name="Google Shape;1450;p108"/>
          <p:cNvPicPr preferRelativeResize="0"/>
          <p:nvPr/>
        </p:nvPicPr>
        <p:blipFill>
          <a:blip r:embed="rId3">
            <a:alphaModFix/>
          </a:blip>
          <a:stretch>
            <a:fillRect/>
          </a:stretch>
        </p:blipFill>
        <p:spPr>
          <a:xfrm>
            <a:off x="1723124" y="1192625"/>
            <a:ext cx="6741625" cy="3671225"/>
          </a:xfrm>
          <a:prstGeom prst="rect">
            <a:avLst/>
          </a:prstGeom>
          <a:noFill/>
          <a:ln>
            <a:noFill/>
          </a:ln>
        </p:spPr>
      </p:pic>
      <p:sp>
        <p:nvSpPr>
          <p:cNvPr id="1451" name="Google Shape;1451;p108"/>
          <p:cNvSpPr txBox="1"/>
          <p:nvPr/>
        </p:nvSpPr>
        <p:spPr>
          <a:xfrm>
            <a:off x="1445225" y="4985825"/>
            <a:ext cx="7521300" cy="434100"/>
          </a:xfrm>
          <a:prstGeom prst="rect">
            <a:avLst/>
          </a:prstGeom>
          <a:noFill/>
          <a:ln>
            <a:noFill/>
          </a:ln>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en-US" sz="1652">
                <a:latin typeface="Times New Roman"/>
                <a:ea typeface="Times New Roman"/>
                <a:cs typeface="Times New Roman"/>
                <a:sym typeface="Times New Roman"/>
              </a:rPr>
              <a:t>Only the simplest MAB algorithms perform well → they are able to find an acceptable equilibrium</a:t>
            </a:r>
            <a:endParaRPr sz="1652">
              <a:latin typeface="Times New Roman"/>
              <a:ea typeface="Times New Roman"/>
              <a:cs typeface="Times New Roman"/>
              <a:sym typeface="Times New Roman"/>
            </a:endParaRPr>
          </a:p>
        </p:txBody>
      </p:sp>
      <p:sp>
        <p:nvSpPr>
          <p:cNvPr id="1452" name="Google Shape;1452;p108"/>
          <p:cNvSpPr/>
          <p:nvPr/>
        </p:nvSpPr>
        <p:spPr>
          <a:xfrm>
            <a:off x="1525375" y="2663725"/>
            <a:ext cx="114000" cy="19467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08"/>
          <p:cNvSpPr txBox="1"/>
          <p:nvPr/>
        </p:nvSpPr>
        <p:spPr>
          <a:xfrm>
            <a:off x="455325" y="3422000"/>
            <a:ext cx="1215000" cy="765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600">
                <a:latin typeface="Times New Roman"/>
                <a:ea typeface="Times New Roman"/>
                <a:cs typeface="Times New Roman"/>
                <a:sym typeface="Times New Roman"/>
              </a:rPr>
              <a:t>Unstable!</a:t>
            </a:r>
            <a:endParaRPr sz="1600">
              <a:latin typeface="Times New Roman"/>
              <a:ea typeface="Times New Roman"/>
              <a:cs typeface="Times New Roman"/>
              <a:sym typeface="Times New Roman"/>
            </a:endParaRPr>
          </a:p>
          <a:p>
            <a:pPr indent="0" lvl="0" marL="0" rtl="0" algn="l">
              <a:spcBef>
                <a:spcPts val="0"/>
              </a:spcBef>
              <a:spcAft>
                <a:spcPts val="0"/>
              </a:spcAft>
              <a:buNone/>
            </a:pPr>
            <a:r>
              <a:rPr lang="en-US" sz="1600">
                <a:solidFill>
                  <a:srgbClr val="CE181E"/>
                </a:solidFill>
                <a:latin typeface="Times New Roman"/>
                <a:ea typeface="Times New Roman"/>
                <a:cs typeface="Times New Roman"/>
                <a:sym typeface="Times New Roman"/>
              </a:rPr>
              <a:t>Why?</a:t>
            </a:r>
            <a:endParaRPr sz="1600">
              <a:solidFill>
                <a:srgbClr val="CE181E"/>
              </a:solidFill>
              <a:latin typeface="Times New Roman"/>
              <a:ea typeface="Times New Roman"/>
              <a:cs typeface="Times New Roman"/>
              <a:sym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109"/>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ML-enhanced Decentralized Spectrum Allocation</a:t>
            </a:r>
            <a:endParaRPr/>
          </a:p>
        </p:txBody>
      </p:sp>
      <p:sp>
        <p:nvSpPr>
          <p:cNvPr id="1460" name="Google Shape;1460;p10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461" name="Google Shape;1461;p109"/>
          <p:cNvPicPr preferRelativeResize="0"/>
          <p:nvPr/>
        </p:nvPicPr>
        <p:blipFill>
          <a:blip r:embed="rId3">
            <a:alphaModFix/>
          </a:blip>
          <a:stretch>
            <a:fillRect/>
          </a:stretch>
        </p:blipFill>
        <p:spPr>
          <a:xfrm>
            <a:off x="152400" y="1858020"/>
            <a:ext cx="9772649" cy="3260495"/>
          </a:xfrm>
          <a:prstGeom prst="rect">
            <a:avLst/>
          </a:prstGeom>
          <a:noFill/>
          <a:ln>
            <a:noFill/>
          </a:ln>
        </p:spPr>
      </p:pic>
      <p:sp>
        <p:nvSpPr>
          <p:cNvPr id="1462" name="Google Shape;1462;p109"/>
          <p:cNvSpPr txBox="1"/>
          <p:nvPr/>
        </p:nvSpPr>
        <p:spPr>
          <a:xfrm>
            <a:off x="152400" y="1172225"/>
            <a:ext cx="8854800" cy="781800"/>
          </a:xfrm>
          <a:prstGeom prst="rect">
            <a:avLst/>
          </a:prstGeom>
          <a:noFill/>
          <a:ln>
            <a:noFill/>
          </a:ln>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US"/>
              <a:t>We now consider a traffic load pattern where each BSS w changes its mean traffic load to 20, 50 or 150 Mbps every 100 iterations uniformly at random.</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67" name="Shape 1467"/>
        <p:cNvGrpSpPr/>
        <p:nvPr/>
      </p:nvGrpSpPr>
      <p:grpSpPr>
        <a:xfrm>
          <a:off x="0" y="0"/>
          <a:ext cx="0" cy="0"/>
          <a:chOff x="0" y="0"/>
          <a:chExt cx="0" cy="0"/>
        </a:xfrm>
      </p:grpSpPr>
      <p:sp>
        <p:nvSpPr>
          <p:cNvPr id="1468" name="Google Shape;1468;p11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ML-enhanced Decentralized Channel Selection</a:t>
            </a:r>
            <a:endParaRPr>
              <a:solidFill>
                <a:schemeClr val="dk1"/>
              </a:solidFill>
            </a:endParaRPr>
          </a:p>
        </p:txBody>
      </p:sp>
      <p:sp>
        <p:nvSpPr>
          <p:cNvPr id="1469" name="Google Shape;1469;p110"/>
          <p:cNvSpPr txBox="1"/>
          <p:nvPr>
            <p:ph idx="1" type="body"/>
          </p:nvPr>
        </p:nvSpPr>
        <p:spPr>
          <a:xfrm>
            <a:off x="503649" y="1326250"/>
            <a:ext cx="4023300" cy="3855300"/>
          </a:xfrm>
          <a:prstGeom prst="rect">
            <a:avLst/>
          </a:prstGeom>
        </p:spPr>
        <p:txBody>
          <a:bodyPr anchorCtr="0" anchor="t" bIns="0" lIns="0" spcFirstLastPara="1" rIns="0" wrap="square" tIns="0">
            <a:normAutofit/>
          </a:bodyPr>
          <a:lstStyle/>
          <a:p>
            <a:pPr indent="-323850" lvl="0" marL="457200" rtl="0" algn="l">
              <a:lnSpc>
                <a:spcPct val="90000"/>
              </a:lnSpc>
              <a:spcBef>
                <a:spcPts val="1000"/>
              </a:spcBef>
              <a:spcAft>
                <a:spcPts val="0"/>
              </a:spcAft>
              <a:buSzPts val="1500"/>
              <a:buChar char="●"/>
            </a:pPr>
            <a:r>
              <a:rPr lang="en-US" sz="1500"/>
              <a:t>Large deployments: </a:t>
            </a:r>
            <a:endParaRPr sz="1500"/>
          </a:p>
          <a:p>
            <a:pPr indent="-323850" lvl="1" marL="914400" rtl="0" algn="l">
              <a:lnSpc>
                <a:spcPct val="90000"/>
              </a:lnSpc>
              <a:spcBef>
                <a:spcPts val="1000"/>
              </a:spcBef>
              <a:spcAft>
                <a:spcPts val="0"/>
              </a:spcAft>
              <a:buSzPts val="1500"/>
              <a:buChar char="○"/>
            </a:pPr>
            <a:r>
              <a:rPr lang="en-US" sz="1500"/>
              <a:t>20x20 m^2</a:t>
            </a:r>
            <a:endParaRPr sz="1500"/>
          </a:p>
          <a:p>
            <a:pPr indent="-323850" lvl="1" marL="914400" rtl="0" algn="l">
              <a:lnSpc>
                <a:spcPct val="90000"/>
              </a:lnSpc>
              <a:spcBef>
                <a:spcPts val="1000"/>
              </a:spcBef>
              <a:spcAft>
                <a:spcPts val="0"/>
              </a:spcAft>
              <a:buSzPts val="1500"/>
              <a:buChar char="○"/>
            </a:pPr>
            <a:r>
              <a:rPr lang="en-US" sz="1500"/>
              <a:t>6, 10 and 16 BSSs</a:t>
            </a:r>
            <a:endParaRPr sz="1500"/>
          </a:p>
          <a:p>
            <a:pPr indent="-323850" lvl="0" marL="457200" rtl="0" algn="l">
              <a:lnSpc>
                <a:spcPct val="90000"/>
              </a:lnSpc>
              <a:spcBef>
                <a:spcPts val="1000"/>
              </a:spcBef>
              <a:spcAft>
                <a:spcPts val="0"/>
              </a:spcAft>
              <a:buSzPts val="1500"/>
              <a:buChar char="●"/>
            </a:pPr>
            <a:r>
              <a:rPr lang="en-US" sz="1500"/>
              <a:t>Random per BSS traffic loads: 50, 100, 150 Mbps</a:t>
            </a:r>
            <a:endParaRPr sz="1500"/>
          </a:p>
          <a:p>
            <a:pPr indent="-323850" lvl="0" marL="457200" rtl="0" algn="l">
              <a:lnSpc>
                <a:spcPct val="90000"/>
              </a:lnSpc>
              <a:spcBef>
                <a:spcPts val="1000"/>
              </a:spcBef>
              <a:spcAft>
                <a:spcPts val="0"/>
              </a:spcAft>
              <a:buSzPts val="1500"/>
              <a:buChar char="●"/>
            </a:pPr>
            <a:r>
              <a:rPr lang="en-US" sz="1500"/>
              <a:t>W = 20, 40, 80, 160 MHz</a:t>
            </a:r>
            <a:endParaRPr sz="1500"/>
          </a:p>
          <a:p>
            <a:pPr indent="-323850" lvl="0" marL="457200" rtl="0" algn="l">
              <a:lnSpc>
                <a:spcPct val="90000"/>
              </a:lnSpc>
              <a:spcBef>
                <a:spcPts val="1000"/>
              </a:spcBef>
              <a:spcAft>
                <a:spcPts val="0"/>
              </a:spcAft>
              <a:buSzPts val="1500"/>
              <a:buChar char="●"/>
            </a:pPr>
            <a:r>
              <a:rPr lang="en-US" sz="1500"/>
              <a:t>160 MHz available spectrum</a:t>
            </a:r>
            <a:endParaRPr sz="1500"/>
          </a:p>
          <a:p>
            <a:pPr indent="-323850" lvl="1" marL="914400" rtl="0" algn="l">
              <a:lnSpc>
                <a:spcPct val="90000"/>
              </a:lnSpc>
              <a:spcBef>
                <a:spcPts val="1000"/>
              </a:spcBef>
              <a:spcAft>
                <a:spcPts val="1000"/>
              </a:spcAft>
              <a:buSzPts val="1500"/>
              <a:buChar char="○"/>
            </a:pPr>
            <a:r>
              <a:rPr lang="en-US" sz="1500"/>
              <a:t>32 combinations of channels</a:t>
            </a:r>
            <a:endParaRPr sz="1500"/>
          </a:p>
        </p:txBody>
      </p:sp>
      <p:sp>
        <p:nvSpPr>
          <p:cNvPr id="1470" name="Google Shape;1470;p11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471" name="Google Shape;1471;p110"/>
          <p:cNvPicPr preferRelativeResize="0"/>
          <p:nvPr/>
        </p:nvPicPr>
        <p:blipFill>
          <a:blip r:embed="rId3">
            <a:alphaModFix/>
          </a:blip>
          <a:stretch>
            <a:fillRect/>
          </a:stretch>
        </p:blipFill>
        <p:spPr>
          <a:xfrm>
            <a:off x="4526950" y="1345664"/>
            <a:ext cx="5204074" cy="2404286"/>
          </a:xfrm>
          <a:prstGeom prst="rect">
            <a:avLst/>
          </a:prstGeom>
          <a:noFill/>
          <a:ln>
            <a:noFill/>
          </a:ln>
        </p:spPr>
      </p:pic>
      <p:sp>
        <p:nvSpPr>
          <p:cNvPr id="1472" name="Google Shape;1472;p110"/>
          <p:cNvSpPr txBox="1"/>
          <p:nvPr/>
        </p:nvSpPr>
        <p:spPr>
          <a:xfrm>
            <a:off x="1206875" y="4092075"/>
            <a:ext cx="8104200" cy="434100"/>
          </a:xfrm>
          <a:prstGeom prst="rect">
            <a:avLst/>
          </a:prstGeom>
          <a:noFill/>
          <a:ln>
            <a:noFill/>
          </a:ln>
        </p:spPr>
        <p:txBody>
          <a:bodyPr anchorCtr="0" anchor="t" bIns="91425" lIns="91425" spcFirstLastPara="1" rIns="91425" wrap="square" tIns="91425">
            <a:noAutofit/>
          </a:bodyPr>
          <a:lstStyle/>
          <a:p>
            <a:pPr indent="0" lvl="0" marL="457200" rtl="0" algn="l">
              <a:spcBef>
                <a:spcPts val="1000"/>
              </a:spcBef>
              <a:spcAft>
                <a:spcPts val="1000"/>
              </a:spcAft>
              <a:buNone/>
            </a:pPr>
            <a:r>
              <a:rPr b="1" i="1" lang="en-US" sz="1600">
                <a:solidFill>
                  <a:srgbClr val="222222"/>
                </a:solidFill>
                <a:latin typeface="Calibri"/>
                <a:ea typeface="Calibri"/>
                <a:cs typeface="Calibri"/>
                <a:sym typeface="Calibri"/>
              </a:rPr>
              <a:t>Both exploration-first and e-greedy can learn even in high-density deployments, outperforming by far static configurations. Besides, while exploration-first performs worse than e-greedy at the early stages of the simulation, it reaches much better performance as the simulation progresses.</a:t>
            </a:r>
            <a:endParaRPr b="1" i="1" sz="1600">
              <a:solidFill>
                <a:srgbClr val="222222"/>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11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Lightweighting The Action Space</a:t>
            </a:r>
            <a:endParaRPr/>
          </a:p>
        </p:txBody>
      </p:sp>
      <p:sp>
        <p:nvSpPr>
          <p:cNvPr id="1479" name="Google Shape;1479;p111"/>
          <p:cNvSpPr txBox="1"/>
          <p:nvPr>
            <p:ph idx="1" type="body"/>
          </p:nvPr>
        </p:nvSpPr>
        <p:spPr>
          <a:xfrm>
            <a:off x="503650" y="1326250"/>
            <a:ext cx="3981300" cy="3819000"/>
          </a:xfrm>
          <a:prstGeom prst="rect">
            <a:avLst/>
          </a:prstGeom>
        </p:spPr>
        <p:txBody>
          <a:bodyPr anchorCtr="0" anchor="t" bIns="0" lIns="0" spcFirstLastPara="1" rIns="0" wrap="square" tIns="0">
            <a:normAutofit lnSpcReduction="20000"/>
          </a:bodyPr>
          <a:lstStyle/>
          <a:p>
            <a:pPr indent="-317500" lvl="0" marL="457200" rtl="0" algn="l">
              <a:spcBef>
                <a:spcPts val="0"/>
              </a:spcBef>
              <a:spcAft>
                <a:spcPts val="0"/>
              </a:spcAft>
              <a:buSzPts val="1400"/>
              <a:buChar char="●"/>
            </a:pPr>
            <a:r>
              <a:rPr lang="en-US"/>
              <a:t>Is it possible to increase the learning convergence speed and reach good performance levels sooner?</a:t>
            </a:r>
            <a:endParaRPr/>
          </a:p>
          <a:p>
            <a:pPr indent="-317500" lvl="0" marL="457200" rtl="0" algn="l">
              <a:spcBef>
                <a:spcPts val="1000"/>
              </a:spcBef>
              <a:spcAft>
                <a:spcPts val="0"/>
              </a:spcAft>
              <a:buSzPts val="1400"/>
              <a:buChar char="●"/>
            </a:pPr>
            <a:r>
              <a:rPr lang="en-US"/>
              <a:t>To that aim, we propose lightening the action space of each agent by reducing the possible values the maximum bandwidth attribute may take: from b ∈ {1, 2, 4, 8} to b ∈ {1, 8}, i.e., to allow only single-channel (b = 1) or to remove any bandwidth restriction (b = 8).</a:t>
            </a:r>
            <a:endParaRPr/>
          </a:p>
          <a:p>
            <a:pPr indent="-317500" lvl="0" marL="457200" rtl="0" algn="l">
              <a:spcBef>
                <a:spcPts val="1000"/>
              </a:spcBef>
              <a:spcAft>
                <a:spcPts val="0"/>
              </a:spcAft>
              <a:buSzPts val="1400"/>
              <a:buChar char="●"/>
            </a:pPr>
            <a:r>
              <a:rPr lang="en-US"/>
              <a:t>Reduced action space (16 actions instead of 32)</a:t>
            </a:r>
            <a:endParaRPr/>
          </a:p>
          <a:p>
            <a:pPr indent="0" lvl="0" marL="0" rtl="0" algn="l">
              <a:spcBef>
                <a:spcPts val="1000"/>
              </a:spcBef>
              <a:spcAft>
                <a:spcPts val="1000"/>
              </a:spcAft>
              <a:buNone/>
            </a:pPr>
            <a:r>
              <a:t/>
            </a:r>
            <a:endParaRPr/>
          </a:p>
        </p:txBody>
      </p:sp>
      <p:sp>
        <p:nvSpPr>
          <p:cNvPr id="1480" name="Google Shape;1480;p11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481" name="Google Shape;1481;p111"/>
          <p:cNvSpPr txBox="1"/>
          <p:nvPr/>
        </p:nvSpPr>
        <p:spPr>
          <a:xfrm>
            <a:off x="5559200" y="1253175"/>
            <a:ext cx="3695400" cy="13542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US" sz="1600">
                <a:solidFill>
                  <a:srgbClr val="CE181E"/>
                </a:solidFill>
                <a:latin typeface="Times New Roman"/>
                <a:ea typeface="Times New Roman"/>
                <a:cs typeface="Times New Roman"/>
                <a:sym typeface="Times New Roman"/>
              </a:rPr>
              <a:t>So, is there any rule of thumb for reducing action spaces?</a:t>
            </a:r>
            <a:endParaRPr sz="1600">
              <a:solidFill>
                <a:srgbClr val="CE181E"/>
              </a:solidFill>
              <a:latin typeface="Times New Roman"/>
              <a:ea typeface="Times New Roman"/>
              <a:cs typeface="Times New Roman"/>
              <a:sym typeface="Times New Roman"/>
            </a:endParaRPr>
          </a:p>
          <a:p>
            <a:pPr indent="0" lvl="0" marL="0" rtl="0" algn="ctr">
              <a:spcBef>
                <a:spcPts val="0"/>
              </a:spcBef>
              <a:spcAft>
                <a:spcPts val="0"/>
              </a:spcAft>
              <a:buNone/>
            </a:pPr>
            <a:r>
              <a:t/>
            </a:r>
            <a:endParaRPr sz="1600">
              <a:solidFill>
                <a:srgbClr val="CE181E"/>
              </a:solidFill>
              <a:latin typeface="Times New Roman"/>
              <a:ea typeface="Times New Roman"/>
              <a:cs typeface="Times New Roman"/>
              <a:sym typeface="Times New Roman"/>
            </a:endParaRPr>
          </a:p>
          <a:p>
            <a:pPr indent="0" lvl="0" marL="0" rtl="0" algn="ctr">
              <a:spcBef>
                <a:spcPts val="0"/>
              </a:spcBef>
              <a:spcAft>
                <a:spcPts val="0"/>
              </a:spcAft>
              <a:buNone/>
            </a:pPr>
            <a:r>
              <a:rPr lang="en-US" sz="1600">
                <a:solidFill>
                  <a:srgbClr val="158466"/>
                </a:solidFill>
                <a:latin typeface="Times New Roman"/>
                <a:ea typeface="Times New Roman"/>
                <a:cs typeface="Times New Roman"/>
                <a:sym typeface="Times New Roman"/>
              </a:rPr>
              <a:t>Adding new actions progressively?</a:t>
            </a:r>
            <a:endParaRPr sz="1600">
              <a:solidFill>
                <a:srgbClr val="158466"/>
              </a:solidFill>
              <a:latin typeface="Times New Roman"/>
              <a:ea typeface="Times New Roman"/>
              <a:cs typeface="Times New Roman"/>
              <a:sym typeface="Times New Roman"/>
            </a:endParaRPr>
          </a:p>
          <a:p>
            <a:pPr indent="0" lvl="0" marL="0" rtl="0" algn="ctr">
              <a:spcBef>
                <a:spcPts val="0"/>
              </a:spcBef>
              <a:spcAft>
                <a:spcPts val="0"/>
              </a:spcAft>
              <a:buNone/>
            </a:pPr>
            <a:r>
              <a:t/>
            </a:r>
            <a:endParaRPr sz="1600">
              <a:solidFill>
                <a:srgbClr val="CE181E"/>
              </a:solidFill>
              <a:latin typeface="Times New Roman"/>
              <a:ea typeface="Times New Roman"/>
              <a:cs typeface="Times New Roman"/>
              <a:sym typeface="Times New Roman"/>
            </a:endParaRPr>
          </a:p>
        </p:txBody>
      </p:sp>
      <p:pic>
        <p:nvPicPr>
          <p:cNvPr id="1482" name="Google Shape;1482;p111"/>
          <p:cNvPicPr preferRelativeResize="0"/>
          <p:nvPr/>
        </p:nvPicPr>
        <p:blipFill>
          <a:blip r:embed="rId3">
            <a:alphaModFix/>
          </a:blip>
          <a:stretch>
            <a:fillRect/>
          </a:stretch>
        </p:blipFill>
        <p:spPr>
          <a:xfrm>
            <a:off x="4655825" y="2688675"/>
            <a:ext cx="5200926" cy="25464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112"/>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Different Rewards </a:t>
            </a:r>
            <a:endParaRPr/>
          </a:p>
        </p:txBody>
      </p:sp>
      <p:sp>
        <p:nvSpPr>
          <p:cNvPr id="1489" name="Google Shape;1489;p112"/>
          <p:cNvSpPr txBox="1"/>
          <p:nvPr>
            <p:ph idx="1" type="body"/>
          </p:nvPr>
        </p:nvSpPr>
        <p:spPr>
          <a:xfrm>
            <a:off x="503645" y="1326250"/>
            <a:ext cx="4535100" cy="3855300"/>
          </a:xfrm>
          <a:prstGeom prst="rect">
            <a:avLst/>
          </a:prstGeom>
        </p:spPr>
        <p:txBody>
          <a:bodyPr anchorCtr="0" anchor="t" bIns="0" lIns="0" spcFirstLastPara="1" rIns="0" wrap="square" tIns="0">
            <a:normAutofit/>
          </a:bodyPr>
          <a:lstStyle/>
          <a:p>
            <a:pPr indent="-304800" lvl="0" marL="457200" rtl="0" algn="l">
              <a:spcBef>
                <a:spcPts val="0"/>
              </a:spcBef>
              <a:spcAft>
                <a:spcPts val="0"/>
              </a:spcAft>
              <a:buSzPts val="1200"/>
              <a:buChar char="●"/>
            </a:pPr>
            <a:r>
              <a:rPr lang="en-US" sz="1600"/>
              <a:t>Only throughput satisfaction:</a:t>
            </a:r>
            <a:endParaRPr sz="1600"/>
          </a:p>
          <a:p>
            <a:pPr indent="0" lvl="0" marL="457200" rtl="0" algn="l">
              <a:spcBef>
                <a:spcPts val="1000"/>
              </a:spcBef>
              <a:spcAft>
                <a:spcPts val="0"/>
              </a:spcAft>
              <a:buNone/>
            </a:pPr>
            <a:r>
              <a:t/>
            </a:r>
            <a:endParaRPr sz="1600"/>
          </a:p>
          <a:p>
            <a:pPr indent="0" lvl="0" marL="457200" rtl="0" algn="l">
              <a:spcBef>
                <a:spcPts val="1000"/>
              </a:spcBef>
              <a:spcAft>
                <a:spcPts val="0"/>
              </a:spcAft>
              <a:buNone/>
            </a:pPr>
            <a:r>
              <a:t/>
            </a:r>
            <a:endParaRPr sz="1600"/>
          </a:p>
          <a:p>
            <a:pPr indent="0" lvl="0" marL="457200" rtl="0" algn="l">
              <a:spcBef>
                <a:spcPts val="1000"/>
              </a:spcBef>
              <a:spcAft>
                <a:spcPts val="0"/>
              </a:spcAft>
              <a:buNone/>
            </a:pPr>
            <a:r>
              <a:t/>
            </a:r>
            <a:endParaRPr sz="1600"/>
          </a:p>
          <a:p>
            <a:pPr indent="-304800" lvl="0" marL="457200" rtl="0" algn="l">
              <a:spcBef>
                <a:spcPts val="1000"/>
              </a:spcBef>
              <a:spcAft>
                <a:spcPts val="0"/>
              </a:spcAft>
              <a:buSzPts val="1200"/>
              <a:buChar char="●"/>
            </a:pPr>
            <a:r>
              <a:rPr lang="en-US" sz="1600"/>
              <a:t>Throughput and delay:</a:t>
            </a:r>
            <a:endParaRPr sz="1600"/>
          </a:p>
          <a:p>
            <a:pPr indent="-304800" lvl="1" marL="914400" rtl="0" algn="l">
              <a:spcBef>
                <a:spcPts val="1000"/>
              </a:spcBef>
              <a:spcAft>
                <a:spcPts val="1000"/>
              </a:spcAft>
              <a:buSzPts val="1200"/>
              <a:buChar char="○"/>
            </a:pPr>
            <a:r>
              <a:rPr lang="en-US" sz="1600"/>
              <a:t>Idea: </a:t>
            </a:r>
            <a:r>
              <a:rPr i="1" lang="en-US" sz="1500">
                <a:solidFill>
                  <a:srgbClr val="0B5394"/>
                </a:solidFill>
              </a:rPr>
              <a:t>Given you get the required throughput, minimizing the delay means you are better using the available resources → more available resources for the other BSSs.</a:t>
            </a:r>
            <a:endParaRPr i="1" sz="1500">
              <a:solidFill>
                <a:srgbClr val="0B5394"/>
              </a:solidFill>
            </a:endParaRPr>
          </a:p>
        </p:txBody>
      </p:sp>
      <p:sp>
        <p:nvSpPr>
          <p:cNvPr id="1490" name="Google Shape;1490;p11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491" name="Google Shape;1491;p112"/>
          <p:cNvPicPr preferRelativeResize="0"/>
          <p:nvPr/>
        </p:nvPicPr>
        <p:blipFill>
          <a:blip r:embed="rId3">
            <a:alphaModFix/>
          </a:blip>
          <a:stretch>
            <a:fillRect/>
          </a:stretch>
        </p:blipFill>
        <p:spPr>
          <a:xfrm>
            <a:off x="1432695" y="4550920"/>
            <a:ext cx="1228725" cy="381000"/>
          </a:xfrm>
          <a:prstGeom prst="rect">
            <a:avLst/>
          </a:prstGeom>
          <a:noFill/>
          <a:ln>
            <a:noFill/>
          </a:ln>
        </p:spPr>
      </p:pic>
      <p:pic>
        <p:nvPicPr>
          <p:cNvPr id="1492" name="Google Shape;1492;p112"/>
          <p:cNvPicPr preferRelativeResize="0"/>
          <p:nvPr/>
        </p:nvPicPr>
        <p:blipFill>
          <a:blip r:embed="rId4">
            <a:alphaModFix/>
          </a:blip>
          <a:stretch>
            <a:fillRect/>
          </a:stretch>
        </p:blipFill>
        <p:spPr>
          <a:xfrm>
            <a:off x="2895520" y="4369945"/>
            <a:ext cx="1047750" cy="742950"/>
          </a:xfrm>
          <a:prstGeom prst="rect">
            <a:avLst/>
          </a:prstGeom>
          <a:noFill/>
          <a:ln>
            <a:noFill/>
          </a:ln>
        </p:spPr>
      </p:pic>
      <p:pic>
        <p:nvPicPr>
          <p:cNvPr id="1493" name="Google Shape;1493;p112"/>
          <p:cNvPicPr preferRelativeResize="0"/>
          <p:nvPr/>
        </p:nvPicPr>
        <p:blipFill>
          <a:blip r:embed="rId5">
            <a:alphaModFix/>
          </a:blip>
          <a:stretch>
            <a:fillRect/>
          </a:stretch>
        </p:blipFill>
        <p:spPr>
          <a:xfrm>
            <a:off x="1521545" y="1856545"/>
            <a:ext cx="781050" cy="371475"/>
          </a:xfrm>
          <a:prstGeom prst="rect">
            <a:avLst/>
          </a:prstGeom>
          <a:noFill/>
          <a:ln>
            <a:noFill/>
          </a:ln>
        </p:spPr>
      </p:pic>
      <p:pic>
        <p:nvPicPr>
          <p:cNvPr id="1494" name="Google Shape;1494;p112"/>
          <p:cNvPicPr preferRelativeResize="0"/>
          <p:nvPr/>
        </p:nvPicPr>
        <p:blipFill>
          <a:blip r:embed="rId6">
            <a:alphaModFix/>
          </a:blip>
          <a:stretch>
            <a:fillRect/>
          </a:stretch>
        </p:blipFill>
        <p:spPr>
          <a:xfrm>
            <a:off x="2661420" y="1747008"/>
            <a:ext cx="1047750" cy="590550"/>
          </a:xfrm>
          <a:prstGeom prst="rect">
            <a:avLst/>
          </a:prstGeom>
          <a:noFill/>
          <a:ln>
            <a:noFill/>
          </a:ln>
        </p:spPr>
      </p:pic>
      <p:pic>
        <p:nvPicPr>
          <p:cNvPr id="1495" name="Google Shape;1495;p112"/>
          <p:cNvPicPr preferRelativeResize="0"/>
          <p:nvPr/>
        </p:nvPicPr>
        <p:blipFill>
          <a:blip r:embed="rId7">
            <a:alphaModFix/>
          </a:blip>
          <a:stretch>
            <a:fillRect/>
          </a:stretch>
        </p:blipFill>
        <p:spPr>
          <a:xfrm>
            <a:off x="5099545" y="713120"/>
            <a:ext cx="4733905" cy="2271548"/>
          </a:xfrm>
          <a:prstGeom prst="rect">
            <a:avLst/>
          </a:prstGeom>
          <a:noFill/>
          <a:ln>
            <a:noFill/>
          </a:ln>
        </p:spPr>
      </p:pic>
      <p:pic>
        <p:nvPicPr>
          <p:cNvPr id="1496" name="Google Shape;1496;p112"/>
          <p:cNvPicPr preferRelativeResize="0"/>
          <p:nvPr/>
        </p:nvPicPr>
        <p:blipFill>
          <a:blip r:embed="rId8">
            <a:alphaModFix/>
          </a:blip>
          <a:stretch>
            <a:fillRect/>
          </a:stretch>
        </p:blipFill>
        <p:spPr>
          <a:xfrm>
            <a:off x="5099550" y="3137075"/>
            <a:ext cx="4761075" cy="1983766"/>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113"/>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MAB Examples</a:t>
            </a:r>
            <a:endParaRPr sz="3200" strike="noStrike">
              <a:latin typeface="Calibri"/>
              <a:ea typeface="Calibri"/>
              <a:cs typeface="Calibri"/>
              <a:sym typeface="Calibri"/>
            </a:endParaRPr>
          </a:p>
        </p:txBody>
      </p:sp>
      <p:sp>
        <p:nvSpPr>
          <p:cNvPr id="1502" name="Google Shape;1502;p113"/>
          <p:cNvSpPr txBox="1"/>
          <p:nvPr/>
        </p:nvSpPr>
        <p:spPr>
          <a:xfrm>
            <a:off x="503649" y="1326250"/>
            <a:ext cx="5098800" cy="3855300"/>
          </a:xfrm>
          <a:prstGeom prst="rect">
            <a:avLst/>
          </a:prstGeom>
          <a:noFill/>
          <a:ln>
            <a:noFill/>
          </a:ln>
        </p:spPr>
        <p:txBody>
          <a:bodyPr anchorCtr="0" anchor="t" bIns="0" lIns="0" spcFirstLastPara="1" rIns="0" wrap="square" tIns="0">
            <a:noAutofit/>
          </a:bodyPr>
          <a:lstStyle/>
          <a:p>
            <a:pPr indent="-323850" lvl="0" marL="457200" marR="0" rtl="0" algn="l">
              <a:spcBef>
                <a:spcPts val="0"/>
              </a:spcBef>
              <a:spcAft>
                <a:spcPts val="0"/>
              </a:spcAft>
              <a:buSzPts val="1500"/>
              <a:buFont typeface="Calibri"/>
              <a:buChar char="●"/>
            </a:pPr>
            <a:r>
              <a:rPr lang="en-US" sz="1500">
                <a:latin typeface="Calibri"/>
                <a:ea typeface="Calibri"/>
                <a:cs typeface="Calibri"/>
                <a:sym typeface="Calibri"/>
              </a:rPr>
              <a:t>Channel selection</a:t>
            </a:r>
            <a:endParaRPr sz="1500">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We introduce 3 basic MAB algorithms</a:t>
            </a:r>
            <a:endParaRPr sz="1200">
              <a:latin typeface="Calibri"/>
              <a:ea typeface="Calibri"/>
              <a:cs typeface="Calibri"/>
              <a:sym typeface="Calibri"/>
            </a:endParaRPr>
          </a:p>
          <a:p>
            <a:pPr indent="-304800" lvl="1" marL="914400" rtl="0" algn="l">
              <a:spcBef>
                <a:spcPts val="100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We introduce 3 basic MAB algorithms</a:t>
            </a:r>
            <a:endParaRPr sz="1200">
              <a:solidFill>
                <a:schemeClr val="dk1"/>
              </a:solidFill>
              <a:latin typeface="Calibri"/>
              <a:ea typeface="Calibri"/>
              <a:cs typeface="Calibri"/>
              <a:sym typeface="Calibri"/>
            </a:endParaRPr>
          </a:p>
          <a:p>
            <a:pPr indent="-304800" lvl="1" marL="914400" rtl="0" algn="l">
              <a:spcBef>
                <a:spcPts val="100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S. Barrachina-Muñoz, et al.. "</a:t>
            </a:r>
            <a:r>
              <a:rPr lang="en-US" sz="1200" u="sng">
                <a:solidFill>
                  <a:schemeClr val="hlink"/>
                </a:solidFill>
                <a:latin typeface="Calibri"/>
                <a:ea typeface="Calibri"/>
                <a:cs typeface="Calibri"/>
                <a:sym typeface="Calibri"/>
                <a:hlinkClick r:id="rId3"/>
              </a:rPr>
              <a:t>Multi-armed bandits for spectrum allocation in multi-agent channel bonding WLANs</a:t>
            </a:r>
            <a:r>
              <a:rPr lang="en-US" sz="1200">
                <a:solidFill>
                  <a:schemeClr val="dk1"/>
                </a:solidFill>
                <a:latin typeface="Calibri"/>
                <a:ea typeface="Calibri"/>
                <a:cs typeface="Calibri"/>
                <a:sym typeface="Calibri"/>
              </a:rPr>
              <a:t>." IEEE Access 9 (2021): 133472-133490</a:t>
            </a:r>
            <a:endParaRPr sz="1200">
              <a:latin typeface="Calibri"/>
              <a:ea typeface="Calibri"/>
              <a:cs typeface="Calibri"/>
              <a:sym typeface="Calibri"/>
            </a:endParaRPr>
          </a:p>
          <a:p>
            <a:pPr indent="-323850" lvl="0" marL="457200" marR="0" rtl="0" algn="l">
              <a:spcBef>
                <a:spcPts val="1000"/>
              </a:spcBef>
              <a:spcAft>
                <a:spcPts val="0"/>
              </a:spcAft>
              <a:buSzPts val="1500"/>
              <a:buFont typeface="Calibri"/>
              <a:buChar char="●"/>
            </a:pPr>
            <a:r>
              <a:rPr lang="en-US" sz="1500">
                <a:highlight>
                  <a:srgbClr val="FFFFD7"/>
                </a:highlight>
                <a:latin typeface="Calibri"/>
                <a:ea typeface="Calibri"/>
                <a:cs typeface="Calibri"/>
                <a:sym typeface="Calibri"/>
              </a:rPr>
              <a:t>AP selection in multi-AP networks</a:t>
            </a:r>
            <a:endParaRPr sz="1500">
              <a:highlight>
                <a:srgbClr val="FFFFD7"/>
              </a:highlight>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A good lesson from multi-agent environments</a:t>
            </a:r>
            <a:endParaRPr sz="1200">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M. Carrascosa, et al. "</a:t>
            </a:r>
            <a:r>
              <a:rPr lang="en-US" sz="1200" u="sng">
                <a:solidFill>
                  <a:schemeClr val="hlink"/>
                </a:solidFill>
                <a:latin typeface="Calibri"/>
                <a:ea typeface="Calibri"/>
                <a:cs typeface="Calibri"/>
                <a:sym typeface="Calibri"/>
                <a:hlinkClick r:id="rId4"/>
              </a:rPr>
              <a:t>Multi-armed bandits for decentralized AP selection in enterprise WLANs</a:t>
            </a:r>
            <a:r>
              <a:rPr lang="en-US" sz="1200">
                <a:latin typeface="Calibri"/>
                <a:ea typeface="Calibri"/>
                <a:cs typeface="Calibri"/>
                <a:sym typeface="Calibri"/>
              </a:rPr>
              <a:t>." Computer Communications 159 (2020): 108-123.</a:t>
            </a:r>
            <a:endParaRPr sz="1200">
              <a:latin typeface="Calibri"/>
              <a:ea typeface="Calibri"/>
              <a:cs typeface="Calibri"/>
              <a:sym typeface="Calibri"/>
            </a:endParaRPr>
          </a:p>
          <a:p>
            <a:pPr indent="0" lvl="0" marL="914400" rtl="0" algn="l">
              <a:spcBef>
                <a:spcPts val="1000"/>
              </a:spcBef>
              <a:spcAft>
                <a:spcPts val="0"/>
              </a:spcAft>
              <a:buNone/>
            </a:pPr>
            <a:r>
              <a:t/>
            </a:r>
            <a:endParaRPr sz="1200">
              <a:solidFill>
                <a:schemeClr val="dk1"/>
              </a:solidFill>
              <a:latin typeface="Calibri"/>
              <a:ea typeface="Calibri"/>
              <a:cs typeface="Calibri"/>
              <a:sym typeface="Calibri"/>
            </a:endParaRPr>
          </a:p>
          <a:p>
            <a:pPr indent="-323850" lvl="0" marL="457200" rtl="0" algn="l">
              <a:spcBef>
                <a:spcPts val="100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Reinforced-lib – universal RL library</a:t>
            </a:r>
            <a:endParaRPr sz="1500">
              <a:solidFill>
                <a:schemeClr val="dk1"/>
              </a:solidFill>
              <a:latin typeface="Calibri"/>
              <a:ea typeface="Calibri"/>
              <a:cs typeface="Calibri"/>
              <a:sym typeface="Calibri"/>
            </a:endParaRPr>
          </a:p>
          <a:p>
            <a:pPr indent="-323850" lvl="1" marL="914400" rtl="0" algn="l">
              <a:spcBef>
                <a:spcPts val="1000"/>
              </a:spcBef>
              <a:spcAft>
                <a:spcPts val="1000"/>
              </a:spcAft>
              <a:buClr>
                <a:schemeClr val="dk1"/>
              </a:buClr>
              <a:buSzPts val="1500"/>
              <a:buFont typeface="Calibri"/>
              <a:buChar char="−"/>
            </a:pPr>
            <a:r>
              <a:rPr lang="en-US" sz="1200">
                <a:solidFill>
                  <a:schemeClr val="dk1"/>
                </a:solidFill>
                <a:latin typeface="Calibri"/>
                <a:ea typeface="Calibri"/>
                <a:cs typeface="Calibri"/>
                <a:sym typeface="Calibri"/>
              </a:rPr>
              <a:t>Analysis of MABs for rate selection: ε-greedy, UCB, TS, EXP3, Softmax</a:t>
            </a:r>
            <a:endParaRPr sz="1200">
              <a:latin typeface="Calibri"/>
              <a:ea typeface="Calibri"/>
              <a:cs typeface="Calibri"/>
              <a:sym typeface="Calibri"/>
            </a:endParaRPr>
          </a:p>
        </p:txBody>
      </p:sp>
      <p:sp>
        <p:nvSpPr>
          <p:cNvPr id="1503" name="Google Shape;1503;p11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504" name="Google Shape;1504;p113"/>
          <p:cNvSpPr txBox="1"/>
          <p:nvPr/>
        </p:nvSpPr>
        <p:spPr>
          <a:xfrm>
            <a:off x="5133925" y="604500"/>
            <a:ext cx="4692600" cy="8520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US" u="sng">
                <a:solidFill>
                  <a:schemeClr val="dk1"/>
                </a:solidFill>
                <a:latin typeface="Century Schoolbook"/>
                <a:ea typeface="Century Schoolbook"/>
                <a:cs typeface="Century Schoolbook"/>
                <a:sym typeface="Century Schoolbook"/>
              </a:rPr>
              <a:t>Is the research community using MABs</a:t>
            </a:r>
            <a:r>
              <a:rPr lang="en-US">
                <a:solidFill>
                  <a:schemeClr val="dk1"/>
                </a:solidFill>
                <a:latin typeface="Century Schoolbook"/>
                <a:ea typeface="Century Schoolbook"/>
                <a:cs typeface="Century Schoolbook"/>
                <a:sym typeface="Century Schoolbook"/>
              </a:rPr>
              <a:t>?</a:t>
            </a:r>
            <a:endParaRPr>
              <a:solidFill>
                <a:schemeClr val="dk1"/>
              </a:solidFill>
              <a:latin typeface="Century Schoolbook"/>
              <a:ea typeface="Century Schoolbook"/>
              <a:cs typeface="Century Schoolbook"/>
              <a:sym typeface="Century Schoolbook"/>
            </a:endParaRPr>
          </a:p>
          <a:p>
            <a:pPr indent="-293370" lvl="0" marL="457200" rtl="0" algn="l">
              <a:spcBef>
                <a:spcPts val="0"/>
              </a:spcBef>
              <a:spcAft>
                <a:spcPts val="0"/>
              </a:spcAft>
              <a:buClr>
                <a:schemeClr val="dk1"/>
              </a:buClr>
              <a:buSzPct val="100000"/>
              <a:buFont typeface="Century Schoolbook"/>
              <a:buChar char="●"/>
            </a:pPr>
            <a:r>
              <a:rPr lang="en-US" sz="1200">
                <a:solidFill>
                  <a:schemeClr val="dk1"/>
                </a:solidFill>
                <a:latin typeface="Century Schoolbook"/>
                <a:ea typeface="Century Schoolbook"/>
                <a:cs typeface="Century Schoolbook"/>
                <a:sym typeface="Century Schoolbook"/>
              </a:rPr>
              <a:t>Check our survey! Many papers using MABs.</a:t>
            </a:r>
            <a:endParaRPr sz="1200">
              <a:solidFill>
                <a:schemeClr val="dk1"/>
              </a:solidFill>
              <a:latin typeface="Century Schoolbook"/>
              <a:ea typeface="Century Schoolbook"/>
              <a:cs typeface="Century Schoolbook"/>
              <a:sym typeface="Century Schoolbook"/>
            </a:endParaRPr>
          </a:p>
          <a:p>
            <a:pPr indent="-293370" lvl="0" marL="457200" rtl="0" algn="l">
              <a:spcBef>
                <a:spcPts val="0"/>
              </a:spcBef>
              <a:spcAft>
                <a:spcPts val="0"/>
              </a:spcAft>
              <a:buClr>
                <a:schemeClr val="dk1"/>
              </a:buClr>
              <a:buSzPct val="100000"/>
              <a:buFont typeface="Century Schoolbook"/>
              <a:buChar char="●"/>
            </a:pPr>
            <a:r>
              <a:rPr lang="en-US" sz="1200">
                <a:solidFill>
                  <a:schemeClr val="dk1"/>
                </a:solidFill>
                <a:latin typeface="Century Schoolbook"/>
                <a:ea typeface="Century Schoolbook"/>
                <a:cs typeface="Century Schoolbook"/>
                <a:sym typeface="Century Schoolbook"/>
              </a:rPr>
              <a:t>Some recent ones (Google Scholar)</a:t>
            </a:r>
            <a:endParaRPr sz="1200">
              <a:solidFill>
                <a:schemeClr val="dk1"/>
              </a:solidFill>
              <a:latin typeface="Century Schoolbook"/>
              <a:ea typeface="Century Schoolbook"/>
              <a:cs typeface="Century Schoolbook"/>
              <a:sym typeface="Century Schoolbook"/>
            </a:endParaRPr>
          </a:p>
          <a:p>
            <a:pPr indent="0" lvl="0" marL="0" rtl="0" algn="l">
              <a:spcBef>
                <a:spcPts val="0"/>
              </a:spcBef>
              <a:spcAft>
                <a:spcPts val="0"/>
              </a:spcAft>
              <a:buNone/>
            </a:pPr>
            <a:r>
              <a:t/>
            </a:r>
            <a:endParaRPr sz="1200">
              <a:solidFill>
                <a:schemeClr val="dk1"/>
              </a:solidFill>
              <a:latin typeface="Century Schoolbook"/>
              <a:ea typeface="Century Schoolbook"/>
              <a:cs typeface="Century Schoolbook"/>
              <a:sym typeface="Century Schoolbook"/>
            </a:endParaRPr>
          </a:p>
          <a:p>
            <a:pPr indent="0" lvl="0" marL="0" rtl="0" algn="l">
              <a:spcBef>
                <a:spcPts val="0"/>
              </a:spcBef>
              <a:spcAft>
                <a:spcPts val="0"/>
              </a:spcAft>
              <a:buNone/>
            </a:pPr>
            <a:r>
              <a:t/>
            </a:r>
            <a:endParaRPr sz="1200">
              <a:solidFill>
                <a:schemeClr val="dk1"/>
              </a:solidFill>
              <a:latin typeface="Century Schoolbook"/>
              <a:ea typeface="Century Schoolbook"/>
              <a:cs typeface="Century Schoolbook"/>
              <a:sym typeface="Century Schoolbook"/>
            </a:endParaRPr>
          </a:p>
        </p:txBody>
      </p:sp>
      <p:pic>
        <p:nvPicPr>
          <p:cNvPr id="1505" name="Google Shape;1505;p113"/>
          <p:cNvPicPr preferRelativeResize="0"/>
          <p:nvPr/>
        </p:nvPicPr>
        <p:blipFill>
          <a:blip r:embed="rId5">
            <a:alphaModFix/>
          </a:blip>
          <a:stretch>
            <a:fillRect/>
          </a:stretch>
        </p:blipFill>
        <p:spPr>
          <a:xfrm>
            <a:off x="5679076" y="1239625"/>
            <a:ext cx="3346178" cy="3855299"/>
          </a:xfrm>
          <a:prstGeom prst="rect">
            <a:avLst/>
          </a:prstGeom>
          <a:noFill/>
          <a:ln>
            <a:noFill/>
          </a:ln>
        </p:spPr>
      </p:pic>
      <p:sp>
        <p:nvSpPr>
          <p:cNvPr id="1506" name="Google Shape;1506;p113"/>
          <p:cNvSpPr txBox="1"/>
          <p:nvPr/>
        </p:nvSpPr>
        <p:spPr>
          <a:xfrm>
            <a:off x="6332275" y="5235075"/>
            <a:ext cx="3000000" cy="362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700">
                <a:solidFill>
                  <a:srgbClr val="999999"/>
                </a:solidFill>
                <a:highlight>
                  <a:srgbClr val="FFFFFF"/>
                </a:highlight>
              </a:rPr>
              <a:t>Since 2019: About 457 results (</a:t>
            </a:r>
            <a:r>
              <a:rPr b="1" lang="en-US" sz="700">
                <a:solidFill>
                  <a:srgbClr val="999999"/>
                </a:solidFill>
                <a:highlight>
                  <a:srgbClr val="FFFFFF"/>
                </a:highlight>
              </a:rPr>
              <a:t>0.07</a:t>
            </a:r>
            <a:r>
              <a:rPr lang="en-US" sz="700">
                <a:solidFill>
                  <a:srgbClr val="999999"/>
                </a:solidFill>
                <a:highlight>
                  <a:srgbClr val="FFFFFF"/>
                </a:highlight>
              </a:rPr>
              <a:t> sec)</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